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333" r:id="rId3"/>
    <p:sldId id="332" r:id="rId4"/>
    <p:sldId id="301" r:id="rId5"/>
    <p:sldId id="339" r:id="rId6"/>
    <p:sldId id="317" r:id="rId7"/>
    <p:sldId id="271" r:id="rId8"/>
    <p:sldId id="310" r:id="rId9"/>
    <p:sldId id="322" r:id="rId10"/>
    <p:sldId id="323" r:id="rId11"/>
    <p:sldId id="344" r:id="rId12"/>
    <p:sldId id="318" r:id="rId13"/>
    <p:sldId id="340" r:id="rId14"/>
    <p:sldId id="293" r:id="rId15"/>
    <p:sldId id="299" r:id="rId16"/>
    <p:sldId id="315" r:id="rId17"/>
    <p:sldId id="298" r:id="rId18"/>
    <p:sldId id="291" r:id="rId19"/>
    <p:sldId id="343" r:id="rId2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A20"/>
    <a:srgbClr val="522D80"/>
    <a:srgbClr val="DA51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4"/>
    <p:restoredTop sz="96517" autoAdjust="0"/>
  </p:normalViewPr>
  <p:slideViewPr>
    <p:cSldViewPr snapToGrid="0" snapToObjects="1">
      <p:cViewPr varScale="1">
        <p:scale>
          <a:sx n="86" d="100"/>
          <a:sy n="86" d="100"/>
        </p:scale>
        <p:origin x="1188" y="72"/>
      </p:cViewPr>
      <p:guideLst>
        <p:guide orient="horz" pos="864"/>
        <p:guide pos="3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8EDDD-7E12-4ED6-9A64-963CF86EB33D}" type="doc">
      <dgm:prSet loTypeId="urn:microsoft.com/office/officeart/2005/8/layout/gear1" loCatId="cycle" qsTypeId="urn:microsoft.com/office/officeart/2005/8/quickstyle/simple1" qsCatId="simple" csTypeId="urn:microsoft.com/office/officeart/2005/8/colors/accent0_2" csCatId="mainScheme" phldr="1"/>
      <dgm:spPr/>
      <dgm:t>
        <a:bodyPr/>
        <a:lstStyle/>
        <a:p>
          <a:endParaRPr lang="en-US"/>
        </a:p>
      </dgm:t>
    </dgm:pt>
    <dgm:pt modelId="{B9DB46D8-CB85-48E0-AE7E-ED9B74005373}">
      <dgm:prSet phldrT="[Text]" custT="1"/>
      <dgm:spPr/>
      <dgm:t>
        <a:bodyPr/>
        <a:lstStyle/>
        <a:p>
          <a:r>
            <a:rPr lang="en-US" sz="1600" dirty="0" smtClean="0"/>
            <a:t>Informs</a:t>
          </a:r>
          <a:endParaRPr lang="en-US" sz="1600" dirty="0"/>
        </a:p>
      </dgm:t>
    </dgm:pt>
    <dgm:pt modelId="{3F77292D-F1BC-498D-98D7-64D48F264076}" type="parTrans" cxnId="{619141E4-E521-42A2-B7B0-FCB32F3A531C}">
      <dgm:prSet/>
      <dgm:spPr/>
      <dgm:t>
        <a:bodyPr/>
        <a:lstStyle/>
        <a:p>
          <a:endParaRPr lang="en-US"/>
        </a:p>
      </dgm:t>
    </dgm:pt>
    <dgm:pt modelId="{2D83AB57-5A1F-4C3B-B388-7F96A8810ED6}" type="sibTrans" cxnId="{619141E4-E521-42A2-B7B0-FCB32F3A531C}">
      <dgm:prSet/>
      <dgm:spPr/>
      <dgm:t>
        <a:bodyPr/>
        <a:lstStyle/>
        <a:p>
          <a:endParaRPr lang="en-US"/>
        </a:p>
      </dgm:t>
    </dgm:pt>
    <dgm:pt modelId="{748934FE-CE96-4045-97F3-382E7C409ABA}">
      <dgm:prSet phldrT="[Text]" custT="1"/>
      <dgm:spPr/>
      <dgm:t>
        <a:bodyPr/>
        <a:lstStyle/>
        <a:p>
          <a:r>
            <a:rPr lang="en-US" sz="1100" dirty="0" smtClean="0"/>
            <a:t>Standardizes</a:t>
          </a:r>
          <a:endParaRPr lang="en-US" sz="1100" dirty="0"/>
        </a:p>
      </dgm:t>
    </dgm:pt>
    <dgm:pt modelId="{FFE2AB52-8765-4DA3-BC3E-99587FBB93A2}" type="parTrans" cxnId="{E51B7FE9-A9D7-4E65-898F-080480CB09EF}">
      <dgm:prSet/>
      <dgm:spPr/>
      <dgm:t>
        <a:bodyPr/>
        <a:lstStyle/>
        <a:p>
          <a:endParaRPr lang="en-US"/>
        </a:p>
      </dgm:t>
    </dgm:pt>
    <dgm:pt modelId="{EF58B74E-53E4-418D-AAA3-CC21D8A4D23B}" type="sibTrans" cxnId="{E51B7FE9-A9D7-4E65-898F-080480CB09EF}">
      <dgm:prSet/>
      <dgm:spPr/>
      <dgm:t>
        <a:bodyPr/>
        <a:lstStyle/>
        <a:p>
          <a:endParaRPr lang="en-US"/>
        </a:p>
      </dgm:t>
    </dgm:pt>
    <dgm:pt modelId="{A1FC69E8-CA89-46DE-AC52-62E9C6D0B605}">
      <dgm:prSet phldrT="[Text]"/>
      <dgm:spPr/>
      <dgm:t>
        <a:bodyPr/>
        <a:lstStyle/>
        <a:p>
          <a:r>
            <a:rPr lang="en-US" dirty="0" smtClean="0"/>
            <a:t>Organizes</a:t>
          </a:r>
          <a:endParaRPr lang="en-US" dirty="0"/>
        </a:p>
      </dgm:t>
    </dgm:pt>
    <dgm:pt modelId="{FB7893AE-72D6-4ABF-A24D-BBF87EF83B5E}" type="parTrans" cxnId="{A0F145B4-E57A-4C98-9A57-7CAE271E6831}">
      <dgm:prSet/>
      <dgm:spPr/>
      <dgm:t>
        <a:bodyPr/>
        <a:lstStyle/>
        <a:p>
          <a:endParaRPr lang="en-US"/>
        </a:p>
      </dgm:t>
    </dgm:pt>
    <dgm:pt modelId="{AC107BF6-0700-42F4-A047-EA26CA22C343}" type="sibTrans" cxnId="{A0F145B4-E57A-4C98-9A57-7CAE271E6831}">
      <dgm:prSet/>
      <dgm:spPr/>
      <dgm:t>
        <a:bodyPr/>
        <a:lstStyle/>
        <a:p>
          <a:endParaRPr lang="en-US"/>
        </a:p>
      </dgm:t>
    </dgm:pt>
    <dgm:pt modelId="{C2E55EAC-612F-498D-85DA-4932EB4912A5}" type="pres">
      <dgm:prSet presAssocID="{F9F8EDDD-7E12-4ED6-9A64-963CF86EB33D}" presName="composite" presStyleCnt="0">
        <dgm:presLayoutVars>
          <dgm:chMax val="3"/>
          <dgm:animLvl val="lvl"/>
          <dgm:resizeHandles val="exact"/>
        </dgm:presLayoutVars>
      </dgm:prSet>
      <dgm:spPr/>
      <dgm:t>
        <a:bodyPr/>
        <a:lstStyle/>
        <a:p>
          <a:endParaRPr lang="en-US"/>
        </a:p>
      </dgm:t>
    </dgm:pt>
    <dgm:pt modelId="{7DBA2E8A-E738-449D-81F3-52AA7C6BE91B}" type="pres">
      <dgm:prSet presAssocID="{B9DB46D8-CB85-48E0-AE7E-ED9B74005373}" presName="gear1" presStyleLbl="node1" presStyleIdx="0" presStyleCnt="3">
        <dgm:presLayoutVars>
          <dgm:chMax val="1"/>
          <dgm:bulletEnabled val="1"/>
        </dgm:presLayoutVars>
      </dgm:prSet>
      <dgm:spPr/>
      <dgm:t>
        <a:bodyPr/>
        <a:lstStyle/>
        <a:p>
          <a:endParaRPr lang="en-US"/>
        </a:p>
      </dgm:t>
    </dgm:pt>
    <dgm:pt modelId="{F5C09E4A-CA0F-4DBF-8430-5BDFC8557DCF}" type="pres">
      <dgm:prSet presAssocID="{B9DB46D8-CB85-48E0-AE7E-ED9B74005373}" presName="gear1srcNode" presStyleLbl="node1" presStyleIdx="0" presStyleCnt="3"/>
      <dgm:spPr/>
      <dgm:t>
        <a:bodyPr/>
        <a:lstStyle/>
        <a:p>
          <a:endParaRPr lang="en-US"/>
        </a:p>
      </dgm:t>
    </dgm:pt>
    <dgm:pt modelId="{77C231DB-1035-4097-8CD9-B20554FBFC80}" type="pres">
      <dgm:prSet presAssocID="{B9DB46D8-CB85-48E0-AE7E-ED9B74005373}" presName="gear1dstNode" presStyleLbl="node1" presStyleIdx="0" presStyleCnt="3"/>
      <dgm:spPr/>
      <dgm:t>
        <a:bodyPr/>
        <a:lstStyle/>
        <a:p>
          <a:endParaRPr lang="en-US"/>
        </a:p>
      </dgm:t>
    </dgm:pt>
    <dgm:pt modelId="{BA7ECAA5-8D6A-4C09-B750-7FA8419045C6}" type="pres">
      <dgm:prSet presAssocID="{748934FE-CE96-4045-97F3-382E7C409ABA}" presName="gear2" presStyleLbl="node1" presStyleIdx="1" presStyleCnt="3" custScaleX="110251">
        <dgm:presLayoutVars>
          <dgm:chMax val="1"/>
          <dgm:bulletEnabled val="1"/>
        </dgm:presLayoutVars>
      </dgm:prSet>
      <dgm:spPr/>
      <dgm:t>
        <a:bodyPr/>
        <a:lstStyle/>
        <a:p>
          <a:endParaRPr lang="en-US"/>
        </a:p>
      </dgm:t>
    </dgm:pt>
    <dgm:pt modelId="{6F3CDB64-280C-4D21-AA9F-3EF689680343}" type="pres">
      <dgm:prSet presAssocID="{748934FE-CE96-4045-97F3-382E7C409ABA}" presName="gear2srcNode" presStyleLbl="node1" presStyleIdx="1" presStyleCnt="3"/>
      <dgm:spPr/>
      <dgm:t>
        <a:bodyPr/>
        <a:lstStyle/>
        <a:p>
          <a:endParaRPr lang="en-US"/>
        </a:p>
      </dgm:t>
    </dgm:pt>
    <dgm:pt modelId="{7958A9B6-5F75-4761-AEA3-8636329FC83A}" type="pres">
      <dgm:prSet presAssocID="{748934FE-CE96-4045-97F3-382E7C409ABA}" presName="gear2dstNode" presStyleLbl="node1" presStyleIdx="1" presStyleCnt="3"/>
      <dgm:spPr/>
      <dgm:t>
        <a:bodyPr/>
        <a:lstStyle/>
        <a:p>
          <a:endParaRPr lang="en-US"/>
        </a:p>
      </dgm:t>
    </dgm:pt>
    <dgm:pt modelId="{8C0A7714-E9BF-4D07-9CDE-AABA58B5D712}" type="pres">
      <dgm:prSet presAssocID="{A1FC69E8-CA89-46DE-AC52-62E9C6D0B605}" presName="gear3" presStyleLbl="node1" presStyleIdx="2" presStyleCnt="3"/>
      <dgm:spPr/>
      <dgm:t>
        <a:bodyPr/>
        <a:lstStyle/>
        <a:p>
          <a:endParaRPr lang="en-US"/>
        </a:p>
      </dgm:t>
    </dgm:pt>
    <dgm:pt modelId="{0DC28E02-4769-4F20-B96B-A7AAE54433E0}" type="pres">
      <dgm:prSet presAssocID="{A1FC69E8-CA89-46DE-AC52-62E9C6D0B605}" presName="gear3tx" presStyleLbl="node1" presStyleIdx="2" presStyleCnt="3">
        <dgm:presLayoutVars>
          <dgm:chMax val="1"/>
          <dgm:bulletEnabled val="1"/>
        </dgm:presLayoutVars>
      </dgm:prSet>
      <dgm:spPr/>
      <dgm:t>
        <a:bodyPr/>
        <a:lstStyle/>
        <a:p>
          <a:endParaRPr lang="en-US"/>
        </a:p>
      </dgm:t>
    </dgm:pt>
    <dgm:pt modelId="{925B7319-FC6E-4310-8B9C-F99C0177D6C4}" type="pres">
      <dgm:prSet presAssocID="{A1FC69E8-CA89-46DE-AC52-62E9C6D0B605}" presName="gear3srcNode" presStyleLbl="node1" presStyleIdx="2" presStyleCnt="3"/>
      <dgm:spPr/>
      <dgm:t>
        <a:bodyPr/>
        <a:lstStyle/>
        <a:p>
          <a:endParaRPr lang="en-US"/>
        </a:p>
      </dgm:t>
    </dgm:pt>
    <dgm:pt modelId="{0F7A3816-84B3-438B-B368-4F1E1B220A9C}" type="pres">
      <dgm:prSet presAssocID="{A1FC69E8-CA89-46DE-AC52-62E9C6D0B605}" presName="gear3dstNode" presStyleLbl="node1" presStyleIdx="2" presStyleCnt="3"/>
      <dgm:spPr/>
      <dgm:t>
        <a:bodyPr/>
        <a:lstStyle/>
        <a:p>
          <a:endParaRPr lang="en-US"/>
        </a:p>
      </dgm:t>
    </dgm:pt>
    <dgm:pt modelId="{8DB07ABD-3B9C-4A0D-A24B-305751BB1D2C}" type="pres">
      <dgm:prSet presAssocID="{2D83AB57-5A1F-4C3B-B388-7F96A8810ED6}" presName="connector1" presStyleLbl="sibTrans2D1" presStyleIdx="0" presStyleCnt="3"/>
      <dgm:spPr/>
      <dgm:t>
        <a:bodyPr/>
        <a:lstStyle/>
        <a:p>
          <a:endParaRPr lang="en-US"/>
        </a:p>
      </dgm:t>
    </dgm:pt>
    <dgm:pt modelId="{CF16C807-5D9E-41A8-98C6-A776E8363D15}" type="pres">
      <dgm:prSet presAssocID="{EF58B74E-53E4-418D-AAA3-CC21D8A4D23B}" presName="connector2" presStyleLbl="sibTrans2D1" presStyleIdx="1" presStyleCnt="3"/>
      <dgm:spPr/>
      <dgm:t>
        <a:bodyPr/>
        <a:lstStyle/>
        <a:p>
          <a:endParaRPr lang="en-US"/>
        </a:p>
      </dgm:t>
    </dgm:pt>
    <dgm:pt modelId="{99C1995E-F4E2-471C-BDEC-3F685039779B}" type="pres">
      <dgm:prSet presAssocID="{AC107BF6-0700-42F4-A047-EA26CA22C343}" presName="connector3" presStyleLbl="sibTrans2D1" presStyleIdx="2" presStyleCnt="3"/>
      <dgm:spPr/>
      <dgm:t>
        <a:bodyPr/>
        <a:lstStyle/>
        <a:p>
          <a:endParaRPr lang="en-US"/>
        </a:p>
      </dgm:t>
    </dgm:pt>
  </dgm:ptLst>
  <dgm:cxnLst>
    <dgm:cxn modelId="{41275AF8-80FE-244A-84BA-5A1908F5E462}" type="presOf" srcId="{748934FE-CE96-4045-97F3-382E7C409ABA}" destId="{6F3CDB64-280C-4D21-AA9F-3EF689680343}" srcOrd="1" destOrd="0" presId="urn:microsoft.com/office/officeart/2005/8/layout/gear1"/>
    <dgm:cxn modelId="{312EB2E2-0F3B-1C4F-A77D-6FB25AF3B7F5}" type="presOf" srcId="{A1FC69E8-CA89-46DE-AC52-62E9C6D0B605}" destId="{925B7319-FC6E-4310-8B9C-F99C0177D6C4}" srcOrd="2" destOrd="0" presId="urn:microsoft.com/office/officeart/2005/8/layout/gear1"/>
    <dgm:cxn modelId="{E52A4C93-7A6C-6A4E-8FF7-4F46CAB064F5}" type="presOf" srcId="{748934FE-CE96-4045-97F3-382E7C409ABA}" destId="{BA7ECAA5-8D6A-4C09-B750-7FA8419045C6}" srcOrd="0" destOrd="0" presId="urn:microsoft.com/office/officeart/2005/8/layout/gear1"/>
    <dgm:cxn modelId="{00AC23A7-D1B5-C14F-B39E-0A76C2603058}" type="presOf" srcId="{A1FC69E8-CA89-46DE-AC52-62E9C6D0B605}" destId="{0DC28E02-4769-4F20-B96B-A7AAE54433E0}" srcOrd="1" destOrd="0" presId="urn:microsoft.com/office/officeart/2005/8/layout/gear1"/>
    <dgm:cxn modelId="{38C4963E-2EE1-1F48-B5E8-36F0AC1917E1}" type="presOf" srcId="{748934FE-CE96-4045-97F3-382E7C409ABA}" destId="{7958A9B6-5F75-4761-AEA3-8636329FC83A}" srcOrd="2" destOrd="0" presId="urn:microsoft.com/office/officeart/2005/8/layout/gear1"/>
    <dgm:cxn modelId="{E51B7FE9-A9D7-4E65-898F-080480CB09EF}" srcId="{F9F8EDDD-7E12-4ED6-9A64-963CF86EB33D}" destId="{748934FE-CE96-4045-97F3-382E7C409ABA}" srcOrd="1" destOrd="0" parTransId="{FFE2AB52-8765-4DA3-BC3E-99587FBB93A2}" sibTransId="{EF58B74E-53E4-418D-AAA3-CC21D8A4D23B}"/>
    <dgm:cxn modelId="{D9B73F75-5713-EF47-8B3C-40BF0574FB8A}" type="presOf" srcId="{A1FC69E8-CA89-46DE-AC52-62E9C6D0B605}" destId="{8C0A7714-E9BF-4D07-9CDE-AABA58B5D712}" srcOrd="0" destOrd="0" presId="urn:microsoft.com/office/officeart/2005/8/layout/gear1"/>
    <dgm:cxn modelId="{8C63FDB5-85E6-BE43-A510-FD408A25A1BB}" type="presOf" srcId="{AC107BF6-0700-42F4-A047-EA26CA22C343}" destId="{99C1995E-F4E2-471C-BDEC-3F685039779B}" srcOrd="0" destOrd="0" presId="urn:microsoft.com/office/officeart/2005/8/layout/gear1"/>
    <dgm:cxn modelId="{A0F145B4-E57A-4C98-9A57-7CAE271E6831}" srcId="{F9F8EDDD-7E12-4ED6-9A64-963CF86EB33D}" destId="{A1FC69E8-CA89-46DE-AC52-62E9C6D0B605}" srcOrd="2" destOrd="0" parTransId="{FB7893AE-72D6-4ABF-A24D-BBF87EF83B5E}" sibTransId="{AC107BF6-0700-42F4-A047-EA26CA22C343}"/>
    <dgm:cxn modelId="{7971DBA4-45FF-3B4F-86A7-35551E6A969F}" type="presOf" srcId="{B9DB46D8-CB85-48E0-AE7E-ED9B74005373}" destId="{F5C09E4A-CA0F-4DBF-8430-5BDFC8557DCF}" srcOrd="1" destOrd="0" presId="urn:microsoft.com/office/officeart/2005/8/layout/gear1"/>
    <dgm:cxn modelId="{19CA2389-8E27-DB4A-B2A5-1B2E0E69E951}" type="presOf" srcId="{A1FC69E8-CA89-46DE-AC52-62E9C6D0B605}" destId="{0F7A3816-84B3-438B-B368-4F1E1B220A9C}" srcOrd="3" destOrd="0" presId="urn:microsoft.com/office/officeart/2005/8/layout/gear1"/>
    <dgm:cxn modelId="{8888433F-5DF9-CD40-80C8-CF1E48E818A9}" type="presOf" srcId="{2D83AB57-5A1F-4C3B-B388-7F96A8810ED6}" destId="{8DB07ABD-3B9C-4A0D-A24B-305751BB1D2C}" srcOrd="0" destOrd="0" presId="urn:microsoft.com/office/officeart/2005/8/layout/gear1"/>
    <dgm:cxn modelId="{619141E4-E521-42A2-B7B0-FCB32F3A531C}" srcId="{F9F8EDDD-7E12-4ED6-9A64-963CF86EB33D}" destId="{B9DB46D8-CB85-48E0-AE7E-ED9B74005373}" srcOrd="0" destOrd="0" parTransId="{3F77292D-F1BC-498D-98D7-64D48F264076}" sibTransId="{2D83AB57-5A1F-4C3B-B388-7F96A8810ED6}"/>
    <dgm:cxn modelId="{EAA38209-A8A3-5F4B-937D-352DAAC1914E}" type="presOf" srcId="{B9DB46D8-CB85-48E0-AE7E-ED9B74005373}" destId="{77C231DB-1035-4097-8CD9-B20554FBFC80}" srcOrd="2" destOrd="0" presId="urn:microsoft.com/office/officeart/2005/8/layout/gear1"/>
    <dgm:cxn modelId="{61153D4F-F169-C74B-842B-18DBA8D73B3E}" type="presOf" srcId="{F9F8EDDD-7E12-4ED6-9A64-963CF86EB33D}" destId="{C2E55EAC-612F-498D-85DA-4932EB4912A5}" srcOrd="0" destOrd="0" presId="urn:microsoft.com/office/officeart/2005/8/layout/gear1"/>
    <dgm:cxn modelId="{62B37B35-9609-AF40-B61B-9F8C94563A48}" type="presOf" srcId="{EF58B74E-53E4-418D-AAA3-CC21D8A4D23B}" destId="{CF16C807-5D9E-41A8-98C6-A776E8363D15}" srcOrd="0" destOrd="0" presId="urn:microsoft.com/office/officeart/2005/8/layout/gear1"/>
    <dgm:cxn modelId="{53F622DB-9938-E940-A951-F721438A65A3}" type="presOf" srcId="{B9DB46D8-CB85-48E0-AE7E-ED9B74005373}" destId="{7DBA2E8A-E738-449D-81F3-52AA7C6BE91B}" srcOrd="0" destOrd="0" presId="urn:microsoft.com/office/officeart/2005/8/layout/gear1"/>
    <dgm:cxn modelId="{5CB6D138-3AE5-154B-AB97-E080BDA857DF}" type="presParOf" srcId="{C2E55EAC-612F-498D-85DA-4932EB4912A5}" destId="{7DBA2E8A-E738-449D-81F3-52AA7C6BE91B}" srcOrd="0" destOrd="0" presId="urn:microsoft.com/office/officeart/2005/8/layout/gear1"/>
    <dgm:cxn modelId="{AE577DAC-9F4B-464D-B060-6C0997C633BC}" type="presParOf" srcId="{C2E55EAC-612F-498D-85DA-4932EB4912A5}" destId="{F5C09E4A-CA0F-4DBF-8430-5BDFC8557DCF}" srcOrd="1" destOrd="0" presId="urn:microsoft.com/office/officeart/2005/8/layout/gear1"/>
    <dgm:cxn modelId="{14FE9421-2D2F-9B47-824F-F7186BA98F65}" type="presParOf" srcId="{C2E55EAC-612F-498D-85DA-4932EB4912A5}" destId="{77C231DB-1035-4097-8CD9-B20554FBFC80}" srcOrd="2" destOrd="0" presId="urn:microsoft.com/office/officeart/2005/8/layout/gear1"/>
    <dgm:cxn modelId="{C685A313-5F6D-4D43-BC79-CEF8B1C1EC9A}" type="presParOf" srcId="{C2E55EAC-612F-498D-85DA-4932EB4912A5}" destId="{BA7ECAA5-8D6A-4C09-B750-7FA8419045C6}" srcOrd="3" destOrd="0" presId="urn:microsoft.com/office/officeart/2005/8/layout/gear1"/>
    <dgm:cxn modelId="{61182E46-885E-5245-AF5D-AE7C12152D16}" type="presParOf" srcId="{C2E55EAC-612F-498D-85DA-4932EB4912A5}" destId="{6F3CDB64-280C-4D21-AA9F-3EF689680343}" srcOrd="4" destOrd="0" presId="urn:microsoft.com/office/officeart/2005/8/layout/gear1"/>
    <dgm:cxn modelId="{ECF8B2E6-F323-9948-9660-0BE630513083}" type="presParOf" srcId="{C2E55EAC-612F-498D-85DA-4932EB4912A5}" destId="{7958A9B6-5F75-4761-AEA3-8636329FC83A}" srcOrd="5" destOrd="0" presId="urn:microsoft.com/office/officeart/2005/8/layout/gear1"/>
    <dgm:cxn modelId="{50B80B63-6D95-D442-93D5-B14F45F69EA0}" type="presParOf" srcId="{C2E55EAC-612F-498D-85DA-4932EB4912A5}" destId="{8C0A7714-E9BF-4D07-9CDE-AABA58B5D712}" srcOrd="6" destOrd="0" presId="urn:microsoft.com/office/officeart/2005/8/layout/gear1"/>
    <dgm:cxn modelId="{822841C0-8903-3548-BBD0-988897C3F834}" type="presParOf" srcId="{C2E55EAC-612F-498D-85DA-4932EB4912A5}" destId="{0DC28E02-4769-4F20-B96B-A7AAE54433E0}" srcOrd="7" destOrd="0" presId="urn:microsoft.com/office/officeart/2005/8/layout/gear1"/>
    <dgm:cxn modelId="{BF388885-0F86-7443-A3BD-32B7B9B9C63C}" type="presParOf" srcId="{C2E55EAC-612F-498D-85DA-4932EB4912A5}" destId="{925B7319-FC6E-4310-8B9C-F99C0177D6C4}" srcOrd="8" destOrd="0" presId="urn:microsoft.com/office/officeart/2005/8/layout/gear1"/>
    <dgm:cxn modelId="{7CF59A26-FA8A-8F48-87C4-79C593523A07}" type="presParOf" srcId="{C2E55EAC-612F-498D-85DA-4932EB4912A5}" destId="{0F7A3816-84B3-438B-B368-4F1E1B220A9C}" srcOrd="9" destOrd="0" presId="urn:microsoft.com/office/officeart/2005/8/layout/gear1"/>
    <dgm:cxn modelId="{FE428B3A-A26D-FB4D-BA67-FC4D9823C58F}" type="presParOf" srcId="{C2E55EAC-612F-498D-85DA-4932EB4912A5}" destId="{8DB07ABD-3B9C-4A0D-A24B-305751BB1D2C}" srcOrd="10" destOrd="0" presId="urn:microsoft.com/office/officeart/2005/8/layout/gear1"/>
    <dgm:cxn modelId="{3D9A26FC-E954-0441-9835-35C1E8BF941D}" type="presParOf" srcId="{C2E55EAC-612F-498D-85DA-4932EB4912A5}" destId="{CF16C807-5D9E-41A8-98C6-A776E8363D15}" srcOrd="11" destOrd="0" presId="urn:microsoft.com/office/officeart/2005/8/layout/gear1"/>
    <dgm:cxn modelId="{20B42D8F-FB25-E445-9290-35A3A3EB2273}" type="presParOf" srcId="{C2E55EAC-612F-498D-85DA-4932EB4912A5}" destId="{99C1995E-F4E2-471C-BDEC-3F685039779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A2E8A-E738-449D-81F3-52AA7C6BE91B}">
      <dsp:nvSpPr>
        <dsp:cNvPr id="0" name=""/>
        <dsp:cNvSpPr/>
      </dsp:nvSpPr>
      <dsp:spPr>
        <a:xfrm>
          <a:off x="1554176" y="1700494"/>
          <a:ext cx="1899549" cy="1899549"/>
        </a:xfrm>
        <a:prstGeom prst="gear9">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Informs</a:t>
          </a:r>
          <a:endParaRPr lang="en-US" sz="1600" kern="1200" dirty="0"/>
        </a:p>
      </dsp:txBody>
      <dsp:txXfrm>
        <a:off x="1936070" y="2145454"/>
        <a:ext cx="1135761" cy="976408"/>
      </dsp:txXfrm>
    </dsp:sp>
    <dsp:sp modelId="{BA7ECAA5-8D6A-4C09-B750-7FA8419045C6}">
      <dsp:nvSpPr>
        <dsp:cNvPr id="0" name=""/>
        <dsp:cNvSpPr/>
      </dsp:nvSpPr>
      <dsp:spPr>
        <a:xfrm>
          <a:off x="378176" y="1251509"/>
          <a:ext cx="1523106" cy="1381490"/>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Standardizes</a:t>
          </a:r>
          <a:endParaRPr lang="en-US" sz="1100" kern="1200" dirty="0"/>
        </a:p>
      </dsp:txBody>
      <dsp:txXfrm>
        <a:off x="746556" y="1601405"/>
        <a:ext cx="786346" cy="681698"/>
      </dsp:txXfrm>
    </dsp:sp>
    <dsp:sp modelId="{8C0A7714-E9BF-4D07-9CDE-AABA58B5D712}">
      <dsp:nvSpPr>
        <dsp:cNvPr id="0" name=""/>
        <dsp:cNvSpPr/>
      </dsp:nvSpPr>
      <dsp:spPr>
        <a:xfrm rot="20700000">
          <a:off x="1222759" y="298422"/>
          <a:ext cx="1353578" cy="1353578"/>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Organizes</a:t>
          </a:r>
          <a:endParaRPr lang="en-US" sz="1400" kern="1200" dirty="0"/>
        </a:p>
      </dsp:txBody>
      <dsp:txXfrm rot="-20700000">
        <a:off x="1519639" y="595301"/>
        <a:ext cx="759819" cy="759819"/>
      </dsp:txXfrm>
    </dsp:sp>
    <dsp:sp modelId="{8DB07ABD-3B9C-4A0D-A24B-305751BB1D2C}">
      <dsp:nvSpPr>
        <dsp:cNvPr id="0" name=""/>
        <dsp:cNvSpPr/>
      </dsp:nvSpPr>
      <dsp:spPr>
        <a:xfrm>
          <a:off x="1400153" y="1418355"/>
          <a:ext cx="2431423" cy="2431423"/>
        </a:xfrm>
        <a:prstGeom prst="circularArrow">
          <a:avLst>
            <a:gd name="adj1" fmla="val 4688"/>
            <a:gd name="adj2" fmla="val 299029"/>
            <a:gd name="adj3" fmla="val 2495579"/>
            <a:gd name="adj4" fmla="val 15906358"/>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6C807-5D9E-41A8-98C6-A776E8363D15}">
      <dsp:nvSpPr>
        <dsp:cNvPr id="0" name=""/>
        <dsp:cNvSpPr/>
      </dsp:nvSpPr>
      <dsp:spPr>
        <a:xfrm>
          <a:off x="204325" y="949016"/>
          <a:ext cx="1766580" cy="1766580"/>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C1995E-F4E2-471C-BDEC-3F685039779B}">
      <dsp:nvSpPr>
        <dsp:cNvPr id="0" name=""/>
        <dsp:cNvSpPr/>
      </dsp:nvSpPr>
      <dsp:spPr>
        <a:xfrm>
          <a:off x="909663" y="5116"/>
          <a:ext cx="1904729" cy="1904729"/>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9474056-2A68-4CF2-99E5-8CD64DBA4D86}" type="datetimeFigureOut">
              <a:rPr lang="en-US" smtClean="0"/>
              <a:t>10/19/2017</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8CF2826-0526-4F25-8C7E-66FCBBDD4A0A}" type="slidenum">
              <a:rPr lang="en-US" smtClean="0"/>
              <a:t>‹#›</a:t>
            </a:fld>
            <a:endParaRPr lang="en-US" dirty="0"/>
          </a:p>
        </p:txBody>
      </p:sp>
    </p:spTree>
    <p:extLst>
      <p:ext uri="{BB962C8B-B14F-4D97-AF65-F5344CB8AC3E}">
        <p14:creationId xmlns:p14="http://schemas.microsoft.com/office/powerpoint/2010/main" val="336649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371874F-5605-4417-A586-73F157B69BA1}" type="datetimeFigureOut">
              <a:rPr lang="en-US" smtClean="0"/>
              <a:t>10/19/2017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FC9B25C-04A2-4E5E-ACDB-7DEEEB7A08E0}" type="slidenum">
              <a:rPr lang="en-US" smtClean="0"/>
              <a:t>‹#›</a:t>
            </a:fld>
            <a:endParaRPr lang="en-US" dirty="0"/>
          </a:p>
        </p:txBody>
      </p:sp>
    </p:spTree>
    <p:extLst>
      <p:ext uri="{BB962C8B-B14F-4D97-AF65-F5344CB8AC3E}">
        <p14:creationId xmlns:p14="http://schemas.microsoft.com/office/powerpoint/2010/main" val="367106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Courtney's handout</a:t>
            </a:r>
            <a:endParaRPr lang="en-US" dirty="0"/>
          </a:p>
        </p:txBody>
      </p:sp>
      <p:sp>
        <p:nvSpPr>
          <p:cNvPr id="4" name="Slide Number Placeholder 3"/>
          <p:cNvSpPr>
            <a:spLocks noGrp="1"/>
          </p:cNvSpPr>
          <p:nvPr>
            <p:ph type="sldNum" sz="quarter" idx="10"/>
          </p:nvPr>
        </p:nvSpPr>
        <p:spPr/>
        <p:txBody>
          <a:bodyPr/>
          <a:lstStyle/>
          <a:p>
            <a:fld id="{3FC9B25C-04A2-4E5E-ACDB-7DEEEB7A08E0}" type="slidenum">
              <a:rPr lang="en-US" smtClean="0"/>
              <a:t>2</a:t>
            </a:fld>
            <a:endParaRPr lang="en-US" dirty="0"/>
          </a:p>
        </p:txBody>
      </p:sp>
    </p:spTree>
    <p:extLst>
      <p:ext uri="{BB962C8B-B14F-4D97-AF65-F5344CB8AC3E}">
        <p14:creationId xmlns:p14="http://schemas.microsoft.com/office/powerpoint/2010/main" val="271718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Courtney's handout</a:t>
            </a:r>
            <a:endParaRPr lang="en-US" dirty="0"/>
          </a:p>
        </p:txBody>
      </p:sp>
      <p:sp>
        <p:nvSpPr>
          <p:cNvPr id="4" name="Slide Number Placeholder 3"/>
          <p:cNvSpPr>
            <a:spLocks noGrp="1"/>
          </p:cNvSpPr>
          <p:nvPr>
            <p:ph type="sldNum" sz="quarter" idx="10"/>
          </p:nvPr>
        </p:nvSpPr>
        <p:spPr/>
        <p:txBody>
          <a:bodyPr/>
          <a:lstStyle/>
          <a:p>
            <a:fld id="{3FC9B25C-04A2-4E5E-ACDB-7DEEEB7A08E0}" type="slidenum">
              <a:rPr lang="en-US" smtClean="0"/>
              <a:t>3</a:t>
            </a:fld>
            <a:endParaRPr lang="en-US" dirty="0"/>
          </a:p>
        </p:txBody>
      </p:sp>
    </p:spTree>
    <p:extLst>
      <p:ext uri="{BB962C8B-B14F-4D97-AF65-F5344CB8AC3E}">
        <p14:creationId xmlns:p14="http://schemas.microsoft.com/office/powerpoint/2010/main" val="134004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9B25C-04A2-4E5E-ACDB-7DEEEB7A08E0}" type="slidenum">
              <a:rPr lang="en-US" smtClean="0"/>
              <a:t>12</a:t>
            </a:fld>
            <a:endParaRPr lang="en-US" dirty="0"/>
          </a:p>
        </p:txBody>
      </p:sp>
    </p:spTree>
    <p:extLst>
      <p:ext uri="{BB962C8B-B14F-4D97-AF65-F5344CB8AC3E}">
        <p14:creationId xmlns:p14="http://schemas.microsoft.com/office/powerpoint/2010/main" val="171341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9B25C-04A2-4E5E-ACDB-7DEEEB7A08E0}" type="slidenum">
              <a:rPr lang="en-US" smtClean="0"/>
              <a:t>13</a:t>
            </a:fld>
            <a:endParaRPr lang="en-US" dirty="0"/>
          </a:p>
        </p:txBody>
      </p:sp>
    </p:spTree>
    <p:extLst>
      <p:ext uri="{BB962C8B-B14F-4D97-AF65-F5344CB8AC3E}">
        <p14:creationId xmlns:p14="http://schemas.microsoft.com/office/powerpoint/2010/main" val="46617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CLEMSONFORWARD</a:t>
            </a:r>
            <a:r>
              <a:rPr lang="en-US" baseline="0" dirty="0" smtClean="0"/>
              <a:t> plan: </a:t>
            </a:r>
            <a:r>
              <a:rPr lang="en-US" sz="1200" i="1" dirty="0" smtClean="0">
                <a:solidFill>
                  <a:schemeClr val="tx2">
                    <a:lumMod val="50000"/>
                  </a:schemeClr>
                </a:solidFill>
              </a:rPr>
              <a:t>“Increase Diversity: A more diverse student body, faculty and staff are fundamental to Clemson’s ability to provide educational experiences that prepare graduates to thrive in 21st century workplaces and communities. ClemsonForward enhances resources for the recruitment and retention of top talent from all racial groups and socioeconomic backgrounds. Specific investments include additional funds for student scholarships and for increased diversity of students and faculty applicant pools along with development programs that expand diversity among both the faculty and the senior levels of the staff.”</a:t>
            </a:r>
          </a:p>
          <a:p>
            <a:endParaRPr lang="en-US" dirty="0"/>
          </a:p>
        </p:txBody>
      </p:sp>
      <p:sp>
        <p:nvSpPr>
          <p:cNvPr id="4" name="Slide Number Placeholder 3"/>
          <p:cNvSpPr>
            <a:spLocks noGrp="1"/>
          </p:cNvSpPr>
          <p:nvPr>
            <p:ph type="sldNum" sz="quarter" idx="10"/>
          </p:nvPr>
        </p:nvSpPr>
        <p:spPr/>
        <p:txBody>
          <a:bodyPr/>
          <a:lstStyle/>
          <a:p>
            <a:fld id="{3FC9B25C-04A2-4E5E-ACDB-7DEEEB7A08E0}" type="slidenum">
              <a:rPr lang="en-US" smtClean="0"/>
              <a:t>15</a:t>
            </a:fld>
            <a:endParaRPr lang="en-US" dirty="0"/>
          </a:p>
        </p:txBody>
      </p:sp>
    </p:spTree>
    <p:extLst>
      <p:ext uri="{BB962C8B-B14F-4D97-AF65-F5344CB8AC3E}">
        <p14:creationId xmlns:p14="http://schemas.microsoft.com/office/powerpoint/2010/main" val="167936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Clemson University offers spousal/partner career assistance in support of the University’s efforts to recruit and retain the most qualified faculty, staff and administrators. Upon request, Clemson University’s Office of Human Resources provides up to six months of customized job search assistance to spouses/partners of qualified new hires facing a dual career challenge. The assistance includes:</a:t>
            </a:r>
          </a:p>
          <a:p>
            <a:r>
              <a:rPr lang="en-US" dirty="0" smtClean="0"/>
              <a:t>• Pre-offer spousal or partner consultations during recruitment</a:t>
            </a:r>
          </a:p>
          <a:p>
            <a:r>
              <a:rPr lang="en-US" dirty="0" smtClean="0"/>
              <a:t>• Cover letter and resume/curriculum vitae critique</a:t>
            </a:r>
          </a:p>
          <a:p>
            <a:r>
              <a:rPr lang="en-US" dirty="0" smtClean="0"/>
              <a:t>• Introductory letter to external employers or hiring departments at the University</a:t>
            </a:r>
          </a:p>
          <a:p>
            <a:r>
              <a:rPr lang="en-US" dirty="0" smtClean="0"/>
              <a:t>• Guidance on interviewing techniques and salary negotiations assistance</a:t>
            </a:r>
          </a:p>
          <a:p>
            <a:r>
              <a:rPr lang="en-US" dirty="0" smtClean="0"/>
              <a:t>• Job board visibility assistance (we search for jobs and send openings</a:t>
            </a:r>
            <a:r>
              <a:rPr lang="en-US" baseline="0" dirty="0" smtClean="0"/>
              <a:t> to candidates on a bi-monthly basis)</a:t>
            </a:r>
            <a:endParaRPr lang="en-US" dirty="0" smtClean="0"/>
          </a:p>
          <a:p>
            <a:r>
              <a:rPr lang="en-US" dirty="0" smtClean="0"/>
              <a:t>• Bi-monthly, skill-specific job recommendations </a:t>
            </a:r>
          </a:p>
          <a:p>
            <a:r>
              <a:rPr lang="en-US" dirty="0" smtClean="0"/>
              <a:t>• Recommendations/referrals from the OHR recruitment team</a:t>
            </a:r>
          </a:p>
          <a:p>
            <a:endParaRPr lang="en-US" dirty="0"/>
          </a:p>
        </p:txBody>
      </p:sp>
      <p:sp>
        <p:nvSpPr>
          <p:cNvPr id="4" name="Slide Number Placeholder 3"/>
          <p:cNvSpPr>
            <a:spLocks noGrp="1"/>
          </p:cNvSpPr>
          <p:nvPr>
            <p:ph type="sldNum" sz="quarter" idx="10"/>
          </p:nvPr>
        </p:nvSpPr>
        <p:spPr/>
        <p:txBody>
          <a:bodyPr/>
          <a:lstStyle/>
          <a:p>
            <a:fld id="{3FC9B25C-04A2-4E5E-ACDB-7DEEEB7A08E0}" type="slidenum">
              <a:rPr lang="en-US" smtClean="0"/>
              <a:t>17</a:t>
            </a:fld>
            <a:endParaRPr lang="en-US" dirty="0"/>
          </a:p>
        </p:txBody>
      </p:sp>
    </p:spTree>
    <p:extLst>
      <p:ext uri="{BB962C8B-B14F-4D97-AF65-F5344CB8AC3E}">
        <p14:creationId xmlns:p14="http://schemas.microsoft.com/office/powerpoint/2010/main" val="38121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Clemson University offers spousal/partner career assistance in support of the University’s efforts to recruit and retain the most qualified faculty, staff and administrators. Upon request, Clemson University’s Office of Human Resources provides up to six months of customized job search assistance to spouses/partners of qualified new hires facing a dual career challenge. The assistance includes:</a:t>
            </a:r>
          </a:p>
          <a:p>
            <a:r>
              <a:rPr lang="en-US" dirty="0" smtClean="0"/>
              <a:t>• Pre-offer spousal or partner consultations during recruitment</a:t>
            </a:r>
          </a:p>
          <a:p>
            <a:r>
              <a:rPr lang="en-US" dirty="0" smtClean="0"/>
              <a:t>• Cover letter and resume/curriculum vitae critique</a:t>
            </a:r>
          </a:p>
          <a:p>
            <a:r>
              <a:rPr lang="en-US" dirty="0" smtClean="0"/>
              <a:t>• Introductory letter to external employers or hiring departments at the University</a:t>
            </a:r>
          </a:p>
          <a:p>
            <a:r>
              <a:rPr lang="en-US" dirty="0" smtClean="0"/>
              <a:t>• Guidance on interviewing techniques and salary negotiations assistance</a:t>
            </a:r>
          </a:p>
          <a:p>
            <a:r>
              <a:rPr lang="en-US" dirty="0" smtClean="0"/>
              <a:t>• Job board visibility assistance (we search for jobs and send openings</a:t>
            </a:r>
            <a:r>
              <a:rPr lang="en-US" baseline="0" dirty="0" smtClean="0"/>
              <a:t> to candidates on a bi-monthly basis)</a:t>
            </a:r>
            <a:endParaRPr lang="en-US" dirty="0" smtClean="0"/>
          </a:p>
          <a:p>
            <a:r>
              <a:rPr lang="en-US" dirty="0" smtClean="0"/>
              <a:t>• Bi-monthly, skill-specific job recommendations </a:t>
            </a:r>
          </a:p>
          <a:p>
            <a:r>
              <a:rPr lang="en-US" dirty="0" smtClean="0"/>
              <a:t>• Recommendations/referrals from the OHR recruitment team</a:t>
            </a:r>
          </a:p>
          <a:p>
            <a:endParaRPr lang="en-US" dirty="0"/>
          </a:p>
        </p:txBody>
      </p:sp>
      <p:sp>
        <p:nvSpPr>
          <p:cNvPr id="4" name="Slide Number Placeholder 3"/>
          <p:cNvSpPr>
            <a:spLocks noGrp="1"/>
          </p:cNvSpPr>
          <p:nvPr>
            <p:ph type="sldNum" sz="quarter" idx="10"/>
          </p:nvPr>
        </p:nvSpPr>
        <p:spPr/>
        <p:txBody>
          <a:bodyPr/>
          <a:lstStyle/>
          <a:p>
            <a:fld id="{3FC9B25C-04A2-4E5E-ACDB-7DEEEB7A08E0}" type="slidenum">
              <a:rPr lang="en-US" smtClean="0"/>
              <a:t>19</a:t>
            </a:fld>
            <a:endParaRPr lang="en-US" dirty="0"/>
          </a:p>
        </p:txBody>
      </p:sp>
    </p:spTree>
    <p:extLst>
      <p:ext uri="{BB962C8B-B14F-4D97-AF65-F5344CB8AC3E}">
        <p14:creationId xmlns:p14="http://schemas.microsoft.com/office/powerpoint/2010/main" val="419903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9586" y="2130425"/>
            <a:ext cx="5068614"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732486" y="3878317"/>
            <a:ext cx="438281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B447D6-CE36-A647-B406-423A5F5E76A5}" type="datetimeFigureOut">
              <a:rPr lang="en-US" smtClean="0"/>
              <a:t>10/19/2017</a:t>
            </a:fld>
            <a:endParaRPr lang="en-US" dirty="0"/>
          </a:p>
        </p:txBody>
      </p:sp>
      <p:sp>
        <p:nvSpPr>
          <p:cNvPr id="7" name="Rectangle 6"/>
          <p:cNvSpPr/>
          <p:nvPr userDrawn="1"/>
        </p:nvSpPr>
        <p:spPr>
          <a:xfrm>
            <a:off x="382023" y="0"/>
            <a:ext cx="2805678" cy="6857464"/>
          </a:xfrm>
          <a:prstGeom prst="rect">
            <a:avLst/>
          </a:prstGeom>
          <a:solidFill>
            <a:srgbClr val="DA51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976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8B0A9A-AC54-4A12-A308-F18CB71CAB39}" type="slidenum">
              <a:rPr lang="en-US" smtClean="0"/>
              <a:pPr/>
              <a:t>‹#›</a:t>
            </a:fld>
            <a:endParaRPr lang="en-US" dirty="0"/>
          </a:p>
        </p:txBody>
      </p:sp>
      <p:sp>
        <p:nvSpPr>
          <p:cNvPr id="5" name="Footer Placeholder 4"/>
          <p:cNvSpPr>
            <a:spLocks noGrp="1"/>
          </p:cNvSpPr>
          <p:nvPr>
            <p:ph type="ftr" sz="quarter" idx="11"/>
          </p:nvPr>
        </p:nvSpPr>
        <p:spPr>
          <a:xfrm>
            <a:off x="3746938" y="6356349"/>
            <a:ext cx="1550276" cy="365125"/>
          </a:xfrm>
          <a:prstGeom prst="rect">
            <a:avLst/>
          </a:prstGeom>
        </p:spPr>
        <p:txBody>
          <a:bodyPr/>
          <a:lstStyle/>
          <a:p>
            <a:r>
              <a:rPr lang="en-US" dirty="0" smtClean="0"/>
              <a:t>Confidential</a:t>
            </a:r>
            <a:endParaRPr lang="en-US" dirty="0"/>
          </a:p>
        </p:txBody>
      </p:sp>
    </p:spTree>
    <p:extLst>
      <p:ext uri="{BB962C8B-B14F-4D97-AF65-F5344CB8AC3E}">
        <p14:creationId xmlns:p14="http://schemas.microsoft.com/office/powerpoint/2010/main" val="379719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806058" y="6361715"/>
            <a:ext cx="1684283" cy="365125"/>
          </a:xfrm>
          <a:prstGeom prst="rect">
            <a:avLst/>
          </a:prstGeom>
        </p:spPr>
        <p:txBody>
          <a:bodyPr/>
          <a:lstStyle/>
          <a:p>
            <a:r>
              <a:rPr lang="en-US" dirty="0" smtClean="0"/>
              <a:t>Confidential</a:t>
            </a:r>
            <a:endParaRPr lang="en-US" dirty="0"/>
          </a:p>
        </p:txBody>
      </p:sp>
      <p:sp>
        <p:nvSpPr>
          <p:cNvPr id="7" name="Slide Number Placeholder 6"/>
          <p:cNvSpPr>
            <a:spLocks noGrp="1"/>
          </p:cNvSpPr>
          <p:nvPr>
            <p:ph type="sldNum" sz="quarter" idx="12"/>
          </p:nvPr>
        </p:nvSpPr>
        <p:spPr>
          <a:xfrm>
            <a:off x="457200" y="6358868"/>
            <a:ext cx="2133600" cy="365125"/>
          </a:xfrm>
          <a:prstGeom prst="rect">
            <a:avLst/>
          </a:prstGeom>
        </p:spPr>
        <p:txBody>
          <a:bodyPr/>
          <a:lstStyle/>
          <a:p>
            <a:fld id="{D659EC52-734E-334B-AE29-BF2FCFCC50FE}" type="slidenum">
              <a:rPr lang="en-US" smtClean="0"/>
              <a:t>‹#›</a:t>
            </a:fld>
            <a:endParaRPr lang="en-US" dirty="0"/>
          </a:p>
        </p:txBody>
      </p:sp>
    </p:spTree>
    <p:extLst>
      <p:ext uri="{BB962C8B-B14F-4D97-AF65-F5344CB8AC3E}">
        <p14:creationId xmlns:p14="http://schemas.microsoft.com/office/powerpoint/2010/main" val="294706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972910" y="6356350"/>
            <a:ext cx="2046890" cy="365125"/>
          </a:xfrm>
          <a:prstGeom prst="rect">
            <a:avLst/>
          </a:prstGeom>
        </p:spPr>
        <p:txBody>
          <a:bodyPr/>
          <a:lstStyle/>
          <a:p>
            <a:r>
              <a:rPr lang="en-US" dirty="0" smtClean="0"/>
              <a:t>Confidential</a:t>
            </a:r>
            <a:endParaRPr lang="en-US" dirty="0"/>
          </a:p>
        </p:txBody>
      </p:sp>
      <p:sp>
        <p:nvSpPr>
          <p:cNvPr id="5" name="Slide Number Placeholder 4"/>
          <p:cNvSpPr>
            <a:spLocks noGrp="1"/>
          </p:cNvSpPr>
          <p:nvPr>
            <p:ph type="sldNum" sz="quarter" idx="12"/>
          </p:nvPr>
        </p:nvSpPr>
        <p:spPr>
          <a:xfrm>
            <a:off x="457200" y="6335548"/>
            <a:ext cx="2133600" cy="365125"/>
          </a:xfrm>
          <a:prstGeom prst="rect">
            <a:avLst/>
          </a:prstGeom>
        </p:spPr>
        <p:txBody>
          <a:bodyPr/>
          <a:lstStyle/>
          <a:p>
            <a:fld id="{D659EC52-734E-334B-AE29-BF2FCFCC50FE}" type="slidenum">
              <a:rPr lang="en-US" smtClean="0"/>
              <a:t>‹#›</a:t>
            </a:fld>
            <a:endParaRPr lang="en-US" dirty="0"/>
          </a:p>
        </p:txBody>
      </p:sp>
    </p:spTree>
    <p:extLst>
      <p:ext uri="{BB962C8B-B14F-4D97-AF65-F5344CB8AC3E}">
        <p14:creationId xmlns:p14="http://schemas.microsoft.com/office/powerpoint/2010/main" val="98098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A06A1B1-1AAA-4143-A3F3-7B22751D77F1}" type="slidenum">
              <a:rPr lang="en-US" smtClean="0"/>
              <a:pPr/>
              <a:t>‹#›</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Confidential</a:t>
            </a:r>
            <a:endParaRPr lang="en-US" dirty="0"/>
          </a:p>
        </p:txBody>
      </p:sp>
      <p:pic>
        <p:nvPicPr>
          <p:cNvPr id="5" name="Picture 4" descr="Human Resources_cop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378" y="6099140"/>
            <a:ext cx="2499961" cy="622335"/>
          </a:xfrm>
          <a:prstGeom prst="rect">
            <a:avLst/>
          </a:prstGeom>
        </p:spPr>
      </p:pic>
      <p:cxnSp>
        <p:nvCxnSpPr>
          <p:cNvPr id="6" name="Straight Connector 5"/>
          <p:cNvCxnSpPr/>
          <p:nvPr userDrawn="1"/>
        </p:nvCxnSpPr>
        <p:spPr>
          <a:xfrm>
            <a:off x="0" y="5905571"/>
            <a:ext cx="9144000" cy="9142"/>
          </a:xfrm>
          <a:prstGeom prst="line">
            <a:avLst/>
          </a:prstGeom>
          <a:ln w="76200" cmpd="sng">
            <a:solidFill>
              <a:srgbClr val="381A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16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071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9094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AA06A1B1-1AAA-4143-A3F3-7B22751D77F1}" type="slidenum">
              <a:rPr lang="en-US" smtClean="0"/>
              <a:pPr/>
              <a:t>‹#›</a:t>
            </a:fld>
            <a:endParaRPr lang="en-US" dirty="0"/>
          </a:p>
        </p:txBody>
      </p:sp>
      <p:sp>
        <p:nvSpPr>
          <p:cNvPr id="9"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Confidential</a:t>
            </a:r>
            <a:endParaRPr lang="en-US" dirty="0"/>
          </a:p>
        </p:txBody>
      </p:sp>
      <p:pic>
        <p:nvPicPr>
          <p:cNvPr id="10" name="Picture 9" descr="Human Resources_cop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378" y="6099140"/>
            <a:ext cx="2499961" cy="622335"/>
          </a:xfrm>
          <a:prstGeom prst="rect">
            <a:avLst/>
          </a:prstGeom>
        </p:spPr>
      </p:pic>
      <p:cxnSp>
        <p:nvCxnSpPr>
          <p:cNvPr id="11" name="Straight Connector 10"/>
          <p:cNvCxnSpPr/>
          <p:nvPr userDrawn="1"/>
        </p:nvCxnSpPr>
        <p:spPr>
          <a:xfrm>
            <a:off x="0" y="5905571"/>
            <a:ext cx="9144000" cy="9142"/>
          </a:xfrm>
          <a:prstGeom prst="line">
            <a:avLst/>
          </a:prstGeom>
          <a:ln w="76200" cmpd="sng">
            <a:solidFill>
              <a:srgbClr val="381A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25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6502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0763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53176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AA06A1B1-1AAA-4143-A3F3-7B22751D77F1}" type="slidenum">
              <a:rPr lang="en-US" smtClean="0"/>
              <a:pPr/>
              <a:t>‹#›</a:t>
            </a:fld>
            <a:endParaRPr lang="en-US" dirty="0"/>
          </a:p>
        </p:txBody>
      </p:sp>
      <p:sp>
        <p:nvSpPr>
          <p:cNvPr id="9"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Confidential</a:t>
            </a:r>
            <a:endParaRPr lang="en-US" dirty="0"/>
          </a:p>
        </p:txBody>
      </p:sp>
      <p:pic>
        <p:nvPicPr>
          <p:cNvPr id="10" name="Picture 9" descr="Human Resources_cop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378" y="6099140"/>
            <a:ext cx="2499961" cy="622335"/>
          </a:xfrm>
          <a:prstGeom prst="rect">
            <a:avLst/>
          </a:prstGeom>
        </p:spPr>
      </p:pic>
      <p:cxnSp>
        <p:nvCxnSpPr>
          <p:cNvPr id="11" name="Straight Connector 10"/>
          <p:cNvCxnSpPr/>
          <p:nvPr userDrawn="1"/>
        </p:nvCxnSpPr>
        <p:spPr>
          <a:xfrm>
            <a:off x="0" y="5905571"/>
            <a:ext cx="9144000" cy="9142"/>
          </a:xfrm>
          <a:prstGeom prst="line">
            <a:avLst/>
          </a:prstGeom>
          <a:ln w="76200" cmpd="sng">
            <a:solidFill>
              <a:srgbClr val="381A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68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0262" y="1624013"/>
            <a:ext cx="8166538" cy="30268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457200" y="6356350"/>
            <a:ext cx="2133600" cy="365125"/>
          </a:xfrm>
          <a:prstGeom prst="rect">
            <a:avLst/>
          </a:prstGeom>
        </p:spPr>
        <p:txBody>
          <a:bodyPr/>
          <a:lstStyle/>
          <a:p>
            <a:fld id="{AA06A1B1-1AAA-4143-A3F3-7B22751D77F1}" type="slidenum">
              <a:rPr lang="en-US" smtClean="0"/>
              <a:pPr/>
              <a:t>‹#›</a:t>
            </a:fld>
            <a:endParaRPr lang="en-US" dirty="0"/>
          </a:p>
        </p:txBody>
      </p:sp>
      <p:sp>
        <p:nvSpPr>
          <p:cNvPr id="8" name="Footer Placeholder 2"/>
          <p:cNvSpPr>
            <a:spLocks noGrp="1"/>
          </p:cNvSpPr>
          <p:nvPr>
            <p:ph type="ftr" sz="quarter" idx="3"/>
          </p:nvPr>
        </p:nvSpPr>
        <p:spPr>
          <a:xfrm>
            <a:off x="4020206" y="6356350"/>
            <a:ext cx="1999593" cy="365125"/>
          </a:xfrm>
          <a:prstGeom prst="rect">
            <a:avLst/>
          </a:prstGeom>
        </p:spPr>
        <p:txBody>
          <a:bodyPr/>
          <a:lstStyle/>
          <a:p>
            <a:r>
              <a:rPr lang="en-US" dirty="0" smtClean="0"/>
              <a:t>Confidential</a:t>
            </a:r>
            <a:endParaRPr lang="en-US" dirty="0"/>
          </a:p>
        </p:txBody>
      </p:sp>
      <p:cxnSp>
        <p:nvCxnSpPr>
          <p:cNvPr id="10" name="Straight Connector 9"/>
          <p:cNvCxnSpPr/>
          <p:nvPr userDrawn="1"/>
        </p:nvCxnSpPr>
        <p:spPr>
          <a:xfrm>
            <a:off x="0" y="5905571"/>
            <a:ext cx="9144000" cy="9142"/>
          </a:xfrm>
          <a:prstGeom prst="line">
            <a:avLst/>
          </a:prstGeom>
          <a:ln w="76200" cmpd="sng">
            <a:solidFill>
              <a:srgbClr val="381A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63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hyperlink" Target="http://www.blackperspective.com/" TargetMode="External"/><Relationship Id="rId3" Type="http://schemas.openxmlformats.org/officeDocument/2006/relationships/hyperlink" Target="http://www.vetjobs.com/" TargetMode="External"/><Relationship Id="rId7" Type="http://schemas.openxmlformats.org/officeDocument/2006/relationships/hyperlink" Target="http://www.disabledperson.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www.jofdav.com/" TargetMode="External"/><Relationship Id="rId11" Type="http://schemas.openxmlformats.org/officeDocument/2006/relationships/hyperlink" Target="https://www.hercjobs.org/" TargetMode="External"/><Relationship Id="rId5" Type="http://schemas.openxmlformats.org/officeDocument/2006/relationships/hyperlink" Target="http://www.beahero-hireahero.com/" TargetMode="External"/><Relationship Id="rId10" Type="http://schemas.openxmlformats.org/officeDocument/2006/relationships/hyperlink" Target="http://www.wib-i.com/" TargetMode="External"/><Relationship Id="rId4" Type="http://schemas.openxmlformats.org/officeDocument/2006/relationships/hyperlink" Target="http://www.veteransenterprise.com/" TargetMode="External"/><Relationship Id="rId9" Type="http://schemas.openxmlformats.org/officeDocument/2006/relationships/hyperlink" Target="http://www.hispanic-today.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2023" y="0"/>
            <a:ext cx="2805678" cy="6857464"/>
          </a:xfrm>
          <a:prstGeom prst="rect">
            <a:avLst/>
          </a:prstGeom>
          <a:solidFill>
            <a:srgbClr val="DA51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314700" y="4075107"/>
            <a:ext cx="5667973" cy="1323439"/>
          </a:xfrm>
          <a:prstGeom prst="rect">
            <a:avLst/>
          </a:prstGeom>
          <a:noFill/>
        </p:spPr>
        <p:txBody>
          <a:bodyPr wrap="square" rtlCol="0">
            <a:spAutoFit/>
          </a:bodyPr>
          <a:lstStyle/>
          <a:p>
            <a:r>
              <a:rPr lang="en-US" sz="2800" b="1" dirty="0" smtClean="0">
                <a:solidFill>
                  <a:srgbClr val="DA5120"/>
                </a:solidFill>
                <a:effectLst>
                  <a:outerShdw blurRad="38100" dist="38100" dir="2700000" algn="tl">
                    <a:srgbClr val="000000">
                      <a:alpha val="43137"/>
                    </a:srgbClr>
                  </a:outerShdw>
                </a:effectLst>
                <a:latin typeface="Verdana"/>
                <a:cs typeface="Verdana"/>
              </a:rPr>
              <a:t>HR Resources for </a:t>
            </a:r>
            <a:br>
              <a:rPr lang="en-US" sz="2800" b="1" dirty="0" smtClean="0">
                <a:solidFill>
                  <a:srgbClr val="DA5120"/>
                </a:solidFill>
                <a:effectLst>
                  <a:outerShdw blurRad="38100" dist="38100" dir="2700000" algn="tl">
                    <a:srgbClr val="000000">
                      <a:alpha val="43137"/>
                    </a:srgbClr>
                  </a:outerShdw>
                </a:effectLst>
                <a:latin typeface="Verdana"/>
                <a:cs typeface="Verdana"/>
              </a:rPr>
            </a:br>
            <a:r>
              <a:rPr lang="en-US" sz="3200" b="1" dirty="0" smtClean="0">
                <a:solidFill>
                  <a:srgbClr val="DA5120"/>
                </a:solidFill>
                <a:effectLst>
                  <a:outerShdw blurRad="38100" dist="38100" dir="2700000" algn="tl">
                    <a:srgbClr val="000000">
                      <a:alpha val="43137"/>
                    </a:srgbClr>
                  </a:outerShdw>
                </a:effectLst>
                <a:latin typeface="Verdana"/>
                <a:cs typeface="Verdana"/>
              </a:rPr>
              <a:t>Faculty Recruitment</a:t>
            </a:r>
          </a:p>
          <a:p>
            <a:r>
              <a:rPr lang="en-US" sz="2000" dirty="0" smtClean="0">
                <a:solidFill>
                  <a:srgbClr val="DA5120"/>
                </a:solidFill>
                <a:latin typeface="Verdana"/>
                <a:cs typeface="Verdana"/>
              </a:rPr>
              <a:t>Fall 2017</a:t>
            </a:r>
            <a:endParaRPr lang="en-US" sz="2000" dirty="0">
              <a:solidFill>
                <a:srgbClr val="DA5120"/>
              </a:solidFill>
              <a:latin typeface="Verdana"/>
              <a:cs typeface="Verdana"/>
            </a:endParaRPr>
          </a:p>
        </p:txBody>
      </p:sp>
      <p:cxnSp>
        <p:nvCxnSpPr>
          <p:cNvPr id="8" name="Straight Connector 7"/>
          <p:cNvCxnSpPr/>
          <p:nvPr/>
        </p:nvCxnSpPr>
        <p:spPr>
          <a:xfrm>
            <a:off x="0" y="5905571"/>
            <a:ext cx="9144000" cy="9142"/>
          </a:xfrm>
          <a:prstGeom prst="line">
            <a:avLst/>
          </a:prstGeom>
          <a:ln w="76200" cmpd="sng">
            <a:solidFill>
              <a:srgbClr val="381A60"/>
            </a:solidFill>
          </a:ln>
        </p:spPr>
        <p:style>
          <a:lnRef idx="2">
            <a:schemeClr val="accent1"/>
          </a:lnRef>
          <a:fillRef idx="0">
            <a:schemeClr val="accent1"/>
          </a:fillRef>
          <a:effectRef idx="1">
            <a:schemeClr val="accent1"/>
          </a:effectRef>
          <a:fontRef idx="minor">
            <a:schemeClr val="tx1"/>
          </a:fontRef>
        </p:style>
      </p:cxnSp>
      <p:pic>
        <p:nvPicPr>
          <p:cNvPr id="10" name="Picture 9" descr="Human Resources_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49" y="534255"/>
            <a:ext cx="2410212" cy="599992"/>
          </a:xfrm>
          <a:prstGeom prst="rect">
            <a:avLst/>
          </a:prstGeom>
        </p:spPr>
      </p:pic>
    </p:spTree>
    <p:extLst>
      <p:ext uri="{BB962C8B-B14F-4D97-AF65-F5344CB8AC3E}">
        <p14:creationId xmlns:p14="http://schemas.microsoft.com/office/powerpoint/2010/main" val="2169584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rs/pbefort/Desktop/Screen Shot 2016-08-02 at 2.02.34 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4594" y="2456329"/>
            <a:ext cx="4308606" cy="3167238"/>
          </a:xfrm>
          <a:prstGeom prst="rect">
            <a:avLst/>
          </a:prstGeom>
          <a:noFill/>
          <a:ln>
            <a:solidFill>
              <a:schemeClr val="bg1"/>
            </a:solidFill>
          </a:ln>
        </p:spPr>
      </p:pic>
      <p:sp>
        <p:nvSpPr>
          <p:cNvPr id="4" name="TextBox 3"/>
          <p:cNvSpPr txBox="1"/>
          <p:nvPr/>
        </p:nvSpPr>
        <p:spPr>
          <a:xfrm>
            <a:off x="571500" y="1372036"/>
            <a:ext cx="75624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Allows the rating of each candidate on predetermined competencies using the one to five star rating system.</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Title 1"/>
          <p:cNvSpPr txBox="1">
            <a:spLocks/>
          </p:cNvSpPr>
          <p:nvPr/>
        </p:nvSpPr>
        <p:spPr>
          <a:xfrm>
            <a:off x="324465" y="303768"/>
            <a:ext cx="8244348" cy="53093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ea typeface=""/>
                <a:cs typeface=""/>
              </a:rPr>
              <a:t>Using Competencies in Interfolio</a:t>
            </a:r>
            <a:r>
              <a:rPr kumimoji="0" lang="en-US" sz="4400" b="0" i="0" u="none" strike="noStrike" kern="1200" cap="none" spc="0" normalizeH="0" noProof="0" dirty="0" smtClean="0">
                <a:ln>
                  <a:noFill/>
                </a:ln>
                <a:solidFill>
                  <a:schemeClr val="tx1"/>
                </a:solidFill>
                <a:effectLst/>
                <a:uLnTx/>
                <a:uFillTx/>
                <a:ea typeface=""/>
                <a:cs typeface=""/>
              </a:rPr>
              <a:t> </a:t>
            </a:r>
            <a:endParaRPr kumimoji="0" lang="en-US" sz="4400" b="0" i="0" u="none" strike="noStrike" kern="1200" cap="none" spc="0" normalizeH="0" baseline="0" noProof="0" dirty="0">
              <a:ln>
                <a:noFill/>
              </a:ln>
              <a:solidFill>
                <a:schemeClr val="tx1"/>
              </a:solidFill>
              <a:effectLst/>
              <a:uLnTx/>
              <a:uFillTx/>
              <a:ea typeface=""/>
              <a:cs typeface=""/>
            </a:endParaRPr>
          </a:p>
        </p:txBody>
      </p:sp>
    </p:spTree>
    <p:extLst>
      <p:ext uri="{BB962C8B-B14F-4D97-AF65-F5344CB8AC3E}">
        <p14:creationId xmlns:p14="http://schemas.microsoft.com/office/powerpoint/2010/main" val="2987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372036"/>
            <a:ext cx="75624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Updating these is critical for the accuracy of EEO and University reporting </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Title 1"/>
          <p:cNvSpPr txBox="1">
            <a:spLocks/>
          </p:cNvSpPr>
          <p:nvPr/>
        </p:nvSpPr>
        <p:spPr>
          <a:xfrm>
            <a:off x="324465" y="303768"/>
            <a:ext cx="8244348" cy="53093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
                <a:cs typeface=""/>
              </a:rPr>
              <a:t>Applicant and Job Statuses </a:t>
            </a:r>
            <a:r>
              <a:rPr kumimoji="0" lang="en-US" sz="4400" b="0" i="0" u="none" strike="noStrike" kern="1200" cap="none" spc="0" normalizeH="0" noProof="0" dirty="0" smtClean="0">
                <a:ln>
                  <a:noFill/>
                </a:ln>
                <a:solidFill>
                  <a:schemeClr val="tx1"/>
                </a:solidFill>
                <a:effectLst/>
                <a:uLnTx/>
                <a:uFillTx/>
                <a:ea typeface=""/>
                <a:cs typeface=""/>
              </a:rPr>
              <a:t> </a:t>
            </a:r>
            <a:endParaRPr kumimoji="0" lang="en-US" sz="4400" b="0" i="0" u="none" strike="noStrike" kern="1200" cap="none" spc="0" normalizeH="0" baseline="0" noProof="0" dirty="0">
              <a:ln>
                <a:noFill/>
              </a:ln>
              <a:solidFill>
                <a:schemeClr val="tx1"/>
              </a:solidFill>
              <a:effectLst/>
              <a:uLnTx/>
              <a:uFillTx/>
              <a:ea typeface=""/>
              <a:cs typeface=""/>
            </a:endParaRPr>
          </a:p>
        </p:txBody>
      </p:sp>
      <p:pic>
        <p:nvPicPr>
          <p:cNvPr id="3" name="Picture 2"/>
          <p:cNvPicPr>
            <a:picLocks noChangeAspect="1"/>
          </p:cNvPicPr>
          <p:nvPr/>
        </p:nvPicPr>
        <p:blipFill>
          <a:blip r:embed="rId2"/>
          <a:stretch>
            <a:fillRect/>
          </a:stretch>
        </p:blipFill>
        <p:spPr>
          <a:xfrm>
            <a:off x="1537611" y="2201332"/>
            <a:ext cx="5818055" cy="3572657"/>
          </a:xfrm>
          <a:prstGeom prst="rect">
            <a:avLst/>
          </a:prstGeom>
        </p:spPr>
      </p:pic>
      <p:sp>
        <p:nvSpPr>
          <p:cNvPr id="6" name="Right Arrow 5"/>
          <p:cNvSpPr/>
          <p:nvPr/>
        </p:nvSpPr>
        <p:spPr>
          <a:xfrm rot="10800000">
            <a:off x="7278854" y="3384127"/>
            <a:ext cx="855134" cy="1811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6753921" y="4732021"/>
            <a:ext cx="855134" cy="1811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1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956" y="1181561"/>
            <a:ext cx="3608279" cy="4258502"/>
          </a:xfrm>
          <a:prstGeom prst="rect">
            <a:avLst/>
          </a:prstGeom>
          <a:ln>
            <a:solidFill>
              <a:schemeClr val="tx1"/>
            </a:solidFill>
          </a:ln>
          <a:effectLst>
            <a:outerShdw blurRad="76200" dist="12700" dir="8100000" sy="-23000" kx="800400" algn="br" rotWithShape="0">
              <a:prstClr val="black">
                <a:alpha val="20000"/>
              </a:prstClr>
            </a:outerShdw>
          </a:effectLst>
        </p:spPr>
      </p:pic>
      <p:sp>
        <p:nvSpPr>
          <p:cNvPr id="2" name="Title 1"/>
          <p:cNvSpPr txBox="1">
            <a:spLocks/>
          </p:cNvSpPr>
          <p:nvPr/>
        </p:nvSpPr>
        <p:spPr>
          <a:xfrm>
            <a:off x="571499" y="285217"/>
            <a:ext cx="7676029" cy="7769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
                <a:cs typeface=""/>
              </a:rPr>
              <a:t>Interfolio: On Demand Reports </a:t>
            </a:r>
            <a:endParaRPr kumimoji="0" lang="en-US" sz="4400" b="0" i="0" u="none" strike="noStrike" kern="1200" cap="none" spc="0" normalizeH="0" baseline="0" noProof="0" dirty="0">
              <a:ln>
                <a:noFill/>
              </a:ln>
              <a:solidFill>
                <a:schemeClr val="tx1"/>
              </a:solidFill>
              <a:effectLst/>
              <a:uLnTx/>
              <a:uFillTx/>
              <a:ea typeface=""/>
              <a:cs typeface=""/>
            </a:endParaRPr>
          </a:p>
        </p:txBody>
      </p:sp>
      <p:sp>
        <p:nvSpPr>
          <p:cNvPr id="11" name="Rectangle 10"/>
          <p:cNvSpPr/>
          <p:nvPr/>
        </p:nvSpPr>
        <p:spPr>
          <a:xfrm>
            <a:off x="6282267" y="5984444"/>
            <a:ext cx="2861733" cy="8735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979" y="2223215"/>
            <a:ext cx="3764376" cy="2175193"/>
          </a:xfrm>
          <a:prstGeom prst="rect">
            <a:avLst/>
          </a:prstGeom>
          <a:ln>
            <a:solidFill>
              <a:schemeClr val="tx1"/>
            </a:solidFill>
          </a:ln>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39265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692" y="1361398"/>
            <a:ext cx="3763641" cy="4323765"/>
          </a:xfrm>
          <a:prstGeom prst="rect">
            <a:avLst/>
          </a:prstGeom>
          <a:ln>
            <a:solidFill>
              <a:schemeClr val="tx1"/>
            </a:solidFill>
          </a:ln>
          <a:effectLst>
            <a:outerShdw blurRad="76200" dist="12700" dir="8100000" sy="-23000" kx="800400" algn="br" rotWithShape="0">
              <a:prstClr val="black">
                <a:alpha val="20000"/>
              </a:prstClr>
            </a:outerShdw>
          </a:effectLst>
        </p:spPr>
      </p:pic>
      <p:sp>
        <p:nvSpPr>
          <p:cNvPr id="11" name="Rectangle 10"/>
          <p:cNvSpPr/>
          <p:nvPr/>
        </p:nvSpPr>
        <p:spPr>
          <a:xfrm>
            <a:off x="6282267" y="5984444"/>
            <a:ext cx="2861733" cy="8735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71499" y="285217"/>
            <a:ext cx="7676029" cy="7769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
                <a:cs typeface=""/>
              </a:rPr>
              <a:t>Interfolio: On Demand Reports </a:t>
            </a:r>
            <a:endParaRPr kumimoji="0" lang="en-US" sz="4400" b="0" i="0" u="none" strike="noStrike" kern="1200" cap="none" spc="0" normalizeH="0" baseline="0" noProof="0" dirty="0">
              <a:ln>
                <a:noFill/>
              </a:ln>
              <a:solidFill>
                <a:schemeClr val="tx1"/>
              </a:solidFill>
              <a:effectLst/>
              <a:uLnTx/>
              <a:uFillTx/>
              <a:ea typeface=""/>
              <a:cs typeface=""/>
            </a:endParaRPr>
          </a:p>
        </p:txBody>
      </p:sp>
    </p:spTree>
    <p:extLst>
      <p:ext uri="{BB962C8B-B14F-4D97-AF65-F5344CB8AC3E}">
        <p14:creationId xmlns:p14="http://schemas.microsoft.com/office/powerpoint/2010/main" val="254162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977153" y="1371600"/>
            <a:ext cx="3589745" cy="2582297"/>
          </a:xfrm>
          <a:prstGeom prst="rect">
            <a:avLst/>
          </a:prstGeom>
          <a:ln w="38100">
            <a:solidFill>
              <a:schemeClr val="bg1">
                <a:lumMod val="75000"/>
              </a:schemeClr>
            </a:solidFill>
          </a:ln>
        </p:spPr>
      </p:pic>
      <p:pic>
        <p:nvPicPr>
          <p:cNvPr id="5" name="Picture 4"/>
          <p:cNvPicPr>
            <a:picLocks noChangeAspect="1"/>
          </p:cNvPicPr>
          <p:nvPr/>
        </p:nvPicPr>
        <p:blipFill>
          <a:blip r:embed="rId3"/>
          <a:stretch>
            <a:fillRect/>
          </a:stretch>
        </p:blipFill>
        <p:spPr>
          <a:xfrm>
            <a:off x="3742145" y="2439509"/>
            <a:ext cx="5181600" cy="3247346"/>
          </a:xfrm>
          <a:prstGeom prst="rect">
            <a:avLst/>
          </a:prstGeom>
          <a:ln w="38100">
            <a:solidFill>
              <a:schemeClr val="bg1">
                <a:lumMod val="75000"/>
              </a:schemeClr>
            </a:solidFill>
          </a:ln>
        </p:spPr>
      </p:pic>
      <p:pic>
        <p:nvPicPr>
          <p:cNvPr id="6" name="Picture 5"/>
          <p:cNvPicPr>
            <a:picLocks noChangeAspect="1"/>
          </p:cNvPicPr>
          <p:nvPr/>
        </p:nvPicPr>
        <p:blipFill>
          <a:blip r:embed="rId4"/>
          <a:stretch>
            <a:fillRect/>
          </a:stretch>
        </p:blipFill>
        <p:spPr>
          <a:xfrm>
            <a:off x="5752454" y="190324"/>
            <a:ext cx="3084150" cy="3477111"/>
          </a:xfrm>
          <a:prstGeom prst="rect">
            <a:avLst/>
          </a:prstGeom>
          <a:ln w="28575">
            <a:solidFill>
              <a:schemeClr val="accent2"/>
            </a:solidFill>
          </a:ln>
        </p:spPr>
      </p:pic>
      <p:sp>
        <p:nvSpPr>
          <p:cNvPr id="7" name="Title 1"/>
          <p:cNvSpPr txBox="1">
            <a:spLocks/>
          </p:cNvSpPr>
          <p:nvPr/>
        </p:nvSpPr>
        <p:spPr>
          <a:xfrm>
            <a:off x="571499" y="285217"/>
            <a:ext cx="7676029" cy="7769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
                <a:cs typeface=""/>
              </a:rPr>
              <a:t>Sponsored Ad</a:t>
            </a:r>
            <a:endParaRPr kumimoji="0" lang="en-US" sz="4400" b="0" i="0" u="none" strike="noStrike" kern="1200" cap="none" spc="0" normalizeH="0" baseline="0" noProof="0" dirty="0">
              <a:ln>
                <a:noFill/>
              </a:ln>
              <a:solidFill>
                <a:schemeClr val="tx1"/>
              </a:solidFill>
              <a:effectLst/>
              <a:uLnTx/>
              <a:uFillTx/>
              <a:ea typeface=""/>
              <a:cs typeface=""/>
            </a:endParaRPr>
          </a:p>
        </p:txBody>
      </p:sp>
    </p:spTree>
    <p:extLst>
      <p:ext uri="{BB962C8B-B14F-4D97-AF65-F5344CB8AC3E}">
        <p14:creationId xmlns:p14="http://schemas.microsoft.com/office/powerpoint/2010/main" val="1356456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571500" y="1371600"/>
            <a:ext cx="8056306" cy="3746091"/>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latin typeface="Verdana" panose="020B0604030504040204" pitchFamily="34" charset="0"/>
                <a:ea typeface="Verdana" panose="020B0604030504040204" pitchFamily="34" charset="0"/>
                <a:cs typeface="Verdana" panose="020B0604030504040204" pitchFamily="34" charset="0"/>
              </a:rPr>
              <a:t>All jobs are automatically posted to an OFCCP media package.</a:t>
            </a:r>
          </a:p>
          <a:p>
            <a:endParaRPr lang="en-US" sz="1900" dirty="0" smtClean="0">
              <a:latin typeface="Verdana" panose="020B0604030504040204" pitchFamily="34" charset="0"/>
              <a:ea typeface="Verdana" panose="020B0604030504040204" pitchFamily="34" charset="0"/>
              <a:cs typeface="Verdana" panose="020B0604030504040204" pitchFamily="34" charset="0"/>
            </a:endParaRPr>
          </a:p>
          <a:p>
            <a:pPr lvl="1">
              <a:buFont typeface="Courier New" panose="02070309020205020404" pitchFamily="49" charset="0"/>
              <a:buChar char="o"/>
            </a:pPr>
            <a:r>
              <a:rPr lang="en-US" sz="1900" dirty="0" smtClean="0">
                <a:latin typeface="Verdana" panose="020B0604030504040204" pitchFamily="34" charset="0"/>
                <a:ea typeface="Verdana" panose="020B0604030504040204" pitchFamily="34" charset="0"/>
                <a:cs typeface="Verdana" panose="020B0604030504040204" pitchFamily="34" charset="0"/>
              </a:rPr>
              <a:t>The 8 diversity sites that are automatically distributing our job postings are: </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VetJobs (</a:t>
            </a:r>
            <a:r>
              <a:rPr lang="en-US" sz="1900" dirty="0" smtClean="0">
                <a:latin typeface="Verdana" panose="020B0604030504040204" pitchFamily="34" charset="0"/>
                <a:ea typeface="Verdana" panose="020B0604030504040204" pitchFamily="34" charset="0"/>
                <a:cs typeface="Verdana" panose="020B0604030504040204" pitchFamily="34" charset="0"/>
                <a:hlinkClick r:id="rId3"/>
              </a:rPr>
              <a:t>www.vetjobs.com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Veterans Enterprise (</a:t>
            </a:r>
            <a:r>
              <a:rPr lang="en-US" sz="1900" dirty="0" smtClean="0">
                <a:latin typeface="Verdana" panose="020B0604030504040204" pitchFamily="34" charset="0"/>
                <a:ea typeface="Verdana" panose="020B0604030504040204" pitchFamily="34" charset="0"/>
                <a:cs typeface="Verdana" panose="020B0604030504040204" pitchFamily="34" charset="0"/>
                <a:hlinkClick r:id="rId4"/>
              </a:rPr>
              <a:t>www.VeteransEnterprise.com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Be A Hero – Hire A Hero (</a:t>
            </a:r>
            <a:r>
              <a:rPr lang="en-US" sz="1900" dirty="0" smtClean="0">
                <a:latin typeface="Verdana" panose="020B0604030504040204" pitchFamily="34" charset="0"/>
                <a:ea typeface="Verdana" panose="020B0604030504040204" pitchFamily="34" charset="0"/>
                <a:cs typeface="Verdana" panose="020B0604030504040204" pitchFamily="34" charset="0"/>
                <a:hlinkClick r:id="rId5"/>
              </a:rPr>
              <a:t>www.beahero-hireahero.com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JOFDAV – Job Opportunities for Disabled American Veterans (</a:t>
            </a:r>
            <a:r>
              <a:rPr lang="en-US" sz="1900" dirty="0" smtClean="0">
                <a:latin typeface="Verdana" panose="020B0604030504040204" pitchFamily="34" charset="0"/>
                <a:ea typeface="Verdana" panose="020B0604030504040204" pitchFamily="34" charset="0"/>
                <a:cs typeface="Verdana" panose="020B0604030504040204" pitchFamily="34" charset="0"/>
                <a:hlinkClick r:id="rId6"/>
              </a:rPr>
              <a:t>www.jofdav.com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Disabled Person (</a:t>
            </a:r>
            <a:r>
              <a:rPr lang="en-US" sz="1900" dirty="0" smtClean="0">
                <a:latin typeface="Verdana" panose="020B0604030504040204" pitchFamily="34" charset="0"/>
                <a:ea typeface="Verdana" panose="020B0604030504040204" pitchFamily="34" charset="0"/>
                <a:cs typeface="Verdana" panose="020B0604030504040204" pitchFamily="34" charset="0"/>
                <a:hlinkClick r:id="rId7"/>
              </a:rPr>
              <a:t>www.disabledperson.com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The Black Perspective (</a:t>
            </a:r>
            <a:r>
              <a:rPr lang="en-US" sz="1900" dirty="0" smtClean="0">
                <a:latin typeface="Verdana" panose="020B0604030504040204" pitchFamily="34" charset="0"/>
                <a:ea typeface="Verdana" panose="020B0604030504040204" pitchFamily="34" charset="0"/>
                <a:cs typeface="Verdana" panose="020B0604030504040204" pitchFamily="34" charset="0"/>
                <a:hlinkClick r:id="rId8"/>
              </a:rPr>
              <a:t>www.blackperspective.com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Hispanic Today (</a:t>
            </a:r>
            <a:r>
              <a:rPr lang="en-US" sz="1900" dirty="0" smtClean="0">
                <a:latin typeface="Verdana" panose="020B0604030504040204" pitchFamily="34" charset="0"/>
                <a:ea typeface="Verdana" panose="020B0604030504040204" pitchFamily="34" charset="0"/>
                <a:cs typeface="Verdana" panose="020B0604030504040204" pitchFamily="34" charset="0"/>
                <a:hlinkClick r:id="rId9"/>
              </a:rPr>
              <a:t>www.hispanic-today.com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smtClean="0">
                <a:latin typeface="Verdana" panose="020B0604030504040204" pitchFamily="34" charset="0"/>
                <a:ea typeface="Verdana" panose="020B0604030504040204" pitchFamily="34" charset="0"/>
                <a:cs typeface="Verdana" panose="020B0604030504040204" pitchFamily="34" charset="0"/>
              </a:rPr>
              <a:t>Women in Business &amp; Industry (</a:t>
            </a:r>
            <a:r>
              <a:rPr lang="en-US" sz="1900" dirty="0" smtClean="0">
                <a:latin typeface="Verdana" panose="020B0604030504040204" pitchFamily="34" charset="0"/>
                <a:ea typeface="Verdana" panose="020B0604030504040204" pitchFamily="34" charset="0"/>
                <a:cs typeface="Verdana" panose="020B0604030504040204" pitchFamily="34" charset="0"/>
                <a:hlinkClick r:id="rId10"/>
              </a:rPr>
              <a:t>www.wib-i.com</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r>
              <a:rPr lang="en-US" sz="1900" dirty="0">
                <a:latin typeface="Verdana" panose="020B0604030504040204" pitchFamily="34" charset="0"/>
                <a:ea typeface="Verdana" panose="020B0604030504040204" pitchFamily="34" charset="0"/>
                <a:cs typeface="Verdana" panose="020B0604030504040204" pitchFamily="34" charset="0"/>
              </a:rPr>
              <a:t>HERC (</a:t>
            </a:r>
            <a:r>
              <a:rPr lang="en-US" sz="1900" dirty="0">
                <a:latin typeface="Verdana" panose="020B0604030504040204" pitchFamily="34" charset="0"/>
                <a:ea typeface="Verdana" panose="020B0604030504040204" pitchFamily="34" charset="0"/>
                <a:cs typeface="Verdana" panose="020B0604030504040204" pitchFamily="34" charset="0"/>
                <a:hlinkClick r:id="rId11"/>
              </a:rPr>
              <a:t>https://www.hercjobs.org</a:t>
            </a:r>
            <a:r>
              <a:rPr lang="en-US" sz="1900" dirty="0" smtClean="0">
                <a:latin typeface="Verdana" panose="020B0604030504040204" pitchFamily="34" charset="0"/>
                <a:ea typeface="Verdana" panose="020B0604030504040204" pitchFamily="34" charset="0"/>
                <a:cs typeface="Verdana" panose="020B0604030504040204" pitchFamily="34" charset="0"/>
                <a:hlinkClick r:id="rId11"/>
              </a:rPr>
              <a:t>/</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pPr lvl="2">
              <a:buFont typeface="Wingdings" panose="05000000000000000000" pitchFamily="2" charset="2"/>
              <a:buChar char="§"/>
            </a:pPr>
            <a:endParaRPr lang="en-US" sz="1900" dirty="0" smtClean="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Categories of job sites include:  Diversity, Veterans, Disability, and State Job Board. </a:t>
            </a:r>
          </a:p>
          <a:p>
            <a:endParaRPr lang="en-US" sz="1900" dirty="0" smtClean="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OHR highly encourages recruiters to choose from one of the discounted marketing packages listed in the </a:t>
            </a:r>
            <a:r>
              <a:rPr lang="en-US" sz="1900" i="1" dirty="0" smtClean="0">
                <a:latin typeface="Verdana" panose="020B0604030504040204" pitchFamily="34" charset="0"/>
                <a:ea typeface="Verdana" panose="020B0604030504040204" pitchFamily="34" charset="0"/>
                <a:cs typeface="Verdana" panose="020B0604030504040204" pitchFamily="34" charset="0"/>
              </a:rPr>
              <a:t>Recruitment Advertising Guide</a:t>
            </a:r>
            <a:r>
              <a:rPr lang="en-US" sz="1900" dirty="0" smtClean="0">
                <a:latin typeface="Verdana" panose="020B0604030504040204" pitchFamily="34" charset="0"/>
                <a:ea typeface="Verdana" panose="020B0604030504040204" pitchFamily="34" charset="0"/>
                <a:cs typeface="Verdana" panose="020B0604030504040204" pitchFamily="34" charset="0"/>
              </a:rPr>
              <a:t>.</a:t>
            </a:r>
          </a:p>
          <a:p>
            <a:endParaRPr lang="en-US" sz="19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571499" y="285217"/>
            <a:ext cx="7676029" cy="7769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
                <a:cs typeface=""/>
              </a:rPr>
              <a:t>OFCCP Media Packages</a:t>
            </a:r>
            <a:endParaRPr kumimoji="0" lang="en-US" sz="4400" b="0" i="0" u="none" strike="noStrike" kern="1200" cap="none" spc="0" normalizeH="0" baseline="0" noProof="0" dirty="0">
              <a:ln>
                <a:noFill/>
              </a:ln>
              <a:solidFill>
                <a:schemeClr val="tx1"/>
              </a:solidFill>
              <a:effectLst/>
              <a:uLnTx/>
              <a:uFillTx/>
              <a:ea typeface=""/>
              <a:cs typeface=""/>
            </a:endParaRPr>
          </a:p>
        </p:txBody>
      </p:sp>
    </p:spTree>
    <p:extLst>
      <p:ext uri="{BB962C8B-B14F-4D97-AF65-F5344CB8AC3E}">
        <p14:creationId xmlns:p14="http://schemas.microsoft.com/office/powerpoint/2010/main" val="185021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1500" y="1371600"/>
            <a:ext cx="8598306" cy="3717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HR Partners</a:t>
            </a: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Confidentiality agreement template </a:t>
            </a: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Offer letter template</a:t>
            </a: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Search Committee Guide</a:t>
            </a: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Prove-It skill assessment</a:t>
            </a: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Skill survey</a:t>
            </a: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Interview evaluation template</a:t>
            </a: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Sample interview questions  </a:t>
            </a:r>
          </a:p>
          <a:p>
            <a:pPr>
              <a:lnSpc>
                <a:spcPct val="100000"/>
              </a:lnSpc>
              <a:spcBef>
                <a:spcPts val="0"/>
              </a:spcBef>
            </a:pPr>
            <a:endParaRPr lang="en-US" sz="16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pPr>
            <a:r>
              <a:rPr lang="en-US" sz="1600" dirty="0" smtClean="0">
                <a:latin typeface="Verdana" panose="020B0604030504040204" pitchFamily="34" charset="0"/>
                <a:ea typeface="Verdana" panose="020B0604030504040204" pitchFamily="34" charset="0"/>
                <a:cs typeface="Verdana" panose="020B0604030504040204" pitchFamily="34" charset="0"/>
              </a:rPr>
              <a:t>Coming Soon </a:t>
            </a:r>
          </a:p>
          <a:p>
            <a:pPr lvl="1">
              <a:lnSpc>
                <a:spcPct val="100000"/>
              </a:lnSpc>
              <a:spcBef>
                <a:spcPts val="0"/>
              </a:spcBef>
            </a:pPr>
            <a:r>
              <a:rPr lang="en-US" sz="1200" dirty="0" smtClean="0">
                <a:latin typeface="Verdana" panose="020B0604030504040204" pitchFamily="34" charset="0"/>
                <a:ea typeface="Verdana" panose="020B0604030504040204" pitchFamily="34" charset="0"/>
                <a:cs typeface="Verdana" panose="020B0604030504040204" pitchFamily="34" charset="0"/>
              </a:rPr>
              <a:t>Employer </a:t>
            </a:r>
            <a:r>
              <a:rPr lang="en-US" sz="1200" dirty="0">
                <a:latin typeface="Verdana" panose="020B0604030504040204" pitchFamily="34" charset="0"/>
                <a:ea typeface="Verdana" panose="020B0604030504040204" pitchFamily="34" charset="0"/>
                <a:cs typeface="Verdana" panose="020B0604030504040204" pitchFamily="34" charset="0"/>
              </a:rPr>
              <a:t>b</a:t>
            </a:r>
            <a:r>
              <a:rPr lang="en-US" sz="1200" dirty="0" smtClean="0">
                <a:latin typeface="Verdana" panose="020B0604030504040204" pitchFamily="34" charset="0"/>
                <a:ea typeface="Verdana" panose="020B0604030504040204" pitchFamily="34" charset="0"/>
                <a:cs typeface="Verdana" panose="020B0604030504040204" pitchFamily="34" charset="0"/>
              </a:rPr>
              <a:t>randing templates </a:t>
            </a:r>
          </a:p>
          <a:p>
            <a:pPr lvl="1">
              <a:lnSpc>
                <a:spcPct val="100000"/>
              </a:lnSpc>
              <a:spcBef>
                <a:spcPts val="0"/>
              </a:spcBef>
            </a:pPr>
            <a:r>
              <a:rPr lang="en-US" sz="1200" dirty="0" smtClean="0">
                <a:latin typeface="Verdana" panose="020B0604030504040204" pitchFamily="34" charset="0"/>
                <a:ea typeface="Verdana" panose="020B0604030504040204" pitchFamily="34" charset="0"/>
                <a:cs typeface="Verdana" panose="020B0604030504040204" pitchFamily="34" charset="0"/>
              </a:rPr>
              <a:t>Standardized professional marketing</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endParaRPr lang="en-US" sz="1600" dirty="0" smtClean="0">
              <a:solidFill>
                <a:srgbClr val="EA6A2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571500" y="406223"/>
            <a:ext cx="8244348" cy="53093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
                <a:cs typeface=""/>
              </a:rPr>
              <a:t>Additional Clemson Resources</a:t>
            </a:r>
            <a:endParaRPr kumimoji="0" lang="en-US" sz="4400" b="0" i="0" u="none" strike="noStrike" kern="1200" cap="none" spc="0" normalizeH="0" baseline="0" noProof="0" dirty="0" smtClean="0">
              <a:ln>
                <a:noFill/>
              </a:ln>
              <a:solidFill>
                <a:schemeClr val="tx1"/>
              </a:solidFill>
              <a:effectLst/>
              <a:uLnTx/>
              <a:uFillTx/>
              <a:ea typeface=""/>
              <a:cs typeface=""/>
            </a:endParaRPr>
          </a:p>
        </p:txBody>
      </p:sp>
    </p:spTree>
    <p:extLst>
      <p:ext uri="{BB962C8B-B14F-4D97-AF65-F5344CB8AC3E}">
        <p14:creationId xmlns:p14="http://schemas.microsoft.com/office/powerpoint/2010/main" val="64944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500" y="447190"/>
            <a:ext cx="8395520" cy="85067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ea typeface="Euphemia UCAS" charset="0"/>
                <a:cs typeface="Euphemia UCAS" charset="0"/>
              </a:rPr>
              <a:t>Spousal/Partner Career Assistance Program</a:t>
            </a:r>
            <a:endParaRPr lang="en-US" sz="3600" dirty="0">
              <a:ea typeface="Euphemia UCAS" charset="0"/>
              <a:cs typeface="Euphemia UCAS" charset="0"/>
            </a:endParaRPr>
          </a:p>
        </p:txBody>
      </p:sp>
      <p:pic>
        <p:nvPicPr>
          <p:cNvPr id="3" name="Picture 2" descr="../../../../Volumes/gs02/sikes/depts/admin/HR/ccr/Recruitment/Ashley/Pictures%20for%20Work/Website%20Photos/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653" y="1426097"/>
            <a:ext cx="3095226" cy="3234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5"/>
          <p:cNvSpPr txBox="1"/>
          <p:nvPr/>
        </p:nvSpPr>
        <p:spPr>
          <a:xfrm>
            <a:off x="419100" y="1426097"/>
            <a:ext cx="4578985" cy="196342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marR="0" indent="-115888">
              <a:spcBef>
                <a:spcPts val="0"/>
              </a:spcBef>
              <a:spcAft>
                <a:spcPts val="0"/>
              </a:spcAft>
              <a:buFont typeface="Arial" panose="020B0604020202020204" pitchFamily="34" charset="0"/>
              <a:buChar char="•"/>
            </a:pPr>
            <a:r>
              <a:rPr lang="en-US" sz="1800" b="1" dirty="0">
                <a:solidFill>
                  <a:srgbClr val="000000"/>
                </a:solidFill>
                <a:effectLst/>
                <a:ea typeface="Calibri" charset="0"/>
                <a:cs typeface="Times New Roman" charset="0"/>
              </a:rPr>
              <a:t>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7</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8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Individuals since 2014</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285750" marR="0" indent="-115888">
              <a:spcBef>
                <a:spcPts val="0"/>
              </a:spcBef>
              <a:spcAft>
                <a:spcPts val="0"/>
              </a:spcAft>
              <a:buFont typeface="Arial" panose="020B0604020202020204" pitchFamily="34" charset="0"/>
              <a:buChar char="•"/>
            </a:pP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41</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Hired since </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285750" marR="0" indent="-115888">
              <a:spcBef>
                <a:spcPts val="0"/>
              </a:spcBef>
              <a:spcAft>
                <a:spcPts val="0"/>
              </a:spcAft>
              <a:buFont typeface="Arial" panose="020B0604020202020204" pitchFamily="34" charset="0"/>
              <a:buChar char="•"/>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23 Actively Assisting</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169862" marR="0">
              <a:spcBef>
                <a:spcPts val="0"/>
              </a:spcBef>
              <a:spcAft>
                <a:spcPts val="0"/>
              </a:spcAft>
            </a:pP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169862" marR="0">
              <a:spcBef>
                <a:spcPts val="0"/>
              </a:spcBef>
              <a:spcAft>
                <a:spcPts val="0"/>
              </a:spcAft>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771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 y="1036167"/>
            <a:ext cx="6089276" cy="4883388"/>
          </a:xfrm>
          <a:prstGeom prst="rect">
            <a:avLst/>
          </a:prstGeom>
        </p:spPr>
        <p:txBody>
          <a:bodyPr wrap="square">
            <a:spAutoFit/>
          </a:bodyPr>
          <a:lstStyle/>
          <a:p>
            <a:pPr marL="285750" lvl="0" indent="-285750" defTabSz="685800">
              <a:lnSpc>
                <a:spcPct val="90000"/>
              </a:lnSpc>
              <a:spcBef>
                <a:spcPts val="1350"/>
              </a:spcBef>
              <a:buSzPct val="1000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Recruitment </a:t>
            </a:r>
            <a:r>
              <a:rPr lang="en-US" sz="1600" dirty="0" smtClean="0">
                <a:latin typeface="Verdana" panose="020B0604030504040204" pitchFamily="34" charset="0"/>
                <a:ea typeface="Verdana" panose="020B0604030504040204" pitchFamily="34" charset="0"/>
                <a:cs typeface="Verdana" panose="020B0604030504040204" pitchFamily="34" charset="0"/>
              </a:rPr>
              <a:t>proposal</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Details of recruiting </a:t>
            </a:r>
            <a:r>
              <a:rPr lang="en-US" sz="1400" dirty="0" smtClean="0">
                <a:latin typeface="Verdana" panose="020B0604030504040204" pitchFamily="34" charset="0"/>
                <a:ea typeface="Verdana" panose="020B0604030504040204" pitchFamily="34" charset="0"/>
                <a:cs typeface="Verdana" panose="020B0604030504040204" pitchFamily="34" charset="0"/>
              </a:rPr>
              <a:t>plans</a:t>
            </a:r>
          </a:p>
          <a:p>
            <a:pPr marL="525780" lvl="1" indent="-285750" defTabSz="685800">
              <a:lnSpc>
                <a:spcPct val="90000"/>
              </a:lnSpc>
              <a:spcBef>
                <a:spcPts val="750"/>
              </a:spcBef>
              <a:buSzPct val="100000"/>
              <a:buFont typeface="Courier New" panose="02070309020205020404" pitchFamily="49" charset="0"/>
              <a:buChar char="o"/>
            </a:pPr>
            <a:r>
              <a:rPr lang="en-US" sz="1400" dirty="0" smtClean="0">
                <a:latin typeface="Verdana" panose="020B0604030504040204" pitchFamily="34" charset="0"/>
                <a:ea typeface="Verdana" panose="020B0604030504040204" pitchFamily="34" charset="0"/>
                <a:cs typeface="Verdana" panose="020B0604030504040204" pitchFamily="34" charset="0"/>
              </a:rPr>
              <a:t>Prospectus and aggressive recruiting tactics </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defTabSz="685800">
              <a:lnSpc>
                <a:spcPct val="90000"/>
              </a:lnSpc>
              <a:spcBef>
                <a:spcPts val="1350"/>
              </a:spcBef>
              <a:buSzPct val="1000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Preliminary </a:t>
            </a:r>
            <a:r>
              <a:rPr lang="en-US" sz="1600" dirty="0" smtClean="0">
                <a:latin typeface="Verdana" panose="020B0604030504040204" pitchFamily="34" charset="0"/>
                <a:ea typeface="Verdana" panose="020B0604030504040204" pitchFamily="34" charset="0"/>
                <a:cs typeface="Verdana" panose="020B0604030504040204" pitchFamily="34" charset="0"/>
              </a:rPr>
              <a:t>candidate compilation </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Results of search </a:t>
            </a: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Electronic </a:t>
            </a:r>
            <a:r>
              <a:rPr lang="en-US" sz="1400" dirty="0" smtClean="0">
                <a:latin typeface="Verdana" panose="020B0604030504040204" pitchFamily="34" charset="0"/>
                <a:ea typeface="Verdana" panose="020B0604030504040204" pitchFamily="34" charset="0"/>
                <a:cs typeface="Verdana" panose="020B0604030504040204" pitchFamily="34" charset="0"/>
              </a:rPr>
              <a:t>candidate application materials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defTabSz="685800">
              <a:lnSpc>
                <a:spcPct val="90000"/>
              </a:lnSpc>
              <a:spcBef>
                <a:spcPts val="1350"/>
              </a:spcBef>
              <a:buSzPct val="1000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Phone </a:t>
            </a:r>
            <a:r>
              <a:rPr lang="en-US" sz="1600" dirty="0" smtClean="0">
                <a:latin typeface="Verdana" panose="020B0604030504040204" pitchFamily="34" charset="0"/>
                <a:ea typeface="Verdana" panose="020B0604030504040204" pitchFamily="34" charset="0"/>
                <a:cs typeface="Verdana" panose="020B0604030504040204" pitchFamily="34" charset="0"/>
              </a:rPr>
              <a:t>interviews</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Screening </a:t>
            </a:r>
            <a:r>
              <a:rPr lang="en-US" sz="1400" dirty="0" smtClean="0">
                <a:latin typeface="Verdana" panose="020B0604030504040204" pitchFamily="34" charset="0"/>
                <a:ea typeface="Verdana" panose="020B0604030504040204" pitchFamily="34" charset="0"/>
                <a:cs typeface="Verdana" panose="020B0604030504040204" pitchFamily="34" charset="0"/>
              </a:rPr>
              <a:t>questions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Interview </a:t>
            </a:r>
            <a:r>
              <a:rPr lang="en-US" sz="1400" dirty="0" smtClean="0">
                <a:latin typeface="Verdana" panose="020B0604030504040204" pitchFamily="34" charset="0"/>
                <a:ea typeface="Verdana" panose="020B0604030504040204" pitchFamily="34" charset="0"/>
                <a:cs typeface="Verdana" panose="020B0604030504040204" pitchFamily="34" charset="0"/>
              </a:rPr>
              <a:t>questions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defTabSz="685800">
              <a:lnSpc>
                <a:spcPct val="90000"/>
              </a:lnSpc>
              <a:spcBef>
                <a:spcPts val="1350"/>
              </a:spcBef>
              <a:buSzPct val="1000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Airport Interviews</a:t>
            </a: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SkillSurvey </a:t>
            </a:r>
            <a:r>
              <a:rPr lang="en-US" sz="1400" dirty="0" smtClean="0">
                <a:latin typeface="Verdana" panose="020B0604030504040204" pitchFamily="34" charset="0"/>
                <a:ea typeface="Verdana" panose="020B0604030504040204" pitchFamily="34" charset="0"/>
                <a:cs typeface="Verdana" panose="020B0604030504040204" pitchFamily="34" charset="0"/>
              </a:rPr>
              <a:t>reference check</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360 </a:t>
            </a:r>
            <a:r>
              <a:rPr lang="en-US" sz="1400" dirty="0" smtClean="0">
                <a:latin typeface="Verdana" panose="020B0604030504040204" pitchFamily="34" charset="0"/>
                <a:ea typeface="Verdana" panose="020B0604030504040204" pitchFamily="34" charset="0"/>
                <a:cs typeface="Verdana" panose="020B0604030504040204" pitchFamily="34" charset="0"/>
              </a:rPr>
              <a:t>candidate comparison report</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Interview </a:t>
            </a:r>
            <a:r>
              <a:rPr lang="en-US" sz="1400" dirty="0" smtClean="0">
                <a:latin typeface="Verdana" panose="020B0604030504040204" pitchFamily="34" charset="0"/>
                <a:ea typeface="Verdana" panose="020B0604030504040204" pitchFamily="34" charset="0"/>
                <a:cs typeface="Verdana" panose="020B0604030504040204" pitchFamily="34" charset="0"/>
              </a:rPr>
              <a:t>questions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defTabSz="685800">
              <a:lnSpc>
                <a:spcPct val="90000"/>
              </a:lnSpc>
              <a:spcBef>
                <a:spcPts val="1350"/>
              </a:spcBef>
              <a:buSzPct val="1000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Final </a:t>
            </a:r>
            <a:r>
              <a:rPr lang="en-US" sz="1600" dirty="0" smtClean="0">
                <a:latin typeface="Verdana" panose="020B0604030504040204" pitchFamily="34" charset="0"/>
                <a:ea typeface="Verdana" panose="020B0604030504040204" pitchFamily="34" charset="0"/>
                <a:cs typeface="Verdana" panose="020B0604030504040204" pitchFamily="34" charset="0"/>
              </a:rPr>
              <a:t>on-campus interviews</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525780" lvl="1" indent="-285750" defTabSz="685800">
              <a:lnSpc>
                <a:spcPct val="90000"/>
              </a:lnSpc>
              <a:spcBef>
                <a:spcPts val="750"/>
              </a:spcBef>
              <a:buSzPct val="100000"/>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Verdana" panose="020B0604030504040204" pitchFamily="34" charset="0"/>
              </a:rPr>
              <a:t>Schedule of </a:t>
            </a:r>
            <a:r>
              <a:rPr lang="en-US" sz="1400" dirty="0" smtClean="0">
                <a:latin typeface="Verdana" panose="020B0604030504040204" pitchFamily="34" charset="0"/>
                <a:ea typeface="Verdana" panose="020B0604030504040204" pitchFamily="34" charset="0"/>
                <a:cs typeface="Verdana" panose="020B0604030504040204" pitchFamily="34" charset="0"/>
              </a:rPr>
              <a:t>events </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ontent Placeholder 3" descr="Gear" title="SmartArt"/>
          <p:cNvGraphicFramePr>
            <a:graphicFrameLocks/>
          </p:cNvGraphicFramePr>
          <p:nvPr>
            <p:extLst>
              <p:ext uri="{D42A27DB-BD31-4B8C-83A1-F6EECF244321}">
                <p14:modId xmlns:p14="http://schemas.microsoft.com/office/powerpoint/2010/main" val="2162032340"/>
              </p:ext>
            </p:extLst>
          </p:nvPr>
        </p:nvGraphicFramePr>
        <p:xfrm>
          <a:off x="5513295" y="1604681"/>
          <a:ext cx="3453726" cy="374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571500" y="447190"/>
            <a:ext cx="8395520" cy="85067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ea typeface="Euphemia UCAS" charset="0"/>
                <a:cs typeface="Euphemia UCAS" charset="0"/>
              </a:rPr>
              <a:t>Resources for High Level Searches</a:t>
            </a:r>
            <a:endParaRPr lang="en-US" sz="3600" dirty="0">
              <a:ea typeface="Euphemia UCAS" charset="0"/>
              <a:cs typeface="Euphemia UCAS" charset="0"/>
            </a:endParaRPr>
          </a:p>
        </p:txBody>
      </p:sp>
    </p:spTree>
    <p:extLst>
      <p:ext uri="{BB962C8B-B14F-4D97-AF65-F5344CB8AC3E}">
        <p14:creationId xmlns:p14="http://schemas.microsoft.com/office/powerpoint/2010/main" val="1436776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2588" y="2061882"/>
            <a:ext cx="5334000" cy="769441"/>
          </a:xfrm>
          <a:prstGeom prst="rect">
            <a:avLst/>
          </a:prstGeom>
          <a:noFill/>
        </p:spPr>
        <p:txBody>
          <a:bodyPr wrap="square" rtlCol="0">
            <a:spAutoFit/>
          </a:bodyPr>
          <a:lstStyle/>
          <a:p>
            <a:pPr algn="ctr"/>
            <a:r>
              <a:rPr lang="en-US" sz="4400" dirty="0" smtClean="0">
                <a:latin typeface="+mj-lt"/>
              </a:rPr>
              <a:t>Q &amp; A</a:t>
            </a:r>
            <a:endParaRPr lang="en-US" sz="4400" dirty="0">
              <a:latin typeface="+mj-lt"/>
            </a:endParaRPr>
          </a:p>
        </p:txBody>
      </p:sp>
    </p:spTree>
    <p:extLst>
      <p:ext uri="{BB962C8B-B14F-4D97-AF65-F5344CB8AC3E}">
        <p14:creationId xmlns:p14="http://schemas.microsoft.com/office/powerpoint/2010/main" val="383297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274638"/>
            <a:ext cx="8143875" cy="1143000"/>
          </a:xfrm>
        </p:spPr>
        <p:txBody>
          <a:bodyPr/>
          <a:lstStyle/>
          <a:p>
            <a:pPr algn="l"/>
            <a:r>
              <a:rPr lang="en-US" dirty="0" smtClean="0"/>
              <a:t>Agenda</a:t>
            </a:r>
            <a:endParaRPr lang="en-US" dirty="0"/>
          </a:p>
        </p:txBody>
      </p:sp>
      <p:sp>
        <p:nvSpPr>
          <p:cNvPr id="4" name="TextBox 3"/>
          <p:cNvSpPr txBox="1"/>
          <p:nvPr/>
        </p:nvSpPr>
        <p:spPr>
          <a:xfrm>
            <a:off x="609600" y="1416051"/>
            <a:ext cx="7362825"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Recruiting a diverse group</a:t>
            </a:r>
          </a:p>
          <a:p>
            <a:pPr marL="285750" indent="-285750">
              <a:buFont typeface="Arial" panose="020B0604020202020204" pitchFamily="34" charset="0"/>
              <a:buChar char="•"/>
            </a:pPr>
            <a:r>
              <a:rPr lang="en-US" sz="1600" dirty="0" err="1" smtClean="0">
                <a:latin typeface="Verdana" panose="020B0604030504040204" pitchFamily="34" charset="0"/>
                <a:ea typeface="Verdana" panose="020B0604030504040204" pitchFamily="34" charset="0"/>
                <a:cs typeface="Verdana" panose="020B0604030504040204" pitchFamily="34" charset="0"/>
              </a:rPr>
              <a:t>Interfolio</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Search Committee Guide</a:t>
            </a: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Reports </a:t>
            </a: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Advertising</a:t>
            </a: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Competencies</a:t>
            </a: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Resources for high level searches</a:t>
            </a:r>
          </a:p>
          <a:p>
            <a:pPr marL="28575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8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571500" y="239277"/>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ea typeface="Euphemia UCAS" charset="0"/>
                <a:cs typeface="Euphemia UCAS" charset="0"/>
              </a:rPr>
              <a:t>Recruiting a Diverse Pool </a:t>
            </a:r>
            <a:endParaRPr lang="en-US" dirty="0">
              <a:ea typeface="Euphemia UCAS" charset="0"/>
              <a:cs typeface="Euphemia UCAS" charset="0"/>
            </a:endParaRPr>
          </a:p>
        </p:txBody>
      </p:sp>
      <p:sp>
        <p:nvSpPr>
          <p:cNvPr id="2" name="TextBox 1"/>
          <p:cNvSpPr txBox="1"/>
          <p:nvPr/>
        </p:nvSpPr>
        <p:spPr>
          <a:xfrm>
            <a:off x="571500" y="1380560"/>
            <a:ext cx="646579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Introduce handout: </a:t>
            </a:r>
            <a:r>
              <a:rPr lang="en-US" i="1" dirty="0" smtClean="0"/>
              <a:t>Top 10 Ways to Recruit a Diverse Group of Faculty and Staff</a:t>
            </a:r>
            <a:endParaRPr lang="en-US" i="1" dirty="0"/>
          </a:p>
        </p:txBody>
      </p:sp>
    </p:spTree>
    <p:extLst>
      <p:ext uri="{BB962C8B-B14F-4D97-AF65-F5344CB8AC3E}">
        <p14:creationId xmlns:p14="http://schemas.microsoft.com/office/powerpoint/2010/main" val="110273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4507" y="299128"/>
            <a:ext cx="8780596" cy="83625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Euphemia UCAS" charset="0"/>
                <a:cs typeface="Euphemia UCAS" charset="0"/>
              </a:rPr>
              <a:t>Interfolio </a:t>
            </a:r>
            <a:endParaRPr kumimoji="0" lang="en-US" sz="4400" b="0" i="0" u="none" strike="noStrike" kern="1200" cap="none" spc="0" normalizeH="0" baseline="0" noProof="0" dirty="0">
              <a:ln>
                <a:noFill/>
              </a:ln>
              <a:solidFill>
                <a:schemeClr val="tx1"/>
              </a:solidFill>
              <a:effectLst/>
              <a:uLnTx/>
              <a:uFillTx/>
              <a:ea typeface="Euphemia UCAS" charset="0"/>
              <a:cs typeface="Euphemia UCAS" charset="0"/>
            </a:endParaRPr>
          </a:p>
        </p:txBody>
      </p:sp>
      <p:sp>
        <p:nvSpPr>
          <p:cNvPr id="4" name="Text Box 3"/>
          <p:cNvSpPr txBox="1"/>
          <p:nvPr/>
        </p:nvSpPr>
        <p:spPr>
          <a:xfrm>
            <a:off x="601399" y="1377433"/>
            <a:ext cx="5080590" cy="485535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600"/>
              </a:spcAft>
              <a:buFont typeface="Arial" panose="020B0604020202020204" pitchFamily="34" charset="0"/>
              <a:buChar char="•"/>
              <a:tabLst>
                <a:tab pos="457200" algn="l"/>
              </a:tabLst>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Clemson’s online faculty application system </a:t>
            </a:r>
          </a:p>
          <a:p>
            <a:pPr marL="800100" lvl="1" indent="-342900">
              <a:spcAft>
                <a:spcPts val="600"/>
              </a:spcAft>
              <a:buFont typeface="Courier New" panose="02070309020205020404" pitchFamily="49" charset="0"/>
              <a:buChar char="o"/>
              <a:tabLst>
                <a:tab pos="457200" algn="l"/>
              </a:tabLst>
            </a:pPr>
            <a:r>
              <a:rPr lang="en-US" sz="15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Strategic </a:t>
            </a:r>
            <a:r>
              <a:rPr lang="en-US"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decision to purchase Interfolio, a faculty-specific recruitment tool that works with hundreds of institutions</a:t>
            </a:r>
          </a:p>
          <a:p>
            <a:pPr marL="800100" lvl="1" indent="-342900">
              <a:spcAft>
                <a:spcPts val="600"/>
              </a:spcAft>
              <a:buFont typeface="Courier New" panose="02070309020205020404" pitchFamily="49" charset="0"/>
              <a:buChar char="o"/>
              <a:tabLst>
                <a:tab pos="457200" algn="l"/>
              </a:tabLst>
            </a:pPr>
            <a:r>
              <a:rPr lang="en-US" sz="15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Successful migration of faculty </a:t>
            </a:r>
            <a:r>
              <a:rPr lang="en-US"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recruitment efforts </a:t>
            </a:r>
            <a:endParaRPr lang="en-US" sz="15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257300" lvl="2" indent="-342900">
              <a:spcAft>
                <a:spcPts val="600"/>
              </a:spcAft>
              <a:buFont typeface="Wingdings" panose="05000000000000000000" pitchFamily="2" charset="2"/>
              <a:buChar char="§"/>
              <a:tabLst>
                <a:tab pos="457200" algn="l"/>
              </a:tabLst>
            </a:pPr>
            <a:r>
              <a:rPr lang="en-US" sz="15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New </a:t>
            </a:r>
            <a:r>
              <a:rPr lang="en-US"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and improved faculty job board and the Interfolio platform</a:t>
            </a:r>
          </a:p>
          <a:p>
            <a:pPr marL="342900" marR="0" lvl="0" indent="-342900">
              <a:spcBef>
                <a:spcPts val="0"/>
              </a:spcBef>
              <a:spcAft>
                <a:spcPts val="600"/>
              </a:spcAft>
              <a:buFont typeface="Arial" panose="020B0604020202020204" pitchFamily="34" charset="0"/>
              <a:buChar char="•"/>
              <a:tabLst>
                <a:tab pos="457200" algn="l"/>
              </a:tabLst>
            </a:pPr>
            <a:r>
              <a:rPr lang="en-US" sz="15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Receiving </a:t>
            </a:r>
            <a:r>
              <a:rPr lang="en-US"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60% higher return rate for voluntary reports on diversity, veteran and disability status </a:t>
            </a:r>
          </a:p>
          <a:p>
            <a:pPr marL="342900" marR="0" lvl="0" indent="-342900">
              <a:spcBef>
                <a:spcPts val="0"/>
              </a:spcBef>
              <a:spcAft>
                <a:spcPts val="600"/>
              </a:spcAft>
              <a:buFont typeface="Arial" panose="020B0604020202020204" pitchFamily="34" charset="0"/>
              <a:buChar char="•"/>
              <a:tabLst>
                <a:tab pos="457200" algn="l"/>
              </a:tabLst>
            </a:pPr>
            <a:r>
              <a:rPr lang="en-US"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Provides on demand diversity reporting </a:t>
            </a:r>
          </a:p>
          <a:p>
            <a:pPr marL="0" marR="0">
              <a:spcBef>
                <a:spcPts val="0"/>
              </a:spcBef>
              <a:spcAft>
                <a:spcPts val="0"/>
              </a:spcAft>
            </a:pP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9455">
            <a:off x="5864884" y="943165"/>
            <a:ext cx="2642780" cy="2761049"/>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b="3420"/>
          <a:stretch/>
        </p:blipFill>
        <p:spPr>
          <a:xfrm rot="443494">
            <a:off x="6449922" y="3059929"/>
            <a:ext cx="2348254" cy="1858510"/>
          </a:xfrm>
          <a:prstGeom prst="rect">
            <a:avLst/>
          </a:prstGeom>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837743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4507" y="299128"/>
            <a:ext cx="8780596" cy="83625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4400" dirty="0" smtClean="0">
                <a:solidFill>
                  <a:schemeClr val="tx1"/>
                </a:solidFill>
                <a:ea typeface="Euphemia UCAS" charset="0"/>
                <a:cs typeface="Euphemia UCAS" charset="0"/>
              </a:rPr>
              <a:t>Interfolio Training </a:t>
            </a:r>
            <a:endParaRPr kumimoji="0" lang="en-US" sz="4400" b="0" i="0" u="none" strike="noStrike" kern="1200" cap="none" spc="0" normalizeH="0" baseline="0" noProof="0" dirty="0">
              <a:ln>
                <a:noFill/>
              </a:ln>
              <a:solidFill>
                <a:schemeClr val="tx1"/>
              </a:solidFill>
              <a:effectLst/>
              <a:uLnTx/>
              <a:uFillTx/>
              <a:ea typeface="Euphemia UCAS" charset="0"/>
              <a:cs typeface="Euphemia UCAS" charset="0"/>
            </a:endParaRPr>
          </a:p>
        </p:txBody>
      </p:sp>
      <p:sp>
        <p:nvSpPr>
          <p:cNvPr id="4" name="Text Box 3"/>
          <p:cNvSpPr txBox="1"/>
          <p:nvPr/>
        </p:nvSpPr>
        <p:spPr>
          <a:xfrm>
            <a:off x="601399" y="1377433"/>
            <a:ext cx="5080590" cy="485535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600"/>
              </a:spcAft>
              <a:buFont typeface="Arial" panose="020B0604020202020204" pitchFamily="34" charset="0"/>
              <a:buChar char="•"/>
              <a:tabLst>
                <a:tab pos="457200" algn="l"/>
              </a:tabLst>
            </a:pPr>
            <a:r>
              <a:rPr 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Past Training:</a:t>
            </a:r>
          </a:p>
          <a:p>
            <a:pPr marL="800100" lvl="1" indent="-342900">
              <a:spcAft>
                <a:spcPts val="600"/>
              </a:spcAft>
              <a:buFont typeface="Arial" panose="020B0604020202020204" pitchFamily="34" charset="0"/>
              <a:buChar char="•"/>
              <a:tabLst>
                <a:tab pos="457200" algn="l"/>
              </a:tabLst>
            </a:pPr>
            <a:r>
              <a:rPr 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OHR </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has trained over 150 </a:t>
            </a:r>
            <a:r>
              <a:rPr 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users</a:t>
            </a:r>
          </a:p>
          <a:p>
            <a:pPr marL="800100" lvl="1" indent="-342900">
              <a:spcAft>
                <a:spcPts val="600"/>
              </a:spcAft>
              <a:buFont typeface="Arial" panose="020B0604020202020204" pitchFamily="34" charset="0"/>
              <a:buChar char="•"/>
              <a:tabLst>
                <a:tab pos="457200" algn="l"/>
              </a:tabLst>
            </a:pPr>
            <a:endPar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spcBef>
                <a:spcPts val="0"/>
              </a:spcBef>
              <a:spcAft>
                <a:spcPts val="600"/>
              </a:spcAft>
              <a:buFont typeface="Arial" panose="020B0604020202020204" pitchFamily="34" charset="0"/>
              <a:buChar char="•"/>
              <a:tabLst>
                <a:tab pos="457200" algn="l"/>
              </a:tabLst>
            </a:pPr>
            <a:r>
              <a:rPr 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Future </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Training </a:t>
            </a:r>
            <a:r>
              <a:rPr lang="en-US" sz="1500" smtClean="0">
                <a:solidFill>
                  <a:schemeClr val="tx1"/>
                </a:solidFill>
                <a:latin typeface="Verdana" panose="020B0604030504040204" pitchFamily="34" charset="0"/>
                <a:ea typeface="Verdana" panose="020B0604030504040204" pitchFamily="34" charset="0"/>
                <a:cs typeface="Verdana" panose="020B0604030504040204" pitchFamily="34" charset="0"/>
              </a:rPr>
              <a:t>(in ASB </a:t>
            </a:r>
            <a:r>
              <a:rPr lang="en-US" sz="1500">
                <a:solidFill>
                  <a:schemeClr val="tx1"/>
                </a:solidFill>
                <a:latin typeface="Verdana" panose="020B0604030504040204" pitchFamily="34" charset="0"/>
                <a:ea typeface="Verdana" panose="020B0604030504040204" pitchFamily="34" charset="0"/>
                <a:cs typeface="Verdana" panose="020B0604030504040204" pitchFamily="34" charset="0"/>
              </a:rPr>
              <a:t>Training </a:t>
            </a:r>
            <a:r>
              <a:rPr lang="en-US" sz="1500" smtClean="0">
                <a:solidFill>
                  <a:schemeClr val="tx1"/>
                </a:solidFill>
                <a:latin typeface="Verdana" panose="020B0604030504040204" pitchFamily="34" charset="0"/>
                <a:ea typeface="Verdana" panose="020B0604030504040204" pitchFamily="34" charset="0"/>
                <a:cs typeface="Verdana" panose="020B0604030504040204" pitchFamily="34" charset="0"/>
              </a:rPr>
              <a:t>Room):</a:t>
            </a:r>
            <a:endPar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600" dirty="0" smtClean="0"/>
              <a:t>Tuesday</a:t>
            </a:r>
            <a:r>
              <a:rPr lang="en-US" sz="1600" dirty="0"/>
              <a:t>, October 24: 8:30 – 10:30 am</a:t>
            </a:r>
          </a:p>
          <a:p>
            <a:pPr marL="742950" lvl="1" indent="-285750">
              <a:buFont typeface="Arial" panose="020B0604020202020204" pitchFamily="34" charset="0"/>
              <a:buChar char="•"/>
            </a:pPr>
            <a:r>
              <a:rPr lang="en-US" sz="1600" dirty="0"/>
              <a:t>Thursday, November </a:t>
            </a:r>
            <a:r>
              <a:rPr lang="en-US" sz="1600" dirty="0" smtClean="0"/>
              <a:t>9: </a:t>
            </a:r>
            <a:r>
              <a:rPr lang="en-US" sz="1600" dirty="0"/>
              <a:t>2:00 – 4:00 pm</a:t>
            </a:r>
          </a:p>
          <a:p>
            <a:pPr marL="742950" lvl="1" indent="-285750">
              <a:buFont typeface="Arial" panose="020B0604020202020204" pitchFamily="34" charset="0"/>
              <a:buChar char="•"/>
            </a:pPr>
            <a:r>
              <a:rPr lang="en-US" sz="1600" dirty="0"/>
              <a:t>Thursday, November 9: 8:30 – 10:30 am</a:t>
            </a:r>
          </a:p>
          <a:p>
            <a:pPr lvl="2">
              <a:spcAft>
                <a:spcPts val="600"/>
              </a:spcAft>
              <a:tabLst>
                <a:tab pos="457200" algn="l"/>
              </a:tabLst>
            </a:pPr>
            <a:r>
              <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2096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99" y="213852"/>
            <a:ext cx="7991167"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ea typeface="Euphemia UCAS" charset="0"/>
                <a:cs typeface="Euphemia UCAS" charset="0"/>
              </a:rPr>
              <a:t>Search Committee Guide</a:t>
            </a:r>
            <a:endParaRPr lang="en-US" dirty="0">
              <a:ea typeface="Euphemia UCAS" charset="0"/>
              <a:cs typeface="Euphemia UCAS" charset="0"/>
            </a:endParaRPr>
          </a:p>
        </p:txBody>
      </p:sp>
      <p:sp>
        <p:nvSpPr>
          <p:cNvPr id="3" name="Text Box 4"/>
          <p:cNvSpPr txBox="1"/>
          <p:nvPr/>
        </p:nvSpPr>
        <p:spPr>
          <a:xfrm>
            <a:off x="571499" y="1376518"/>
            <a:ext cx="5514975" cy="49259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Arial" panose="020B0604020202020204" pitchFamily="34" charset="0"/>
              <a:buChar char="•"/>
            </a:pPr>
            <a:r>
              <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All-inclusive “How To” document for a search committee chair</a:t>
            </a:r>
            <a:r>
              <a:rPr lang="en-US" sz="16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342900" marR="0" lvl="0" indent="-342900">
              <a:spcBef>
                <a:spcPts val="0"/>
              </a:spcBef>
              <a:spcAft>
                <a:spcPts val="0"/>
              </a:spcAft>
              <a:buFont typeface="Arial" panose="020B0604020202020204" pitchFamily="34" charset="0"/>
              <a:buChar char="•"/>
            </a:pP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514350" indent="-285750">
              <a:buFont typeface="Courier New" panose="02070309020205020404" pitchFamily="49" charset="0"/>
              <a:buChar char="o"/>
              <a:tabLst>
                <a:tab pos="914400" algn="l"/>
              </a:tabLst>
            </a:pP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Definition of </a:t>
            </a:r>
            <a:r>
              <a:rPr lang="en-US" sz="1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roles </a:t>
            </a:r>
            <a:br>
              <a:rPr lang="en-US" sz="1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US" sz="1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 responsibilities</a:t>
            </a:r>
            <a:endPar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514350" indent="-285750">
              <a:buFont typeface="Courier New" panose="02070309020205020404" pitchFamily="49" charset="0"/>
              <a:buChar char="o"/>
              <a:tabLst>
                <a:tab pos="914400" algn="l"/>
              </a:tabLst>
            </a:pP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Confidentiality </a:t>
            </a:r>
          </a:p>
          <a:p>
            <a:pPr marL="514350" indent="-285750">
              <a:buFont typeface="Courier New" panose="02070309020205020404" pitchFamily="49" charset="0"/>
              <a:buChar char="o"/>
              <a:tabLst>
                <a:tab pos="914400" algn="l"/>
              </a:tabLst>
            </a:pP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Interviewing </a:t>
            </a:r>
            <a:r>
              <a:rPr lang="en-US" sz="1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techniques </a:t>
            </a:r>
            <a:endPar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514350" indent="-285750">
              <a:buFont typeface="Courier New" panose="02070309020205020404" pitchFamily="49" charset="0"/>
              <a:buChar char="o"/>
              <a:tabLst>
                <a:tab pos="914400" algn="l"/>
              </a:tabLst>
            </a:pP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Policy</a:t>
            </a:r>
          </a:p>
          <a:p>
            <a:pPr marL="514350" indent="-285750">
              <a:buFont typeface="Courier New" panose="02070309020205020404" pitchFamily="49" charset="0"/>
              <a:buChar char="o"/>
              <a:tabLst>
                <a:tab pos="914400" algn="l"/>
              </a:tabLst>
            </a:pP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Committee </a:t>
            </a:r>
            <a:r>
              <a:rPr lang="en-US" sz="1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role </a:t>
            </a:r>
            <a:endPar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514350" indent="-285750">
              <a:buFont typeface="Courier New" panose="02070309020205020404" pitchFamily="49" charset="0"/>
              <a:buChar char="o"/>
              <a:tabLst>
                <a:tab pos="914400" algn="l"/>
              </a:tabLst>
            </a:pP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Selection and </a:t>
            </a:r>
            <a:r>
              <a:rPr lang="en-US" sz="1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composition</a:t>
            </a:r>
            <a:endPar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971550" marR="0" lvl="1" indent="-285750">
              <a:spcBef>
                <a:spcPts val="0"/>
              </a:spcBef>
              <a:spcAft>
                <a:spcPts val="0"/>
              </a:spcAft>
              <a:buFont typeface="Courier New" panose="02070309020205020404" pitchFamily="49" charset="0"/>
              <a:buChar char="o"/>
              <a:tabLst>
                <a:tab pos="914400" algn="l"/>
              </a:tabLst>
            </a:pPr>
            <a:endPar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Provides </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instructions and resources to assist the search committee in their search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process   </a:t>
            </a:r>
          </a:p>
          <a:p>
            <a:pPr marL="342900" lvl="0" indent="-342900">
              <a:buFont typeface="Arial" panose="020B0604020202020204" pitchFamily="34" charset="0"/>
              <a:buChar char="•"/>
            </a:pP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Includes recommendation that a diversity </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advocate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serves on </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all search committees</a:t>
            </a:r>
          </a:p>
          <a:p>
            <a:pPr marL="342900" indent="-342900">
              <a:buFont typeface="Courier New" charset="0"/>
              <a:buChar char="o"/>
            </a:pP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spcBef>
                <a:spcPts val="0"/>
              </a:spcBef>
              <a:spcAft>
                <a:spcPts val="0"/>
              </a:spcAft>
              <a:buFont typeface="Courier New" charset="0"/>
              <a:buChar char="o"/>
            </a:pP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spcBef>
                <a:spcPts val="0"/>
              </a:spcBef>
              <a:spcAft>
                <a:spcPts val="0"/>
              </a:spcAft>
            </a:pPr>
            <a:r>
              <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589059" y="1900518"/>
            <a:ext cx="2192991" cy="2641982"/>
          </a:xfrm>
          <a:prstGeom prst="rect">
            <a:avLst/>
          </a:prstGeom>
          <a:ln>
            <a:solidFill>
              <a:schemeClr val="bg1">
                <a:lumMod val="65000"/>
              </a:schemeClr>
            </a:solidFill>
          </a:ln>
          <a:effectLst>
            <a:outerShdw blurRad="76200" dist="12700" dir="8100000" sy="-23000" kx="800400" algn="br" rotWithShape="0">
              <a:prstClr val="black">
                <a:alpha val="20000"/>
              </a:prstClr>
            </a:outerShdw>
          </a:effectLst>
        </p:spPr>
      </p:pic>
      <p:sp>
        <p:nvSpPr>
          <p:cNvPr id="5" name="TextBox 4"/>
          <p:cNvSpPr txBox="1"/>
          <p:nvPr/>
        </p:nvSpPr>
        <p:spPr>
          <a:xfrm>
            <a:off x="3110753" y="2052917"/>
            <a:ext cx="3478306" cy="2092881"/>
          </a:xfrm>
          <a:prstGeom prst="rect">
            <a:avLst/>
          </a:prstGeom>
          <a:noFill/>
        </p:spPr>
        <p:txBody>
          <a:bodyPr wrap="square" rtlCol="0">
            <a:spAutoFit/>
          </a:bodyPr>
          <a:lstStyle/>
          <a:p>
            <a:pPr marL="971550" marR="0" lvl="1" indent="-285750">
              <a:spcBef>
                <a:spcPts val="0"/>
              </a:spcBef>
              <a:spcAft>
                <a:spcPts val="0"/>
              </a:spcAft>
              <a:buFont typeface="Courier New" panose="02070309020205020404" pitchFamily="49" charset="0"/>
              <a:buChar char="o"/>
              <a:tabLst>
                <a:tab pos="914400" algn="l"/>
              </a:tabLst>
            </a:pPr>
            <a:r>
              <a:rPr lang="en-US" sz="1400" dirty="0">
                <a:latin typeface="Verdana" panose="020B0604030504040204" pitchFamily="34" charset="0"/>
                <a:ea typeface="Verdana" panose="020B0604030504040204" pitchFamily="34" charset="0"/>
                <a:cs typeface="Verdana" panose="020B0604030504040204" pitchFamily="34" charset="0"/>
              </a:rPr>
              <a:t>Recruitment planning </a:t>
            </a:r>
            <a:r>
              <a:rPr lang="en-US" sz="1400" dirty="0" smtClean="0">
                <a:latin typeface="Verdana" panose="020B0604030504040204" pitchFamily="34" charset="0"/>
                <a:ea typeface="Verdana" panose="020B0604030504040204" pitchFamily="34" charset="0"/>
                <a:cs typeface="Verdana" panose="020B0604030504040204" pitchFamily="34" charset="0"/>
              </a:rPr>
              <a:t/>
            </a:r>
            <a:br>
              <a:rPr lang="en-US" sz="1400" dirty="0" smtClean="0">
                <a:latin typeface="Verdana" panose="020B0604030504040204" pitchFamily="34" charset="0"/>
                <a:ea typeface="Verdana" panose="020B0604030504040204" pitchFamily="34" charset="0"/>
                <a:cs typeface="Verdana" panose="020B0604030504040204" pitchFamily="34" charset="0"/>
              </a:rPr>
            </a:br>
            <a:r>
              <a:rPr lang="en-US" sz="1400" dirty="0" smtClean="0">
                <a:latin typeface="Verdana" panose="020B0604030504040204" pitchFamily="34" charset="0"/>
                <a:ea typeface="Verdana" panose="020B0604030504040204" pitchFamily="34" charset="0"/>
                <a:cs typeface="Verdana" panose="020B0604030504040204" pitchFamily="34" charset="0"/>
              </a:rPr>
              <a:t>and </a:t>
            </a:r>
            <a:r>
              <a:rPr lang="en-US" sz="1400" dirty="0">
                <a:latin typeface="Verdana" panose="020B0604030504040204" pitchFamily="34" charset="0"/>
                <a:ea typeface="Verdana" panose="020B0604030504040204" pitchFamily="34" charset="0"/>
                <a:cs typeface="Verdana" panose="020B0604030504040204" pitchFamily="34" charset="0"/>
              </a:rPr>
              <a:t>strategy</a:t>
            </a:r>
          </a:p>
          <a:p>
            <a:pPr marL="971550" marR="0" lvl="1" indent="-285750">
              <a:spcBef>
                <a:spcPts val="0"/>
              </a:spcBef>
              <a:spcAft>
                <a:spcPts val="0"/>
              </a:spcAft>
              <a:buFont typeface="Courier New" panose="02070309020205020404" pitchFamily="49" charset="0"/>
              <a:buChar char="o"/>
              <a:tabLst>
                <a:tab pos="914400" algn="l"/>
              </a:tabLst>
            </a:pPr>
            <a:r>
              <a:rPr lang="en-US" sz="1400" dirty="0">
                <a:latin typeface="Verdana" panose="020B0604030504040204" pitchFamily="34" charset="0"/>
                <a:ea typeface="Verdana" panose="020B0604030504040204" pitchFamily="34" charset="0"/>
                <a:cs typeface="Verdana" panose="020B0604030504040204" pitchFamily="34" charset="0"/>
              </a:rPr>
              <a:t>Recruitment and selection</a:t>
            </a:r>
          </a:p>
          <a:p>
            <a:pPr marL="971550" marR="0" lvl="1" indent="-285750">
              <a:spcBef>
                <a:spcPts val="0"/>
              </a:spcBef>
              <a:spcAft>
                <a:spcPts val="0"/>
              </a:spcAft>
              <a:buFont typeface="Courier New" panose="02070309020205020404" pitchFamily="49" charset="0"/>
              <a:buChar char="o"/>
              <a:tabLst>
                <a:tab pos="914400" algn="l"/>
              </a:tabLst>
            </a:pPr>
            <a:r>
              <a:rPr lang="en-US" sz="1400" dirty="0">
                <a:latin typeface="Verdana" panose="020B0604030504040204" pitchFamily="34" charset="0"/>
                <a:ea typeface="Verdana" panose="020B0604030504040204" pitchFamily="34" charset="0"/>
                <a:cs typeface="Verdana" panose="020B0604030504040204" pitchFamily="34" charset="0"/>
              </a:rPr>
              <a:t>Request to hire</a:t>
            </a:r>
          </a:p>
          <a:p>
            <a:pPr marL="971550" marR="0" lvl="1" indent="-285750">
              <a:spcBef>
                <a:spcPts val="0"/>
              </a:spcBef>
              <a:spcAft>
                <a:spcPts val="0"/>
              </a:spcAft>
              <a:buFont typeface="Courier New" panose="02070309020205020404" pitchFamily="49" charset="0"/>
              <a:buChar char="o"/>
              <a:tabLst>
                <a:tab pos="914400" algn="l"/>
              </a:tabLst>
            </a:pPr>
            <a:r>
              <a:rPr lang="en-US" sz="1400" dirty="0">
                <a:latin typeface="Verdana" panose="020B0604030504040204" pitchFamily="34" charset="0"/>
                <a:ea typeface="Verdana" panose="020B0604030504040204" pitchFamily="34" charset="0"/>
                <a:cs typeface="Verdana" panose="020B0604030504040204" pitchFamily="34" charset="0"/>
              </a:rPr>
              <a:t>Records</a:t>
            </a:r>
          </a:p>
          <a:p>
            <a:pPr marL="971550" marR="0" lvl="1" indent="-285750">
              <a:spcBef>
                <a:spcPts val="0"/>
              </a:spcBef>
              <a:spcAft>
                <a:spcPts val="0"/>
              </a:spcAft>
              <a:buFont typeface="Courier New" panose="02070309020205020404" pitchFamily="49" charset="0"/>
              <a:buChar char="o"/>
              <a:tabLst>
                <a:tab pos="914400" algn="l"/>
              </a:tabLst>
            </a:pPr>
            <a:r>
              <a:rPr lang="en-US" sz="1400" dirty="0">
                <a:latin typeface="Verdana" panose="020B0604030504040204" pitchFamily="34" charset="0"/>
                <a:ea typeface="Verdana" panose="020B0604030504040204" pitchFamily="34" charset="0"/>
                <a:cs typeface="Verdana" panose="020B0604030504040204" pitchFamily="34" charset="0"/>
              </a:rPr>
              <a:t>Forms and Other Resources</a:t>
            </a:r>
          </a:p>
          <a:p>
            <a:endParaRPr lang="en-US" dirty="0"/>
          </a:p>
        </p:txBody>
      </p:sp>
    </p:spTree>
    <p:extLst>
      <p:ext uri="{BB962C8B-B14F-4D97-AF65-F5344CB8AC3E}">
        <p14:creationId xmlns:p14="http://schemas.microsoft.com/office/powerpoint/2010/main" val="1784382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1500" y="228600"/>
            <a:ext cx="7886700" cy="9906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ea typeface="Euphemia UCAS" charset="0"/>
                <a:cs typeface="Euphemia UCAS" charset="0"/>
              </a:rPr>
              <a:t>Diversity Advocate </a:t>
            </a:r>
          </a:p>
          <a:p>
            <a:pPr algn="l"/>
            <a:endParaRPr lang="en-US" dirty="0">
              <a:ea typeface="Verdana" panose="020B0604030504040204" pitchFamily="34" charset="0"/>
              <a:cs typeface="Verdana" panose="020B0604030504040204" pitchFamily="34" charset="0"/>
            </a:endParaRPr>
          </a:p>
        </p:txBody>
      </p:sp>
      <p:sp>
        <p:nvSpPr>
          <p:cNvPr id="9" name="TextBox 8"/>
          <p:cNvSpPr txBox="1"/>
          <p:nvPr/>
        </p:nvSpPr>
        <p:spPr>
          <a:xfrm>
            <a:off x="571500" y="1366221"/>
            <a:ext cx="812233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Each search committee is encouraged to select and designate one individual as a diversity advocate for the committee.</a:t>
            </a:r>
          </a:p>
          <a:p>
            <a:pPr marL="28575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Functions of the diversity advocate:</a:t>
            </a:r>
          </a:p>
          <a:p>
            <a:pPr marL="742950" lvl="1" indent="-285750">
              <a:buFont typeface="Courier New" panose="02070309020205020404" pitchFamily="49" charset="0"/>
              <a:buChar char="o"/>
            </a:pPr>
            <a:r>
              <a:rPr lang="en-US" sz="1600" dirty="0" smtClean="0">
                <a:latin typeface="Verdana" panose="020B0604030504040204" pitchFamily="34" charset="0"/>
                <a:ea typeface="Verdana" panose="020B0604030504040204" pitchFamily="34" charset="0"/>
                <a:cs typeface="Verdana" panose="020B0604030504040204" pitchFamily="34" charset="0"/>
              </a:rPr>
              <a:t>Supports the diversity goals of the University and search committee</a:t>
            </a:r>
          </a:p>
          <a:p>
            <a:pPr marL="742950" lvl="1" indent="-285750">
              <a:buFont typeface="Courier New" panose="02070309020205020404" pitchFamily="49" charset="0"/>
              <a:buChar char="o"/>
            </a:pPr>
            <a:r>
              <a:rPr lang="en-US" sz="1600" dirty="0" smtClean="0">
                <a:latin typeface="Verdana" panose="020B0604030504040204" pitchFamily="34" charset="0"/>
                <a:ea typeface="Verdana" panose="020B0604030504040204" pitchFamily="34" charset="0"/>
                <a:cs typeface="Verdana" panose="020B0604030504040204" pitchFamily="34" charset="0"/>
              </a:rPr>
              <a:t>Addresses underrepresentation when applicable </a:t>
            </a:r>
          </a:p>
          <a:p>
            <a:pPr marL="742950" lvl="1" indent="-285750">
              <a:buFont typeface="Courier New" panose="02070309020205020404" pitchFamily="49" charset="0"/>
              <a:buChar char="o"/>
            </a:pPr>
            <a:r>
              <a:rPr lang="en-US" sz="1600" dirty="0" smtClean="0">
                <a:latin typeface="Verdana" panose="020B0604030504040204" pitchFamily="34" charset="0"/>
                <a:ea typeface="Verdana" panose="020B0604030504040204" pitchFamily="34" charset="0"/>
                <a:cs typeface="Verdana" panose="020B0604030504040204" pitchFamily="34" charset="0"/>
              </a:rPr>
              <a:t>Brings expertise and perspective on diversity to the search </a:t>
            </a:r>
          </a:p>
          <a:p>
            <a:pPr marL="742950" lvl="1" indent="-285750">
              <a:buFont typeface="Courier New" panose="02070309020205020404" pitchFamily="49" charset="0"/>
              <a:buChar char="o"/>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Promoting a diverse and inclusive search process should be the responsibility of all committee members. </a:t>
            </a: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Coming soon: Diversity Advocate Certification </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9059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4465" y="303768"/>
            <a:ext cx="8244348" cy="53093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ea typeface=""/>
                <a:cs typeface=""/>
              </a:rPr>
              <a:t>Competencies</a:t>
            </a:r>
            <a:r>
              <a:rPr kumimoji="0" lang="en-US" sz="4400" b="0" i="0" u="none" strike="noStrike" kern="1200" cap="none" spc="0" normalizeH="0" noProof="0" dirty="0" smtClean="0">
                <a:ln>
                  <a:noFill/>
                </a:ln>
                <a:solidFill>
                  <a:schemeClr val="tx1"/>
                </a:solidFill>
                <a:effectLst/>
                <a:uLnTx/>
                <a:uFillTx/>
                <a:ea typeface=""/>
                <a:cs typeface=""/>
              </a:rPr>
              <a:t> </a:t>
            </a:r>
            <a:endParaRPr kumimoji="0" lang="en-US" sz="4400" b="0" i="0" u="none" strike="noStrike" kern="1200" cap="none" spc="0" normalizeH="0" baseline="0" noProof="0" dirty="0">
              <a:ln>
                <a:noFill/>
              </a:ln>
              <a:solidFill>
                <a:schemeClr val="tx1"/>
              </a:solidFill>
              <a:effectLst/>
              <a:uLnTx/>
              <a:uFillTx/>
              <a:ea typeface=""/>
              <a:cs typeface=""/>
            </a:endParaRPr>
          </a:p>
        </p:txBody>
      </p:sp>
      <p:sp>
        <p:nvSpPr>
          <p:cNvPr id="3" name="Content Placeholder 2"/>
          <p:cNvSpPr txBox="1">
            <a:spLocks/>
          </p:cNvSpPr>
          <p:nvPr/>
        </p:nvSpPr>
        <p:spPr>
          <a:xfrm>
            <a:off x="571500" y="1371600"/>
            <a:ext cx="8638707" cy="14231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latin typeface="Verdana" panose="020B0604030504040204" pitchFamily="34" charset="0"/>
                <a:ea typeface="Verdana" panose="020B0604030504040204" pitchFamily="34" charset="0"/>
                <a:cs typeface="Verdana" panose="020B0604030504040204" pitchFamily="34" charset="0"/>
              </a:rPr>
              <a:t>Create interview questions to identify the presence of desired competencies</a:t>
            </a:r>
          </a:p>
          <a:p>
            <a:r>
              <a:rPr lang="en-US" sz="1600" dirty="0" smtClean="0">
                <a:latin typeface="Verdana" panose="020B0604030504040204" pitchFamily="34" charset="0"/>
                <a:ea typeface="Verdana" panose="020B0604030504040204" pitchFamily="34" charset="0"/>
                <a:cs typeface="Verdana" panose="020B0604030504040204" pitchFamily="34" charset="0"/>
              </a:rPr>
              <a:t>It is important to create competencies to help rate each applicant and eliminate bias.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424" y="2344979"/>
            <a:ext cx="6780430" cy="3320458"/>
          </a:xfrm>
          <a:prstGeom prst="rect">
            <a:avLst/>
          </a:prstGeom>
          <a:ln>
            <a:solidFill>
              <a:schemeClr val="tx1"/>
            </a:solidFill>
          </a:ln>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1361923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ers/pbefort/Desktop/Screen Shot 2016-08-02 at 2.01.17 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729" y="2554824"/>
            <a:ext cx="5155533" cy="2686658"/>
          </a:xfrm>
          <a:prstGeom prst="rect">
            <a:avLst/>
          </a:prstGeom>
          <a:noFill/>
          <a:ln>
            <a:solidFill>
              <a:schemeClr val="bg1"/>
            </a:solidFill>
          </a:ln>
        </p:spPr>
      </p:pic>
      <p:sp>
        <p:nvSpPr>
          <p:cNvPr id="6" name="TextBox 5"/>
          <p:cNvSpPr txBox="1"/>
          <p:nvPr/>
        </p:nvSpPr>
        <p:spPr>
          <a:xfrm>
            <a:off x="571501" y="1371600"/>
            <a:ext cx="761023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When reading candidates applications, you can rate each candidate based on predetermined competencies</a:t>
            </a:r>
            <a:r>
              <a:rPr lang="en-US" sz="1600" dirty="0">
                <a:latin typeface="Verdana" panose="020B0604030504040204" pitchFamily="34" charset="0"/>
                <a:ea typeface="Verdana" panose="020B0604030504040204" pitchFamily="34" charset="0"/>
                <a:cs typeface="Verdana" panose="020B0604030504040204" pitchFamily="34" charset="0"/>
              </a:rPr>
              <a:t>.</a:t>
            </a:r>
          </a:p>
        </p:txBody>
      </p:sp>
      <p:cxnSp>
        <p:nvCxnSpPr>
          <p:cNvPr id="8" name="Straight Arrow Connector 7"/>
          <p:cNvCxnSpPr/>
          <p:nvPr/>
        </p:nvCxnSpPr>
        <p:spPr>
          <a:xfrm flipH="1" flipV="1">
            <a:off x="5893156" y="2952427"/>
            <a:ext cx="1100379" cy="1193369"/>
          </a:xfrm>
          <a:prstGeom prst="straightConnector1">
            <a:avLst/>
          </a:prstGeom>
          <a:ln>
            <a:solidFill>
              <a:srgbClr val="EA6A20"/>
            </a:solidFill>
            <a:tailEnd type="triangle"/>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324465" y="303768"/>
            <a:ext cx="8244348" cy="53093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ea typeface=""/>
                <a:cs typeface=""/>
              </a:rPr>
              <a:t>Using Competencies in Interfolio</a:t>
            </a:r>
            <a:r>
              <a:rPr kumimoji="0" lang="en-US" sz="4400" b="0" i="0" u="none" strike="noStrike" kern="1200" cap="none" spc="0" normalizeH="0" noProof="0" dirty="0" smtClean="0">
                <a:ln>
                  <a:noFill/>
                </a:ln>
                <a:solidFill>
                  <a:schemeClr val="tx1"/>
                </a:solidFill>
                <a:effectLst/>
                <a:uLnTx/>
                <a:uFillTx/>
                <a:ea typeface=""/>
                <a:cs typeface=""/>
              </a:rPr>
              <a:t> </a:t>
            </a:r>
            <a:endParaRPr kumimoji="0" lang="en-US" sz="4400" b="0" i="0" u="none" strike="noStrike" kern="1200" cap="none" spc="0" normalizeH="0" baseline="0" noProof="0" dirty="0">
              <a:ln>
                <a:noFill/>
              </a:ln>
              <a:solidFill>
                <a:schemeClr val="tx1"/>
              </a:solidFill>
              <a:effectLst/>
              <a:uLnTx/>
              <a:uFillTx/>
              <a:ea typeface=""/>
              <a:cs typeface=""/>
            </a:endParaRPr>
          </a:p>
        </p:txBody>
      </p:sp>
    </p:spTree>
    <p:extLst>
      <p:ext uri="{BB962C8B-B14F-4D97-AF65-F5344CB8AC3E}">
        <p14:creationId xmlns:p14="http://schemas.microsoft.com/office/powerpoint/2010/main" val="1745239385"/>
      </p:ext>
    </p:extLst>
  </p:cSld>
  <p:clrMapOvr>
    <a:masterClrMapping/>
  </p:clrMapOvr>
</p:sld>
</file>

<file path=ppt/theme/theme1.xml><?xml version="1.0" encoding="utf-8"?>
<a:theme xmlns:a="http://schemas.openxmlformats.org/drawingml/2006/main" name="Slide Master - OHR Report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3638</TotalTime>
  <Words>827</Words>
  <Application>Microsoft Office PowerPoint</Application>
  <PresentationFormat>On-screen Show (4:3)</PresentationFormat>
  <Paragraphs>155</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Euphemia UCAS</vt:lpstr>
      <vt:lpstr>Times New Roman</vt:lpstr>
      <vt:lpstr>Verdana</vt:lpstr>
      <vt:lpstr>Wingdings</vt:lpstr>
      <vt:lpstr>Slide Master - OHR Reporting Template</vt:lpstr>
      <vt:lpstr>PowerPoint Presentation</vt:lpstr>
      <vt:lpstr>Agenda</vt:lpstr>
      <vt:lpstr>Recruiting a Diverse Pool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 Worker</dc:creator>
  <cp:lastModifiedBy>Kristy Snider</cp:lastModifiedBy>
  <cp:revision>128</cp:revision>
  <cp:lastPrinted>2016-08-05T14:58:48Z</cp:lastPrinted>
  <dcterms:created xsi:type="dcterms:W3CDTF">2015-04-21T15:51:52Z</dcterms:created>
  <dcterms:modified xsi:type="dcterms:W3CDTF">2017-10-19T13:02:17Z</dcterms:modified>
</cp:coreProperties>
</file>