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766" r:id="rId1"/>
  </p:sldMasterIdLst>
  <p:notesMasterIdLst>
    <p:notesMasterId r:id="rId37"/>
  </p:notesMasterIdLst>
  <p:handoutMasterIdLst>
    <p:handoutMasterId r:id="rId38"/>
  </p:handoutMasterIdLst>
  <p:sldIdLst>
    <p:sldId id="1006" r:id="rId2"/>
    <p:sldId id="1019" r:id="rId3"/>
    <p:sldId id="1020" r:id="rId4"/>
    <p:sldId id="1021" r:id="rId5"/>
    <p:sldId id="1073" r:id="rId6"/>
    <p:sldId id="1027" r:id="rId7"/>
    <p:sldId id="1023" r:id="rId8"/>
    <p:sldId id="1125" r:id="rId9"/>
    <p:sldId id="1126" r:id="rId10"/>
    <p:sldId id="1068" r:id="rId11"/>
    <p:sldId id="1031" r:id="rId12"/>
    <p:sldId id="1033" r:id="rId13"/>
    <p:sldId id="1115" r:id="rId14"/>
    <p:sldId id="1105" r:id="rId15"/>
    <p:sldId id="1076" r:id="rId16"/>
    <p:sldId id="1119" r:id="rId17"/>
    <p:sldId id="1120" r:id="rId18"/>
    <p:sldId id="1123" r:id="rId19"/>
    <p:sldId id="1130" r:id="rId20"/>
    <p:sldId id="1079" r:id="rId21"/>
    <p:sldId id="1083" r:id="rId22"/>
    <p:sldId id="1087" r:id="rId23"/>
    <p:sldId id="1085" r:id="rId24"/>
    <p:sldId id="1122" r:id="rId25"/>
    <p:sldId id="1088" r:id="rId26"/>
    <p:sldId id="1090" r:id="rId27"/>
    <p:sldId id="1034" r:id="rId28"/>
    <p:sldId id="1091" r:id="rId29"/>
    <p:sldId id="1118" r:id="rId30"/>
    <p:sldId id="1106" r:id="rId31"/>
    <p:sldId id="1098" r:id="rId32"/>
    <p:sldId id="1124" r:id="rId33"/>
    <p:sldId id="1108" r:id="rId34"/>
    <p:sldId id="1102" r:id="rId35"/>
    <p:sldId id="1112" r:id="rId36"/>
  </p:sldIdLst>
  <p:sldSz cx="9144000" cy="6858000" type="screen4x3"/>
  <p:notesSz cx="6858000" cy="9290050"/>
  <p:embeddedFontLst>
    <p:embeddedFont>
      <p:font typeface="Calibri" panose="020F0502020204030204" pitchFamily="34" charset="0"/>
      <p:regular r:id="rId39"/>
      <p:bold r:id="rId40"/>
      <p:italic r:id="rId41"/>
      <p:boldItalic r:id="rId42"/>
    </p:embeddedFont>
    <p:embeddedFont>
      <p:font typeface="Verdana" panose="020B0604030504040204" pitchFamily="34" charset="0"/>
      <p:regular r:id="rId43"/>
      <p:bold r:id="rId44"/>
      <p:italic r:id="rId45"/>
      <p:boldItalic r:id="rId46"/>
    </p:embeddedFont>
  </p:embeddedFontLst>
  <p:custDataLst>
    <p:tags r:id="rId4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6"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e-PC" initials="M" lastIdx="3" clrIdx="0"/>
  <p:cmAuthor id="2" name="Jennifer Goree" initials="" lastIdx="18" clrIdx="1"/>
  <p:cmAuthor id="3" name="Crystal M Burnette" initials="CMB" lastIdx="1" clrIdx="2">
    <p:extLst>
      <p:ext uri="{19B8F6BF-5375-455C-9EA6-DF929625EA0E}">
        <p15:presenceInfo xmlns:p15="http://schemas.microsoft.com/office/powerpoint/2012/main" userId="S-1-5-21-2479343993-3405887502-1059502911-89192" providerId="AD"/>
      </p:ext>
    </p:extLst>
  </p:cmAuthor>
  <p:cmAuthor id="4" name="Malavika Pai" initials="MP" lastIdx="6" clrIdx="3">
    <p:extLst>
      <p:ext uri="{19B8F6BF-5375-455C-9EA6-DF929625EA0E}">
        <p15:presenceInfo xmlns:p15="http://schemas.microsoft.com/office/powerpoint/2012/main" userId="S-1-5-21-2479343993-3405887502-1059502911-33227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FF6600"/>
    <a:srgbClr val="ED623D"/>
    <a:srgbClr val="000000"/>
    <a:srgbClr val="0D0F1F"/>
    <a:srgbClr val="191937"/>
    <a:srgbClr val="171937"/>
    <a:srgbClr val="181937"/>
    <a:srgbClr val="0D0F1D"/>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6" autoAdjust="0"/>
    <p:restoredTop sz="70736" autoAdjust="0"/>
  </p:normalViewPr>
  <p:slideViewPr>
    <p:cSldViewPr>
      <p:cViewPr varScale="1">
        <p:scale>
          <a:sx n="56" d="100"/>
          <a:sy n="56" d="100"/>
        </p:scale>
        <p:origin x="1986" y="60"/>
      </p:cViewPr>
      <p:guideLst>
        <p:guide orient="horz" pos="2160"/>
        <p:guide pos="2880"/>
      </p:guideLst>
    </p:cSldViewPr>
  </p:slideViewPr>
  <p:outlineViewPr>
    <p:cViewPr>
      <p:scale>
        <a:sx n="33" d="100"/>
        <a:sy n="33" d="100"/>
      </p:scale>
      <p:origin x="0" y="-13932"/>
    </p:cViewPr>
  </p:outlineViewPr>
  <p:notesTextViewPr>
    <p:cViewPr>
      <p:scale>
        <a:sx n="75" d="100"/>
        <a:sy n="75" d="100"/>
      </p:scale>
      <p:origin x="0" y="0"/>
    </p:cViewPr>
  </p:notesTextViewPr>
  <p:sorterViewPr>
    <p:cViewPr>
      <p:scale>
        <a:sx n="70" d="100"/>
        <a:sy n="70" d="100"/>
      </p:scale>
      <p:origin x="0" y="0"/>
    </p:cViewPr>
  </p:sorterViewPr>
  <p:notesViewPr>
    <p:cSldViewPr>
      <p:cViewPr varScale="1">
        <p:scale>
          <a:sx n="81" d="100"/>
          <a:sy n="81" d="100"/>
        </p:scale>
        <p:origin x="1170" y="-1866"/>
      </p:cViewPr>
      <p:guideLst>
        <p:guide orient="horz" pos="2926"/>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4.fntdata"/><Relationship Id="rId47" Type="http://schemas.openxmlformats.org/officeDocument/2006/relationships/tags" Target="tags/tag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46"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font" Target="fonts/font2.fntdata"/><Relationship Id="rId45" Type="http://schemas.openxmlformats.org/officeDocument/2006/relationships/font" Target="fonts/font7.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6.fntdata"/><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5.fntdata"/><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876261" y="1"/>
            <a:ext cx="2980152" cy="464503"/>
          </a:xfrm>
          <a:prstGeom prst="rect">
            <a:avLst/>
          </a:prstGeom>
        </p:spPr>
        <p:txBody>
          <a:bodyPr vert="horz" lIns="92203" tIns="46102" rIns="92203" bIns="46102" rtlCol="0"/>
          <a:lstStyle>
            <a:lvl1pPr algn="r">
              <a:defRPr sz="1300"/>
            </a:lvl1pPr>
          </a:lstStyle>
          <a:p>
            <a:endParaRPr lang="en-US" dirty="0"/>
          </a:p>
        </p:txBody>
      </p:sp>
      <p:sp>
        <p:nvSpPr>
          <p:cNvPr id="5" name="Slide Number Placeholder 4"/>
          <p:cNvSpPr>
            <a:spLocks noGrp="1"/>
          </p:cNvSpPr>
          <p:nvPr>
            <p:ph type="sldNum" sz="quarter" idx="3"/>
          </p:nvPr>
        </p:nvSpPr>
        <p:spPr>
          <a:xfrm>
            <a:off x="3884613" y="8823936"/>
            <a:ext cx="2971800" cy="464503"/>
          </a:xfrm>
          <a:prstGeom prst="rect">
            <a:avLst/>
          </a:prstGeom>
        </p:spPr>
        <p:txBody>
          <a:bodyPr vert="horz" lIns="92203" tIns="46102" rIns="92203" bIns="46102" rtlCol="0" anchor="b"/>
          <a:lstStyle>
            <a:lvl1pPr algn="r">
              <a:defRPr sz="1300"/>
            </a:lvl1pPr>
          </a:lstStyle>
          <a:p>
            <a:fld id="{1F54E15F-4ED6-4264-919C-32771E25CD8A}" type="slidenum">
              <a:rPr lang="en-US" smtClean="0"/>
              <a:t>‹#›</a:t>
            </a:fld>
            <a:endParaRPr lang="en-US"/>
          </a:p>
        </p:txBody>
      </p:sp>
    </p:spTree>
    <p:extLst>
      <p:ext uri="{BB962C8B-B14F-4D97-AF65-F5344CB8AC3E}">
        <p14:creationId xmlns:p14="http://schemas.microsoft.com/office/powerpoint/2010/main" val="6173770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503"/>
          </a:xfrm>
          <a:prstGeom prst="rect">
            <a:avLst/>
          </a:prstGeom>
        </p:spPr>
        <p:txBody>
          <a:bodyPr vert="horz" lIns="92203" tIns="46102" rIns="92203" bIns="46102" rtlCol="0"/>
          <a:lstStyle>
            <a:lvl1pPr algn="l">
              <a:defRPr sz="1300"/>
            </a:lvl1pPr>
          </a:lstStyle>
          <a:p>
            <a:endParaRPr lang="en-US"/>
          </a:p>
        </p:txBody>
      </p:sp>
      <p:sp>
        <p:nvSpPr>
          <p:cNvPr id="3" name="Date Placeholder 2"/>
          <p:cNvSpPr>
            <a:spLocks noGrp="1"/>
          </p:cNvSpPr>
          <p:nvPr>
            <p:ph type="dt" idx="1"/>
          </p:nvPr>
        </p:nvSpPr>
        <p:spPr>
          <a:xfrm>
            <a:off x="3884613" y="1"/>
            <a:ext cx="2971800" cy="464503"/>
          </a:xfrm>
          <a:prstGeom prst="rect">
            <a:avLst/>
          </a:prstGeom>
        </p:spPr>
        <p:txBody>
          <a:bodyPr vert="horz" lIns="92203" tIns="46102" rIns="92203" bIns="46102" rtlCol="0"/>
          <a:lstStyle>
            <a:lvl1pPr algn="r">
              <a:defRPr sz="1300"/>
            </a:lvl1pPr>
          </a:lstStyle>
          <a:p>
            <a:fld id="{1A5E6BD8-1D18-45C5-99AF-E090ADFDEB21}" type="datetimeFigureOut">
              <a:rPr lang="en-US" smtClean="0"/>
              <a:pPr/>
              <a:t>10/27/2016</a:t>
            </a:fld>
            <a:endParaRPr lang="en-US"/>
          </a:p>
        </p:txBody>
      </p:sp>
      <p:sp>
        <p:nvSpPr>
          <p:cNvPr id="4" name="Slide Image Placeholder 3"/>
          <p:cNvSpPr>
            <a:spLocks noGrp="1" noRot="1" noChangeAspect="1"/>
          </p:cNvSpPr>
          <p:nvPr>
            <p:ph type="sldImg" idx="2"/>
          </p:nvPr>
        </p:nvSpPr>
        <p:spPr>
          <a:xfrm>
            <a:off x="1106488" y="696913"/>
            <a:ext cx="4645025" cy="3484562"/>
          </a:xfrm>
          <a:prstGeom prst="rect">
            <a:avLst/>
          </a:prstGeom>
          <a:noFill/>
          <a:ln w="12700">
            <a:solidFill>
              <a:prstClr val="black"/>
            </a:solidFill>
          </a:ln>
        </p:spPr>
        <p:txBody>
          <a:bodyPr vert="horz" lIns="92203" tIns="46102" rIns="92203" bIns="46102" rtlCol="0" anchor="ctr"/>
          <a:lstStyle/>
          <a:p>
            <a:endParaRPr lang="en-US"/>
          </a:p>
        </p:txBody>
      </p:sp>
      <p:sp>
        <p:nvSpPr>
          <p:cNvPr id="5" name="Notes Placeholder 4"/>
          <p:cNvSpPr>
            <a:spLocks noGrp="1"/>
          </p:cNvSpPr>
          <p:nvPr>
            <p:ph type="body" sz="quarter" idx="3"/>
          </p:nvPr>
        </p:nvSpPr>
        <p:spPr>
          <a:xfrm>
            <a:off x="685800" y="4412775"/>
            <a:ext cx="5486400" cy="4180523"/>
          </a:xfrm>
          <a:prstGeom prst="rect">
            <a:avLst/>
          </a:prstGeom>
        </p:spPr>
        <p:txBody>
          <a:bodyPr vert="horz" lIns="92203" tIns="46102" rIns="92203" bIns="4610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3936"/>
            <a:ext cx="2971800" cy="464503"/>
          </a:xfrm>
          <a:prstGeom prst="rect">
            <a:avLst/>
          </a:prstGeom>
        </p:spPr>
        <p:txBody>
          <a:bodyPr vert="horz" lIns="92203" tIns="46102" rIns="92203" bIns="46102" rtlCol="0" anchor="b"/>
          <a:lstStyle>
            <a:lvl1pPr algn="l">
              <a:defRPr sz="1300"/>
            </a:lvl1pPr>
          </a:lstStyle>
          <a:p>
            <a:endParaRPr lang="en-US"/>
          </a:p>
        </p:txBody>
      </p:sp>
      <p:sp>
        <p:nvSpPr>
          <p:cNvPr id="7" name="Slide Number Placeholder 6"/>
          <p:cNvSpPr>
            <a:spLocks noGrp="1"/>
          </p:cNvSpPr>
          <p:nvPr>
            <p:ph type="sldNum" sz="quarter" idx="5"/>
          </p:nvPr>
        </p:nvSpPr>
        <p:spPr>
          <a:xfrm>
            <a:off x="3884613" y="8823936"/>
            <a:ext cx="2971800" cy="464503"/>
          </a:xfrm>
          <a:prstGeom prst="rect">
            <a:avLst/>
          </a:prstGeom>
        </p:spPr>
        <p:txBody>
          <a:bodyPr vert="horz" lIns="92203" tIns="46102" rIns="92203" bIns="46102" rtlCol="0" anchor="b"/>
          <a:lstStyle>
            <a:lvl1pPr algn="r">
              <a:defRPr sz="1300"/>
            </a:lvl1pPr>
          </a:lstStyle>
          <a:p>
            <a:fld id="{A0A81BD9-77FE-40F2-BDA1-A32367E13B46}" type="slidenum">
              <a:rPr lang="en-US" smtClean="0"/>
              <a:pPr/>
              <a:t>‹#›</a:t>
            </a:fld>
            <a:endParaRPr lang="en-US"/>
          </a:p>
        </p:txBody>
      </p:sp>
    </p:spTree>
    <p:extLst>
      <p:ext uri="{BB962C8B-B14F-4D97-AF65-F5344CB8AC3E}">
        <p14:creationId xmlns:p14="http://schemas.microsoft.com/office/powerpoint/2010/main" val="2889381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suicidepreventionlifeline.org/gethelp/online.aspx"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sprc.org/basics/scope/age"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2775"/>
            <a:ext cx="5486400" cy="4572683"/>
          </a:xfrm>
        </p:spPr>
        <p:txBody>
          <a:bodyPr>
            <a:noAutofit/>
          </a:bodyPr>
          <a:lstStyle/>
          <a:p>
            <a:r>
              <a:rPr lang="en-US" sz="1000" dirty="0"/>
              <a:t>C</a:t>
            </a:r>
          </a:p>
          <a:p>
            <a:r>
              <a:rPr lang="en-US" sz="1000" dirty="0"/>
              <a:t>Thank you so much for being here today for “Tigers Together” Suicide Prevention Training.</a:t>
            </a:r>
          </a:p>
          <a:p>
            <a:endParaRPr lang="en-US" sz="1000" dirty="0"/>
          </a:p>
          <a:p>
            <a:r>
              <a:rPr lang="en-US" sz="1000" dirty="0"/>
              <a:t>Both presenters introduce themselves. </a:t>
            </a:r>
          </a:p>
          <a:p>
            <a:endParaRPr lang="en-US" sz="1000" i="1" dirty="0"/>
          </a:p>
          <a:p>
            <a:endParaRPr lang="en-US" sz="1000" i="1" dirty="0"/>
          </a:p>
          <a:p>
            <a:r>
              <a:rPr lang="en-US" sz="1000" i="1" dirty="0"/>
              <a:t>------</a:t>
            </a:r>
          </a:p>
          <a:p>
            <a:r>
              <a:rPr lang="en-US" sz="1000" i="1" u="sng" dirty="0"/>
              <a:t>Needs</a:t>
            </a:r>
          </a:p>
          <a:p>
            <a:pPr marL="169754" indent="-169754">
              <a:buFont typeface="Arial" panose="020B0604020202020204" pitchFamily="34" charset="0"/>
              <a:buChar char="•"/>
            </a:pPr>
            <a:r>
              <a:rPr lang="en-US" sz="1000" i="1" dirty="0"/>
              <a:t>Wallet cards</a:t>
            </a:r>
          </a:p>
          <a:p>
            <a:pPr marL="169754" indent="-169754">
              <a:buFont typeface="Arial" panose="020B0604020202020204" pitchFamily="34" charset="0"/>
              <a:buChar char="•"/>
            </a:pPr>
            <a:r>
              <a:rPr lang="en-US" sz="1000" i="1" dirty="0"/>
              <a:t>pre/post surveys </a:t>
            </a:r>
          </a:p>
          <a:p>
            <a:pPr marL="169754" indent="-169754">
              <a:buFont typeface="Arial" panose="020B0604020202020204" pitchFamily="34" charset="0"/>
              <a:buChar char="•"/>
            </a:pPr>
            <a:r>
              <a:rPr lang="en-US" sz="1000" i="1" dirty="0"/>
              <a:t>participant packets of the slides printed 3 per page -- Make sure that on slides 14 and 15 you add blanks where the “answers” are given so that you can ask the group and they will fill it in</a:t>
            </a:r>
          </a:p>
          <a:p>
            <a:pPr marL="169754" indent="-169754">
              <a:buFont typeface="Arial" panose="020B0604020202020204" pitchFamily="34" charset="0"/>
              <a:buChar char="•"/>
            </a:pPr>
            <a:r>
              <a:rPr lang="en-US" sz="1000" i="1" dirty="0"/>
              <a:t>post-it notes for activity &amp; to write down any questions they may have during presentation, such as, about the On-Call structure in Housing</a:t>
            </a:r>
          </a:p>
          <a:p>
            <a:pPr marL="169754" indent="-169754">
              <a:buFont typeface="Arial" panose="020B0604020202020204" pitchFamily="34" charset="0"/>
              <a:buChar char="•"/>
            </a:pPr>
            <a:r>
              <a:rPr lang="en-US" sz="1000" i="1" dirty="0"/>
              <a:t>pens</a:t>
            </a:r>
          </a:p>
          <a:p>
            <a:pPr marL="169754" indent="-169754">
              <a:buFont typeface="Arial" panose="020B0604020202020204" pitchFamily="34" charset="0"/>
              <a:buChar char="•"/>
            </a:pPr>
            <a:r>
              <a:rPr lang="en-US" sz="1000" i="1" dirty="0"/>
              <a:t>tape</a:t>
            </a:r>
          </a:p>
          <a:p>
            <a:pPr marL="169754" indent="-169754">
              <a:buFont typeface="Arial" panose="020B0604020202020204" pitchFamily="34" charset="0"/>
              <a:buChar char="•"/>
            </a:pPr>
            <a:r>
              <a:rPr lang="en-US" sz="1000" i="1" dirty="0"/>
              <a:t>signs for the personalizing crisis activity</a:t>
            </a:r>
          </a:p>
          <a:p>
            <a:pPr marL="169754" indent="-169754">
              <a:buFont typeface="Arial" panose="020B0604020202020204" pitchFamily="34" charset="0"/>
              <a:buChar char="•"/>
            </a:pPr>
            <a:r>
              <a:rPr lang="en-US" sz="1000" i="1" dirty="0"/>
              <a:t>Ensure that the computer’s sound is turned on for the video on slide 31</a:t>
            </a:r>
          </a:p>
          <a:p>
            <a:pPr marL="169754" indent="-169754">
              <a:buFont typeface="Arial" panose="020B0604020202020204" pitchFamily="34" charset="0"/>
              <a:buChar char="•"/>
            </a:pPr>
            <a:endParaRPr lang="en-US" sz="1000" i="1" dirty="0"/>
          </a:p>
          <a:p>
            <a:r>
              <a:rPr lang="en-US" sz="1000" i="1" u="sng" dirty="0"/>
              <a:t>Time allotted</a:t>
            </a:r>
          </a:p>
          <a:p>
            <a:r>
              <a:rPr lang="en-US" sz="1000" i="1" dirty="0"/>
              <a:t>Background/Prevalence Rates/Warning signs – 20 minutes</a:t>
            </a:r>
          </a:p>
          <a:p>
            <a:r>
              <a:rPr lang="en-US" sz="1000" i="1" dirty="0"/>
              <a:t>Responding to individuals in crisis – 20 minutes</a:t>
            </a:r>
          </a:p>
          <a:p>
            <a:r>
              <a:rPr lang="en-US" sz="1000" i="1" dirty="0"/>
              <a:t>Partner and group practice with intervening – 20 minutes</a:t>
            </a:r>
          </a:p>
          <a:p>
            <a:endParaRPr lang="en-US" sz="1000" i="1" dirty="0"/>
          </a:p>
          <a:p>
            <a:r>
              <a:rPr lang="en-US" sz="1000" i="1" u="sng" dirty="0"/>
              <a:t>Set up the Room</a:t>
            </a:r>
          </a:p>
          <a:p>
            <a:r>
              <a:rPr lang="en-US" sz="1000" i="1" dirty="0"/>
              <a:t>Tape signs around the room that represent the 5 “responses” on slide 6. Put a few stacks of post-it notes on each table for this activity.</a:t>
            </a:r>
          </a:p>
        </p:txBody>
      </p:sp>
      <p:sp>
        <p:nvSpPr>
          <p:cNvPr id="4" name="Slide Number Placeholder 3"/>
          <p:cNvSpPr>
            <a:spLocks noGrp="1"/>
          </p:cNvSpPr>
          <p:nvPr>
            <p:ph type="sldNum" sz="quarter" idx="10"/>
          </p:nvPr>
        </p:nvSpPr>
        <p:spPr/>
        <p:txBody>
          <a:bodyPr/>
          <a:lstStyle/>
          <a:p>
            <a:fld id="{A0A81BD9-77FE-40F2-BDA1-A32367E13B46}" type="slidenum">
              <a:rPr lang="en-US" smtClean="0"/>
              <a:pPr/>
              <a:t>1</a:t>
            </a:fld>
            <a:endParaRPr lang="en-US" dirty="0"/>
          </a:p>
        </p:txBody>
      </p:sp>
    </p:spTree>
    <p:extLst>
      <p:ext uri="{BB962C8B-B14F-4D97-AF65-F5344CB8AC3E}">
        <p14:creationId xmlns:p14="http://schemas.microsoft.com/office/powerpoint/2010/main" val="9325351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pPr defTabSz="922554">
              <a:defRPr/>
            </a:pPr>
            <a:r>
              <a:rPr lang="en-US" sz="800" dirty="0"/>
              <a:t>M</a:t>
            </a:r>
          </a:p>
          <a:p>
            <a:pPr defTabSz="922554">
              <a:defRPr/>
            </a:pPr>
            <a:r>
              <a:rPr lang="en-US" sz="800" dirty="0"/>
              <a:t>“Now that we have discussed prevalence rates, let’s look at risk factors, protective factors, and warning signs for suicide. </a:t>
            </a:r>
          </a:p>
          <a:p>
            <a:pPr defTabSz="922554">
              <a:defRPr/>
            </a:pPr>
            <a:endParaRPr lang="en-US" sz="800" dirty="0"/>
          </a:p>
          <a:p>
            <a:pPr defTabSz="922554">
              <a:defRPr/>
            </a:pPr>
            <a:r>
              <a:rPr lang="en-US" sz="800" dirty="0"/>
              <a:t>Risk factors are conditions and characteristics in a person’s life that are associated with an increased likelihood of suicidal ideation or attempts. The more of these and other factors that are present, the higher one’s risk.</a:t>
            </a:r>
          </a:p>
          <a:p>
            <a:pPr defTabSz="922554">
              <a:defRPr/>
            </a:pPr>
            <a:endParaRPr lang="en-US" sz="800" b="1" dirty="0"/>
          </a:p>
          <a:p>
            <a:pPr defTabSz="922554">
              <a:defRPr/>
            </a:pPr>
            <a:r>
              <a:rPr lang="en-US" sz="800" b="1" u="sng" dirty="0"/>
              <a:t>These are common risk factors among college students. </a:t>
            </a:r>
          </a:p>
          <a:p>
            <a:pPr defTabSz="922554">
              <a:defRPr/>
            </a:pPr>
            <a:r>
              <a:rPr lang="en-US" sz="800" b="1" u="sng" dirty="0"/>
              <a:t>The top five in bold are some of the strongest predictors of suicide.</a:t>
            </a:r>
          </a:p>
          <a:p>
            <a:pPr marL="169754" marR="48239" indent="-169754">
              <a:buFont typeface="Arial" panose="020B0604020202020204" pitchFamily="34" charset="0"/>
              <a:buChar char="•"/>
            </a:pPr>
            <a:endParaRPr lang="en-US" sz="800" dirty="0">
              <a:latin typeface="Verdana" panose="020B0604030504040204" pitchFamily="34" charset="0"/>
              <a:ea typeface="Verdana" panose="020B0604030504040204" pitchFamily="34" charset="0"/>
              <a:cs typeface="Verdana" panose="020B0604030504040204" pitchFamily="34" charset="0"/>
            </a:endParaRPr>
          </a:p>
          <a:p>
            <a:pPr marL="169754" marR="48239" indent="-169754">
              <a:buFont typeface="Arial" panose="020B0604020202020204" pitchFamily="34" charset="0"/>
              <a:buChar char="•"/>
            </a:pPr>
            <a:r>
              <a:rPr lang="en-US" sz="800" dirty="0"/>
              <a:t>Previous suicide attempts</a:t>
            </a:r>
          </a:p>
          <a:p>
            <a:pPr marL="169754" marR="48239" indent="-169754" defTabSz="905352">
              <a:buFont typeface="Arial" panose="020B0604020202020204" pitchFamily="34" charset="0"/>
              <a:buChar char="•"/>
              <a:defRPr/>
            </a:pPr>
            <a:r>
              <a:rPr lang="en-US" sz="800" dirty="0"/>
              <a:t>Access to lethal means </a:t>
            </a:r>
          </a:p>
          <a:p>
            <a:pPr marL="169754" marR="48239" indent="-169754" defTabSz="905352">
              <a:buFont typeface="Arial" panose="020B0604020202020204" pitchFamily="34" charset="0"/>
              <a:buChar char="•"/>
              <a:defRPr/>
            </a:pPr>
            <a:r>
              <a:rPr lang="en-US" sz="800" dirty="0"/>
              <a:t>Lack of social connectedness</a:t>
            </a:r>
          </a:p>
          <a:p>
            <a:pPr marL="169754" marR="48239" indent="-169754" defTabSz="905352">
              <a:buFont typeface="Arial" panose="020B0604020202020204" pitchFamily="34" charset="0"/>
              <a:buChar char="•"/>
              <a:defRPr/>
            </a:pPr>
            <a:r>
              <a:rPr lang="en-US" sz="800" dirty="0"/>
              <a:t>Feeling like a burden to others</a:t>
            </a:r>
          </a:p>
          <a:p>
            <a:pPr marL="169754" marR="48239" indent="-169754">
              <a:buFont typeface="Arial" panose="020B0604020202020204" pitchFamily="34" charset="0"/>
              <a:buChar char="•"/>
            </a:pPr>
            <a:r>
              <a:rPr lang="en-US" sz="800" dirty="0"/>
              <a:t>Hopelessness</a:t>
            </a:r>
          </a:p>
          <a:p>
            <a:pPr defTabSz="922554">
              <a:defRPr/>
            </a:pPr>
            <a:endParaRPr lang="en-US" sz="800" b="1" dirty="0"/>
          </a:p>
          <a:p>
            <a:pPr defTabSz="922554">
              <a:defRPr/>
            </a:pPr>
            <a:r>
              <a:rPr lang="en-US" sz="800" dirty="0"/>
              <a:t>Also, be on the look out for…</a:t>
            </a:r>
          </a:p>
          <a:p>
            <a:pPr defTabSz="922554">
              <a:defRPr/>
            </a:pPr>
            <a:endParaRPr lang="en-US" sz="800" dirty="0"/>
          </a:p>
          <a:p>
            <a:pPr marL="169754" indent="-169754" defTabSz="922554">
              <a:buFont typeface="Arial" panose="020B0604020202020204" pitchFamily="34" charset="0"/>
              <a:buChar char="•"/>
              <a:defRPr/>
            </a:pPr>
            <a:r>
              <a:rPr lang="en-US" sz="800" dirty="0"/>
              <a:t>Feelings of loneliness</a:t>
            </a:r>
          </a:p>
          <a:p>
            <a:pPr marL="169754" indent="-169754" defTabSz="922554">
              <a:buFont typeface="Arial" panose="020B0604020202020204" pitchFamily="34" charset="0"/>
              <a:buChar char="•"/>
              <a:defRPr/>
            </a:pPr>
            <a:r>
              <a:rPr lang="en-US" sz="800" dirty="0"/>
              <a:t>Emotional and/or physical pain</a:t>
            </a:r>
          </a:p>
          <a:p>
            <a:pPr marL="169754" indent="-169754" defTabSz="922554">
              <a:buFont typeface="Arial" panose="020B0604020202020204" pitchFamily="34" charset="0"/>
              <a:buChar char="•"/>
              <a:defRPr/>
            </a:pPr>
            <a:r>
              <a:rPr lang="en-US" sz="800" dirty="0"/>
              <a:t>Excessive alcohol and/or drug use including the non-medical use of prescription drugs</a:t>
            </a:r>
            <a:endParaRPr lang="en-US" sz="800" b="1" dirty="0"/>
          </a:p>
          <a:p>
            <a:pPr marL="169754" indent="-169754" defTabSz="922554">
              <a:buFont typeface="Arial" panose="020B0604020202020204" pitchFamily="34" charset="0"/>
              <a:buChar char="•"/>
              <a:defRPr/>
            </a:pPr>
            <a:r>
              <a:rPr lang="en-US" sz="800" dirty="0"/>
              <a:t>Negative life events, such as:</a:t>
            </a:r>
          </a:p>
          <a:p>
            <a:pPr marL="622429" lvl="1" indent="-169754" defTabSz="922554">
              <a:buFont typeface="Arial" panose="020B0604020202020204" pitchFamily="34" charset="0"/>
              <a:buChar char="•"/>
              <a:defRPr/>
            </a:pPr>
            <a:r>
              <a:rPr lang="en-US" sz="800" dirty="0"/>
              <a:t>Various types of loss (death of a loved one, job, ended dating relationship)</a:t>
            </a:r>
          </a:p>
          <a:p>
            <a:pPr marL="622429" lvl="1" indent="-169754" defTabSz="922554">
              <a:buFont typeface="Arial" panose="020B0604020202020204" pitchFamily="34" charset="0"/>
              <a:buChar char="•"/>
              <a:defRPr/>
            </a:pPr>
            <a:r>
              <a:rPr lang="en-US" sz="800" dirty="0"/>
              <a:t>Sexual assault</a:t>
            </a:r>
          </a:p>
          <a:p>
            <a:pPr marL="622429" lvl="1" indent="-169754" defTabSz="922554">
              <a:buFont typeface="Arial" panose="020B0604020202020204" pitchFamily="34" charset="0"/>
              <a:buChar char="•"/>
              <a:defRPr/>
            </a:pPr>
            <a:r>
              <a:rPr lang="en-US" sz="800" dirty="0"/>
              <a:t>Relationship violence</a:t>
            </a:r>
          </a:p>
          <a:p>
            <a:pPr marL="622429" lvl="1" indent="-169754" defTabSz="922554">
              <a:buFont typeface="Arial" panose="020B0604020202020204" pitchFamily="34" charset="0"/>
              <a:buChar char="•"/>
              <a:defRPr/>
            </a:pPr>
            <a:r>
              <a:rPr lang="en-US" sz="800" dirty="0"/>
              <a:t>Illness</a:t>
            </a:r>
          </a:p>
          <a:p>
            <a:pPr marL="622429" lvl="1" indent="-169754" defTabSz="922554">
              <a:buFont typeface="Arial" panose="020B0604020202020204" pitchFamily="34" charset="0"/>
              <a:buChar char="•"/>
              <a:defRPr/>
            </a:pPr>
            <a:r>
              <a:rPr lang="en-US" sz="800" dirty="0"/>
              <a:t>Legal issues </a:t>
            </a:r>
          </a:p>
          <a:p>
            <a:pPr marL="169754" indent="-169754" defTabSz="922554">
              <a:buFont typeface="Arial" panose="020B0604020202020204" pitchFamily="34" charset="0"/>
              <a:buChar char="•"/>
              <a:defRPr/>
            </a:pPr>
            <a:r>
              <a:rPr lang="en-US" sz="800" dirty="0"/>
              <a:t>Academic, financial, or relationship problems (Friends, dating, parents)</a:t>
            </a:r>
          </a:p>
          <a:p>
            <a:pPr defTabSz="922554">
              <a:defRPr/>
            </a:pPr>
            <a:endParaRPr lang="en-US" sz="800" dirty="0"/>
          </a:p>
          <a:p>
            <a:pPr defTabSz="922554">
              <a:defRPr/>
            </a:pPr>
            <a:r>
              <a:rPr lang="en-US" sz="800" b="1" dirty="0"/>
              <a:t>**ASK: How might you see these expressed by someone in a student or someone you may know?</a:t>
            </a:r>
            <a:endParaRPr lang="en-US" sz="800" dirty="0"/>
          </a:p>
          <a:p>
            <a:pPr defTabSz="922554">
              <a:defRPr/>
            </a:pPr>
            <a:r>
              <a:rPr lang="en-US" sz="800" dirty="0"/>
              <a:t>Also note that risk factors are not the same thing as </a:t>
            </a:r>
            <a:r>
              <a:rPr lang="en-US" sz="800" u="sng" dirty="0"/>
              <a:t>warning signs</a:t>
            </a:r>
            <a:r>
              <a:rPr lang="en-US" sz="800" dirty="0"/>
              <a:t>, which we will discuss shortly.</a:t>
            </a:r>
          </a:p>
          <a:p>
            <a:pPr defTabSz="922554">
              <a:defRPr/>
            </a:pPr>
            <a:endParaRPr lang="en-US" sz="800" u="sng" dirty="0"/>
          </a:p>
          <a:p>
            <a:pPr defTabSz="922554">
              <a:defRPr/>
            </a:pPr>
            <a:r>
              <a:rPr lang="en-US" sz="800" i="1" dirty="0"/>
              <a:t>Source: Suicide Prevention Resource Center   http://www.sprc.org/sites/sprc.org/files/library/SuicideAmongCollegeStudentsInUS.pdf   </a:t>
            </a:r>
          </a:p>
        </p:txBody>
      </p:sp>
      <p:sp>
        <p:nvSpPr>
          <p:cNvPr id="4" name="Slide Number Placeholder 3"/>
          <p:cNvSpPr>
            <a:spLocks noGrp="1"/>
          </p:cNvSpPr>
          <p:nvPr>
            <p:ph type="sldNum" sz="quarter" idx="10"/>
          </p:nvPr>
        </p:nvSpPr>
        <p:spPr/>
        <p:txBody>
          <a:bodyPr/>
          <a:lstStyle/>
          <a:p>
            <a:fld id="{68529024-D416-48B7-8526-58CE588A2C69}" type="slidenum">
              <a:rPr lang="en-US" smtClean="0"/>
              <a:t>10</a:t>
            </a:fld>
            <a:endParaRPr lang="en-US"/>
          </a:p>
        </p:txBody>
      </p:sp>
    </p:spTree>
    <p:extLst>
      <p:ext uri="{BB962C8B-B14F-4D97-AF65-F5344CB8AC3E}">
        <p14:creationId xmlns:p14="http://schemas.microsoft.com/office/powerpoint/2010/main" val="30326248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2775"/>
            <a:ext cx="5486400" cy="4496535"/>
          </a:xfrm>
        </p:spPr>
        <p:txBody>
          <a:bodyPr>
            <a:normAutofit fontScale="70000" lnSpcReduction="20000"/>
          </a:bodyPr>
          <a:lstStyle/>
          <a:p>
            <a:pPr defTabSz="922554">
              <a:defRPr/>
            </a:pPr>
            <a:r>
              <a:rPr lang="en-US" sz="1600" dirty="0"/>
              <a:t>“I would now like to discuss the warning signs that may indicate a person may be </a:t>
            </a:r>
            <a:r>
              <a:rPr lang="en-US" sz="1600" b="1" u="sng" dirty="0"/>
              <a:t>currently</a:t>
            </a:r>
            <a:r>
              <a:rPr lang="en-US" sz="1600" b="1" dirty="0"/>
              <a:t> </a:t>
            </a:r>
            <a:r>
              <a:rPr lang="en-US" sz="1600" dirty="0"/>
              <a:t>thinking about suicide. Warning signs are different from risk factors in that risk factors refer to events and emotions that contribute to suicidal thoughts and behaviors. Warning signs refer </a:t>
            </a:r>
            <a:r>
              <a:rPr lang="en-US" sz="1600" u="sng" dirty="0"/>
              <a:t>observable, behavioral signs</a:t>
            </a:r>
            <a:r>
              <a:rPr lang="en-US" sz="1600" dirty="0"/>
              <a:t>. These signs prompt you to explore existing risk factors and to ask about suicidal thoughts and plans.</a:t>
            </a:r>
          </a:p>
          <a:p>
            <a:pPr defTabSz="922554">
              <a:defRPr/>
            </a:pPr>
            <a:endParaRPr lang="en-US" sz="1600" dirty="0"/>
          </a:p>
          <a:p>
            <a:pPr marL="169754" indent="-169754" defTabSz="922554">
              <a:buFont typeface="Arial" panose="020B0604020202020204" pitchFamily="34" charset="0"/>
              <a:buChar char="•"/>
              <a:defRPr/>
            </a:pPr>
            <a:r>
              <a:rPr lang="en-US" sz="1600" dirty="0"/>
              <a:t>“Talking about</a:t>
            </a:r>
          </a:p>
          <a:p>
            <a:pPr marL="622429" lvl="1" indent="-169754" defTabSz="922554">
              <a:buFont typeface="Arial" panose="020B0604020202020204" pitchFamily="34" charset="0"/>
              <a:buChar char="•"/>
              <a:defRPr/>
            </a:pPr>
            <a:r>
              <a:rPr lang="en-US" sz="1600" dirty="0">
                <a:ea typeface="Verdana" panose="020B0604030504040204" pitchFamily="34" charset="0"/>
                <a:cs typeface="Verdana" panose="020B0604030504040204" pitchFamily="34" charset="0"/>
              </a:rPr>
              <a:t>Feeling hopeless or having no reason to live</a:t>
            </a:r>
          </a:p>
          <a:p>
            <a:pPr marL="622429" lvl="1" indent="-169754" defTabSz="922554">
              <a:buFont typeface="Arial" panose="020B0604020202020204" pitchFamily="34" charset="0"/>
              <a:buChar char="•"/>
              <a:defRPr/>
            </a:pPr>
            <a:r>
              <a:rPr lang="en-US" sz="1600" dirty="0">
                <a:ea typeface="Verdana" panose="020B0604030504040204" pitchFamily="34" charset="0"/>
                <a:cs typeface="Verdana" panose="020B0604030504040204" pitchFamily="34" charset="0"/>
              </a:rPr>
              <a:t>Feeling trapped or in unbearable pain</a:t>
            </a:r>
          </a:p>
          <a:p>
            <a:pPr marL="622429" lvl="1" indent="-169754" defTabSz="922554">
              <a:buFont typeface="Arial" panose="020B0604020202020204" pitchFamily="34" charset="0"/>
              <a:buChar char="•"/>
              <a:defRPr/>
            </a:pPr>
            <a:r>
              <a:rPr lang="en-US" sz="1600" dirty="0">
                <a:ea typeface="Verdana" panose="020B0604030504040204" pitchFamily="34" charset="0"/>
                <a:cs typeface="Verdana" panose="020B0604030504040204" pitchFamily="34" charset="0"/>
              </a:rPr>
              <a:t>Wanting to die or to kill oneself</a:t>
            </a:r>
          </a:p>
          <a:p>
            <a:pPr marL="622429" lvl="1" indent="-169754" defTabSz="922554">
              <a:buFont typeface="Arial" panose="020B0604020202020204" pitchFamily="34" charset="0"/>
              <a:buChar char="•"/>
              <a:defRPr/>
            </a:pPr>
            <a:r>
              <a:rPr lang="en-US" sz="1600" dirty="0">
                <a:ea typeface="Verdana" panose="020B0604030504040204" pitchFamily="34" charset="0"/>
                <a:cs typeface="Verdana" panose="020B0604030504040204" pitchFamily="34" charset="0"/>
              </a:rPr>
              <a:t>Being a burden to others</a:t>
            </a:r>
          </a:p>
          <a:p>
            <a:pPr marL="622429" lvl="1" indent="-169754" defTabSz="922554">
              <a:buFont typeface="Arial" panose="020B0604020202020204" pitchFamily="34" charset="0"/>
              <a:buChar char="•"/>
              <a:defRPr/>
            </a:pPr>
            <a:r>
              <a:rPr lang="en-US" sz="1600" b="1" dirty="0">
                <a:ea typeface="Verdana" panose="020B0604030504040204" pitchFamily="34" charset="0"/>
                <a:cs typeface="Verdana" panose="020B0604030504040204" pitchFamily="34" charset="0"/>
              </a:rPr>
              <a:t>These could either be aloud, written, or on social media. We will talk about this more in a moment. </a:t>
            </a:r>
          </a:p>
          <a:p>
            <a:pPr marL="622429" lvl="1" indent="-169754" defTabSz="922554">
              <a:buFont typeface="Arial" panose="020B0604020202020204" pitchFamily="34" charset="0"/>
              <a:buChar char="•"/>
              <a:defRPr/>
            </a:pPr>
            <a:endParaRPr lang="en-US" sz="1600" dirty="0">
              <a:ea typeface="Verdana" panose="020B0604030504040204" pitchFamily="34" charset="0"/>
              <a:cs typeface="Verdana" panose="020B0604030504040204" pitchFamily="34" charset="0"/>
            </a:endParaRPr>
          </a:p>
          <a:p>
            <a:pPr marL="169754" indent="-169754" defTabSz="922554">
              <a:buFont typeface="Arial" panose="020B0604020202020204" pitchFamily="34" charset="0"/>
              <a:buChar char="•"/>
              <a:defRPr/>
            </a:pPr>
            <a:r>
              <a:rPr lang="en-US" sz="1600" dirty="0">
                <a:ea typeface="Verdana" panose="020B0604030504040204" pitchFamily="34" charset="0"/>
                <a:cs typeface="Verdana" panose="020B0604030504040204" pitchFamily="34" charset="0"/>
              </a:rPr>
              <a:t>Looking for way to kill oneself: Searching online, buying a gun</a:t>
            </a:r>
          </a:p>
          <a:p>
            <a:pPr marL="169754" indent="-169754" defTabSz="922554">
              <a:buFont typeface="Arial" panose="020B0604020202020204" pitchFamily="34" charset="0"/>
              <a:buChar char="•"/>
              <a:defRPr/>
            </a:pPr>
            <a:r>
              <a:rPr lang="en-US" sz="1600" dirty="0">
                <a:ea typeface="Verdana" panose="020B0604030504040204" pitchFamily="34" charset="0"/>
                <a:cs typeface="Verdana" panose="020B0604030504040204" pitchFamily="34" charset="0"/>
              </a:rPr>
              <a:t>Having access to self-destructive means</a:t>
            </a:r>
          </a:p>
          <a:p>
            <a:endParaRPr lang="en-US" sz="1600" dirty="0"/>
          </a:p>
          <a:p>
            <a:pPr defTabSz="905352">
              <a:defRPr/>
            </a:pPr>
            <a:r>
              <a:rPr lang="en-US" sz="1600" dirty="0"/>
              <a:t>These communicate the most urgent risk: Talk of wanting to kill oneself (suicide threat), access to means, and suicidal ideation.</a:t>
            </a:r>
          </a:p>
          <a:p>
            <a:endParaRPr lang="en-US" sz="1600" dirty="0"/>
          </a:p>
          <a:p>
            <a:r>
              <a:rPr lang="en-US" sz="1600" i="1" dirty="0"/>
              <a:t>---</a:t>
            </a:r>
          </a:p>
          <a:p>
            <a:r>
              <a:rPr lang="en-US" sz="1600" i="1" u="sng" dirty="0"/>
              <a:t>Trainer Notes</a:t>
            </a:r>
          </a:p>
          <a:p>
            <a:endParaRPr lang="en-US" sz="1600" dirty="0"/>
          </a:p>
          <a:p>
            <a:pPr defTabSz="905352">
              <a:defRPr/>
            </a:pPr>
            <a:r>
              <a:rPr lang="en-US" sz="1600" i="1" dirty="0"/>
              <a:t>With participants having now gained a greater understanding of the life events, emotions, and other risk factors that may contribute to suicidal ideation, at this point it is necessary for trainers to help participants understand and recognize the warning signs that someone may be considering suicide.  Within this discussion, it is important for trainers to identify warning signs that necessitate an immediate intervention.  Likewise, trainers should particularly emphasize vague and general statements indicating suicidal ideation (e.g., see first four bullet points – “Talking about…”).  Finally, given that many of today’s college students rely on email, social media, and other electronic forms of communication, trainers should be sure to acknowledge the various arenas in which suicidal ideation may be expressed.</a:t>
            </a:r>
          </a:p>
          <a:p>
            <a:pPr defTabSz="905352">
              <a:defRPr/>
            </a:pPr>
            <a:endParaRPr lang="en-US" sz="1600" i="1" dirty="0"/>
          </a:p>
        </p:txBody>
      </p:sp>
      <p:sp>
        <p:nvSpPr>
          <p:cNvPr id="4" name="Slide Number Placeholder 3"/>
          <p:cNvSpPr>
            <a:spLocks noGrp="1"/>
          </p:cNvSpPr>
          <p:nvPr>
            <p:ph type="sldNum" sz="quarter" idx="10"/>
          </p:nvPr>
        </p:nvSpPr>
        <p:spPr/>
        <p:txBody>
          <a:bodyPr/>
          <a:lstStyle/>
          <a:p>
            <a:fld id="{68529024-D416-48B7-8526-58CE588A2C69}" type="slidenum">
              <a:rPr lang="en-US" smtClean="0"/>
              <a:t>11</a:t>
            </a:fld>
            <a:endParaRPr lang="en-US"/>
          </a:p>
        </p:txBody>
      </p:sp>
    </p:spTree>
    <p:extLst>
      <p:ext uri="{BB962C8B-B14F-4D97-AF65-F5344CB8AC3E}">
        <p14:creationId xmlns:p14="http://schemas.microsoft.com/office/powerpoint/2010/main" val="24880819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a:lnSpc>
                <a:spcPct val="110000"/>
              </a:lnSpc>
              <a:spcBef>
                <a:spcPts val="198"/>
              </a:spcBef>
            </a:pPr>
            <a:r>
              <a:rPr lang="en-US" dirty="0" smtClean="0">
                <a:ea typeface="Verdana" panose="020B0604030504040204" pitchFamily="34" charset="0"/>
                <a:cs typeface="Verdana" panose="020B0604030504040204" pitchFamily="34" charset="0"/>
              </a:rPr>
              <a:t>C</a:t>
            </a:r>
          </a:p>
          <a:p>
            <a:pPr>
              <a:lnSpc>
                <a:spcPct val="110000"/>
              </a:lnSpc>
              <a:spcBef>
                <a:spcPts val="198"/>
              </a:spcBef>
            </a:pPr>
            <a:r>
              <a:rPr lang="en-US" dirty="0" smtClean="0">
                <a:ea typeface="Verdana" panose="020B0604030504040204" pitchFamily="34" charset="0"/>
                <a:cs typeface="Verdana" panose="020B0604030504040204" pitchFamily="34" charset="0"/>
              </a:rPr>
              <a:t>“</a:t>
            </a:r>
            <a:r>
              <a:rPr lang="en-US" dirty="0">
                <a:ea typeface="Verdana" panose="020B0604030504040204" pitchFamily="34" charset="0"/>
                <a:cs typeface="Verdana" panose="020B0604030504040204" pitchFamily="34" charset="0"/>
              </a:rPr>
              <a:t>A few more warning signs…</a:t>
            </a:r>
            <a:endParaRPr lang="en-US" u="sng" dirty="0">
              <a:ea typeface="Verdana" panose="020B0604030504040204" pitchFamily="34" charset="0"/>
              <a:cs typeface="Verdana" panose="020B0604030504040204" pitchFamily="34" charset="0"/>
            </a:endParaRPr>
          </a:p>
          <a:p>
            <a:endParaRPr lang="en-US" sz="1100" u="sng" dirty="0">
              <a:ea typeface="Verdana" panose="020B0604030504040204" pitchFamily="34" charset="0"/>
              <a:cs typeface="Verdana" panose="020B0604030504040204" pitchFamily="34" charset="0"/>
            </a:endParaRPr>
          </a:p>
          <a:p>
            <a:r>
              <a:rPr lang="en-US" sz="1100" u="sng" dirty="0">
                <a:ea typeface="Verdana" panose="020B0604030504040204" pitchFamily="34" charset="0"/>
                <a:cs typeface="Verdana" panose="020B0604030504040204" pitchFamily="34" charset="0"/>
              </a:rPr>
              <a:t>Behaviors</a:t>
            </a:r>
          </a:p>
          <a:p>
            <a:pPr marL="339507" indent="-339507">
              <a:buFont typeface="Arial" panose="020B0604020202020204" pitchFamily="34" charset="0"/>
              <a:buChar char="•"/>
            </a:pPr>
            <a:r>
              <a:rPr lang="en-US" sz="1100" dirty="0">
                <a:ea typeface="Verdana" panose="020B0604030504040204" pitchFamily="34" charset="0"/>
                <a:cs typeface="Verdana" panose="020B0604030504040204" pitchFamily="34" charset="0"/>
              </a:rPr>
              <a:t>Excessive use of alcohol or drugs</a:t>
            </a:r>
          </a:p>
          <a:p>
            <a:pPr marL="339507" indent="-339507">
              <a:buFont typeface="Arial" panose="020B0604020202020204" pitchFamily="34" charset="0"/>
              <a:buChar char="•"/>
            </a:pPr>
            <a:r>
              <a:rPr lang="en-US" sz="1100" dirty="0">
                <a:ea typeface="Verdana" panose="020B0604030504040204" pitchFamily="34" charset="0"/>
                <a:cs typeface="Verdana" panose="020B0604030504040204" pitchFamily="34" charset="0"/>
              </a:rPr>
              <a:t>Acting anxious or agitated</a:t>
            </a:r>
          </a:p>
          <a:p>
            <a:pPr marL="339507" indent="-339507">
              <a:buFont typeface="Arial" panose="020B0604020202020204" pitchFamily="34" charset="0"/>
              <a:buChar char="•"/>
            </a:pPr>
            <a:r>
              <a:rPr lang="en-US" sz="1100" dirty="0">
                <a:ea typeface="Verdana" panose="020B0604030504040204" pitchFamily="34" charset="0"/>
                <a:cs typeface="Verdana" panose="020B0604030504040204" pitchFamily="34" charset="0"/>
              </a:rPr>
              <a:t>Behaving recklessly</a:t>
            </a:r>
          </a:p>
          <a:p>
            <a:pPr marL="339507" indent="-339507">
              <a:buFont typeface="Arial" panose="020B0604020202020204" pitchFamily="34" charset="0"/>
              <a:buChar char="•"/>
            </a:pPr>
            <a:r>
              <a:rPr lang="en-US" sz="1100" dirty="0">
                <a:ea typeface="Verdana" panose="020B0604030504040204" pitchFamily="34" charset="0"/>
                <a:cs typeface="Verdana" panose="020B0604030504040204" pitchFamily="34" charset="0"/>
              </a:rPr>
              <a:t>Showing rage or talking about seeking revenge</a:t>
            </a:r>
          </a:p>
          <a:p>
            <a:pPr marL="339507" indent="-339507">
              <a:buFont typeface="Arial" panose="020B0604020202020204" pitchFamily="34" charset="0"/>
              <a:buChar char="•"/>
            </a:pPr>
            <a:r>
              <a:rPr lang="en-US" sz="1100" dirty="0">
                <a:ea typeface="Verdana" panose="020B0604030504040204" pitchFamily="34" charset="0"/>
                <a:cs typeface="Verdana" panose="020B0604030504040204" pitchFamily="34" charset="0"/>
              </a:rPr>
              <a:t>Sleeping too little or too much</a:t>
            </a:r>
          </a:p>
          <a:p>
            <a:pPr marL="339507" indent="-339507">
              <a:buFont typeface="Arial" panose="020B0604020202020204" pitchFamily="34" charset="0"/>
              <a:buChar char="•"/>
            </a:pPr>
            <a:r>
              <a:rPr lang="en-US" sz="1100" dirty="0">
                <a:ea typeface="Verdana" panose="020B0604030504040204" pitchFamily="34" charset="0"/>
                <a:cs typeface="Verdana" panose="020B0604030504040204" pitchFamily="34" charset="0"/>
              </a:rPr>
              <a:t>Displaying extreme mood swings</a:t>
            </a:r>
          </a:p>
          <a:p>
            <a:endParaRPr lang="en-US" sz="1100" dirty="0">
              <a:ea typeface="Verdana" panose="020B0604030504040204" pitchFamily="34" charset="0"/>
              <a:cs typeface="Verdana" panose="020B0604030504040204" pitchFamily="34" charset="0"/>
            </a:endParaRPr>
          </a:p>
          <a:p>
            <a:r>
              <a:rPr lang="en-US" sz="1100" u="sng" dirty="0">
                <a:ea typeface="Verdana" panose="020B0604030504040204" pitchFamily="34" charset="0"/>
                <a:cs typeface="Verdana" panose="020B0604030504040204" pitchFamily="34" charset="0"/>
              </a:rPr>
              <a:t>Emotions</a:t>
            </a:r>
          </a:p>
          <a:p>
            <a:pPr marL="339507" indent="-339507">
              <a:buFont typeface="Arial" panose="020B0604020202020204" pitchFamily="34" charset="0"/>
              <a:buChar char="•"/>
            </a:pPr>
            <a:r>
              <a:rPr lang="en-US" sz="1100" dirty="0">
                <a:ea typeface="Verdana" panose="020B0604030504040204" pitchFamily="34" charset="0"/>
                <a:cs typeface="Verdana" panose="020B0604030504040204" pitchFamily="34" charset="0"/>
              </a:rPr>
              <a:t>Withdrawing or feeling isolated</a:t>
            </a:r>
          </a:p>
          <a:p>
            <a:pPr marL="339507" indent="-339507">
              <a:buFont typeface="Arial" panose="020B0604020202020204" pitchFamily="34" charset="0"/>
              <a:buChar char="•"/>
            </a:pPr>
            <a:r>
              <a:rPr lang="en-US" sz="1100" dirty="0">
                <a:ea typeface="Verdana" panose="020B0604030504040204" pitchFamily="34" charset="0"/>
                <a:cs typeface="Verdana" panose="020B0604030504040204" pitchFamily="34" charset="0"/>
              </a:rPr>
              <a:t>Feeling like a burden to others</a:t>
            </a:r>
          </a:p>
          <a:p>
            <a:pPr defTabSz="905352">
              <a:defRPr/>
            </a:pPr>
            <a:endParaRPr lang="en-US" dirty="0"/>
          </a:p>
          <a:p>
            <a:pPr defTabSz="905352">
              <a:defRPr/>
            </a:pPr>
            <a:r>
              <a:rPr lang="en-US" dirty="0"/>
              <a:t>Keep in mind that these may not always be a </a:t>
            </a:r>
            <a:r>
              <a:rPr lang="en-US" u="sng" dirty="0"/>
              <a:t>change</a:t>
            </a:r>
            <a:r>
              <a:rPr lang="en-US" dirty="0"/>
              <a:t> from one’s normal behavior or emotions. The warning signs may have been shown for a long time (e.g., ongoing isolation or hopelessness).</a:t>
            </a:r>
          </a:p>
          <a:p>
            <a:pPr defTabSz="905352">
              <a:defRPr/>
            </a:pPr>
            <a:endParaRPr lang="en-US" dirty="0"/>
          </a:p>
          <a:p>
            <a:pPr defTabSz="905352">
              <a:defRPr/>
            </a:pPr>
            <a:r>
              <a:rPr lang="en-US" b="1" u="sng" dirty="0"/>
              <a:t>ASK</a:t>
            </a:r>
            <a:r>
              <a:rPr lang="en-US" b="1" dirty="0"/>
              <a:t>: Can you think how you might see these statements, actions, and emotions displayed in students who are at risk? How might you see or notice these?</a:t>
            </a:r>
          </a:p>
          <a:p>
            <a:pPr defTabSz="905352">
              <a:defRPr/>
            </a:pPr>
            <a:endParaRPr lang="en-US" dirty="0"/>
          </a:p>
          <a:p>
            <a:pPr defTabSz="905352">
              <a:defRPr/>
            </a:pPr>
            <a:endParaRPr lang="en-US" dirty="0"/>
          </a:p>
          <a:p>
            <a:pPr defTabSz="905352">
              <a:defRPr/>
            </a:pPr>
            <a:r>
              <a:rPr lang="en-US" dirty="0"/>
              <a:t>Recognizing warning signs increases the likelihood of early detection and intervention with people who are in crisis.  It is important to remember that these warning signs do not directly predict a suicide attempt, rather, the greater number of warning signs that are present, the greater likelihood that an individual is contemplating suicide.</a:t>
            </a:r>
          </a:p>
          <a:p>
            <a:pPr defTabSz="905352">
              <a:defRPr/>
            </a:pPr>
            <a:endParaRPr lang="en-US" dirty="0"/>
          </a:p>
          <a:p>
            <a:pPr defTabSz="905352">
              <a:defRPr/>
            </a:pPr>
            <a:r>
              <a:rPr lang="en-US" dirty="0"/>
              <a:t>We have discussed some of the most common warning signs, however, do not wait until you have seen all of them! It is also possible that a suicidal individual may not outwardly display any of these warning signs at all. </a:t>
            </a:r>
          </a:p>
          <a:p>
            <a:pPr defTabSz="905352">
              <a:defRPr/>
            </a:pPr>
            <a:endParaRPr lang="en-US" dirty="0"/>
          </a:p>
          <a:p>
            <a:pPr defTabSz="905352">
              <a:defRPr/>
            </a:pPr>
            <a:r>
              <a:rPr lang="en-US" dirty="0"/>
              <a:t>It is important to note that many people have different emotions and behaviors when they are under stress or struggling with mental health issues. Keep in mind that many people may not react they way you </a:t>
            </a:r>
            <a:r>
              <a:rPr lang="en-US" u="sng" dirty="0"/>
              <a:t>expect</a:t>
            </a:r>
            <a:r>
              <a:rPr lang="en-US" dirty="0"/>
              <a:t> that they would, or how you think you might act in the same circumstance.</a:t>
            </a:r>
          </a:p>
          <a:p>
            <a:pPr defTabSz="905352">
              <a:defRPr/>
            </a:pPr>
            <a:endParaRPr lang="en-US" dirty="0"/>
          </a:p>
          <a:p>
            <a:pPr defTabSz="905352">
              <a:defRPr/>
            </a:pPr>
            <a:r>
              <a:rPr lang="en-US" dirty="0"/>
              <a:t>These warning signs are listed on our </a:t>
            </a:r>
            <a:r>
              <a:rPr lang="en-US" u="sng" dirty="0"/>
              <a:t>wallet card. </a:t>
            </a:r>
            <a:r>
              <a:rPr lang="en-US" dirty="0"/>
              <a:t>Keep this with you and refer to it for future reference.</a:t>
            </a:r>
          </a:p>
          <a:p>
            <a:pPr defTabSz="905352">
              <a:defRPr/>
            </a:pPr>
            <a:endParaRPr lang="en-US" dirty="0" smtClean="0"/>
          </a:p>
          <a:p>
            <a:pPr defTabSz="905352">
              <a:defRPr/>
            </a:pPr>
            <a:r>
              <a:rPr lang="en-US" dirty="0" smtClean="0"/>
              <a:t>- Increased use of alcohol or drugs</a:t>
            </a:r>
          </a:p>
          <a:p>
            <a:pPr defTabSz="905352">
              <a:defRPr/>
            </a:pPr>
            <a:r>
              <a:rPr lang="en-US" dirty="0" smtClean="0"/>
              <a:t>- Acting anxious, agitated, or aggressive</a:t>
            </a:r>
          </a:p>
          <a:p>
            <a:pPr defTabSz="905352">
              <a:defRPr/>
            </a:pPr>
            <a:r>
              <a:rPr lang="en-US" dirty="0" smtClean="0"/>
              <a:t>- Behaving recklessly</a:t>
            </a:r>
          </a:p>
          <a:p>
            <a:pPr defTabSz="905352">
              <a:defRPr/>
            </a:pPr>
            <a:r>
              <a:rPr lang="en-US" dirty="0" smtClean="0"/>
              <a:t>- Withdrawing from activities and isolating from friends and family</a:t>
            </a:r>
          </a:p>
          <a:p>
            <a:pPr defTabSz="905352">
              <a:defRPr/>
            </a:pPr>
            <a:r>
              <a:rPr lang="en-US" dirty="0" smtClean="0"/>
              <a:t>- Looking for a way to kill themselves, such as searching online for materials or means</a:t>
            </a:r>
          </a:p>
          <a:p>
            <a:pPr defTabSz="905352">
              <a:defRPr/>
            </a:pPr>
            <a:r>
              <a:rPr lang="en-US" dirty="0" smtClean="0"/>
              <a:t>- Sleeping too little or too much</a:t>
            </a:r>
          </a:p>
          <a:p>
            <a:pPr defTabSz="905352">
              <a:defRPr/>
            </a:pPr>
            <a:r>
              <a:rPr lang="en-US" dirty="0" smtClean="0"/>
              <a:t>- Displaying extreme mood swings</a:t>
            </a:r>
            <a:endParaRPr lang="en-US" dirty="0"/>
          </a:p>
          <a:p>
            <a:endParaRPr lang="en-US" dirty="0"/>
          </a:p>
        </p:txBody>
      </p:sp>
      <p:sp>
        <p:nvSpPr>
          <p:cNvPr id="4" name="Slide Number Placeholder 3"/>
          <p:cNvSpPr>
            <a:spLocks noGrp="1"/>
          </p:cNvSpPr>
          <p:nvPr>
            <p:ph type="sldNum" sz="quarter" idx="10"/>
          </p:nvPr>
        </p:nvSpPr>
        <p:spPr/>
        <p:txBody>
          <a:bodyPr/>
          <a:lstStyle/>
          <a:p>
            <a:fld id="{68529024-D416-48B7-8526-58CE588A2C69}" type="slidenum">
              <a:rPr lang="en-US" smtClean="0"/>
              <a:t>12</a:t>
            </a:fld>
            <a:endParaRPr lang="en-US"/>
          </a:p>
        </p:txBody>
      </p:sp>
    </p:spTree>
    <p:extLst>
      <p:ext uri="{BB962C8B-B14F-4D97-AF65-F5344CB8AC3E}">
        <p14:creationId xmlns:p14="http://schemas.microsoft.com/office/powerpoint/2010/main" val="27016028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C</a:t>
            </a:r>
          </a:p>
          <a:p>
            <a:r>
              <a:rPr lang="en-US" dirty="0" smtClean="0"/>
              <a:t>“</a:t>
            </a:r>
            <a:r>
              <a:rPr lang="en-US" dirty="0"/>
              <a:t>What should you do if you see suicidal ideation expressed on social media? </a:t>
            </a:r>
          </a:p>
          <a:p>
            <a:pPr marL="0" lvl="1" defTabSz="905352">
              <a:defRPr/>
            </a:pPr>
            <a:endParaRPr lang="en-US" sz="1600" dirty="0">
              <a:ea typeface="Verdana" panose="020B0604030504040204" pitchFamily="34" charset="0"/>
              <a:cs typeface="Verdana" panose="020B0604030504040204" pitchFamily="34" charset="0"/>
            </a:endParaRPr>
          </a:p>
          <a:p>
            <a:pPr marL="0" lvl="1" defTabSz="905352">
              <a:defRPr/>
            </a:pPr>
            <a:r>
              <a:rPr lang="en-US" b="0" baseline="0" dirty="0" smtClean="0">
                <a:latin typeface="+mn-lt"/>
                <a:ea typeface="Verdana" panose="020B0604030504040204" pitchFamily="34" charset="0"/>
                <a:cs typeface="Verdana" panose="020B0604030504040204" pitchFamily="34" charset="0"/>
              </a:rPr>
              <a:t>First, treat it as genuine, like you would any other expression of suicidality. Write back expressing care and concern</a:t>
            </a:r>
            <a:r>
              <a:rPr lang="en-US" kern="1200" dirty="0" smtClean="0">
                <a:solidFill>
                  <a:schemeClr val="tx1"/>
                </a:solidFill>
                <a:effectLst/>
                <a:latin typeface="+mn-lt"/>
              </a:rPr>
              <a:t>, </a:t>
            </a:r>
            <a:r>
              <a:rPr lang="en-US" dirty="0"/>
              <a:t>list resources, try to follow up in person or over the phone, and report concerns to the social media site’s safety team </a:t>
            </a:r>
          </a:p>
          <a:p>
            <a:pPr marL="0" lvl="1" defTabSz="905352">
              <a:defRPr/>
            </a:pPr>
            <a:endParaRPr lang="en-US" dirty="0"/>
          </a:p>
          <a:p>
            <a:pPr marL="0" lvl="1" defTabSz="905352">
              <a:defRPr/>
            </a:pPr>
            <a:r>
              <a:rPr lang="en-US" dirty="0"/>
              <a:t>(Note: </a:t>
            </a:r>
            <a:r>
              <a:rPr lang="en-US" dirty="0" smtClean="0"/>
              <a:t>T</a:t>
            </a:r>
            <a:r>
              <a:rPr lang="en-US" dirty="0"/>
              <a:t>his link has links to each site’s safety team: </a:t>
            </a:r>
            <a:r>
              <a:rPr lang="en-US" u="sng" dirty="0">
                <a:hlinkClick r:id="rId3"/>
              </a:rPr>
              <a:t>http://www.suicidepreventionlifeline.org/gethelp/online.aspx</a:t>
            </a:r>
            <a:endParaRPr lang="en-US" sz="2000" b="1" dirty="0">
              <a:ea typeface="Verdana" panose="020B0604030504040204" pitchFamily="34" charset="0"/>
              <a:cs typeface="Verdana" panose="020B0604030504040204" pitchFamily="34" charset="0"/>
            </a:endParaRPr>
          </a:p>
          <a:p>
            <a:r>
              <a:rPr lang="en-US" dirty="0"/>
              <a:t> http://www.sprc.org/sites/sprc.org/files/library/Suicide_threats_on_social_network_sites.pdf </a:t>
            </a:r>
          </a:p>
          <a:p>
            <a:endParaRPr lang="en-US" dirty="0"/>
          </a:p>
          <a:p>
            <a:endParaRPr lang="en-US" i="1" u="sng" dirty="0"/>
          </a:p>
          <a:p>
            <a:r>
              <a:rPr lang="en-US" i="1" u="sng" dirty="0"/>
              <a:t>Trainer Notes </a:t>
            </a:r>
          </a:p>
          <a:p>
            <a:r>
              <a:rPr lang="en-US" dirty="0"/>
              <a:t>There are a few challenges that you will encounter if you read suicidality on social media:</a:t>
            </a:r>
          </a:p>
          <a:p>
            <a:endParaRPr lang="en-US" dirty="0"/>
          </a:p>
          <a:p>
            <a:pPr marL="226338" indent="-226338">
              <a:buFont typeface="+mj-lt"/>
              <a:buAutoNum type="arabicPeriod"/>
            </a:pPr>
            <a:r>
              <a:rPr lang="en-US" dirty="0"/>
              <a:t>The reader will attempt to determine if the ideation is “real” or a “hoax”. Unlike face to face or telephone encounters, there is an absence of visual, audio or body language cues. In such circumstances should one pursue the matter or ignore it? </a:t>
            </a:r>
            <a:r>
              <a:rPr lang="en-US" b="1" u="sng" dirty="0"/>
              <a:t>The authoritative literature strongly recommends treating any kind of expressed ideation as real and to take it seriously.</a:t>
            </a:r>
          </a:p>
          <a:p>
            <a:pPr marL="226338" indent="-226338">
              <a:buFont typeface="+mj-lt"/>
              <a:buAutoNum type="arabicPeriod"/>
            </a:pPr>
            <a:r>
              <a:rPr lang="en-US" dirty="0"/>
              <a:t>Determining the identity and location of the individual in distress. A related challenge occurs in determining the seriousness of the ideation. For example, is the person in the process of an attempt, planning an attempt or thinking about a plan? </a:t>
            </a:r>
          </a:p>
          <a:p>
            <a:pPr marL="226338" indent="-226338">
              <a:buFont typeface="+mj-lt"/>
              <a:buAutoNum type="arabicPeriod"/>
            </a:pPr>
            <a:r>
              <a:rPr lang="en-US" dirty="0"/>
              <a:t>Diffusion of responsibility to others. Because of the potentially large size of the virtual audience, peoples’ sense of personal accountability is generally quite low. A reaction of many who see a suicide threat on a social website could be that “someone else” will take care of the person-in-crisis.</a:t>
            </a:r>
          </a:p>
          <a:p>
            <a:endParaRPr lang="en-US" dirty="0"/>
          </a:p>
          <a:p>
            <a:endParaRPr lang="en-US" dirty="0"/>
          </a:p>
        </p:txBody>
      </p:sp>
      <p:sp>
        <p:nvSpPr>
          <p:cNvPr id="4" name="Slide Number Placeholder 3"/>
          <p:cNvSpPr>
            <a:spLocks noGrp="1"/>
          </p:cNvSpPr>
          <p:nvPr>
            <p:ph type="sldNum" sz="quarter" idx="10"/>
          </p:nvPr>
        </p:nvSpPr>
        <p:spPr/>
        <p:txBody>
          <a:bodyPr/>
          <a:lstStyle/>
          <a:p>
            <a:fld id="{68529024-D416-48B7-8526-58CE588A2C69}" type="slidenum">
              <a:rPr lang="en-US" smtClean="0"/>
              <a:t>13</a:t>
            </a:fld>
            <a:endParaRPr lang="en-US"/>
          </a:p>
        </p:txBody>
      </p:sp>
    </p:spTree>
    <p:extLst>
      <p:ext uri="{BB962C8B-B14F-4D97-AF65-F5344CB8AC3E}">
        <p14:creationId xmlns:p14="http://schemas.microsoft.com/office/powerpoint/2010/main" val="9496647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t>
            </a:r>
          </a:p>
          <a:p>
            <a:r>
              <a:rPr lang="en-US" dirty="0" smtClean="0"/>
              <a:t>5 Minute Break if Necessary</a:t>
            </a:r>
            <a:endParaRPr lang="en-US" dirty="0"/>
          </a:p>
        </p:txBody>
      </p:sp>
      <p:sp>
        <p:nvSpPr>
          <p:cNvPr id="4" name="Slide Number Placeholder 3"/>
          <p:cNvSpPr>
            <a:spLocks noGrp="1"/>
          </p:cNvSpPr>
          <p:nvPr>
            <p:ph type="sldNum" sz="quarter" idx="10"/>
          </p:nvPr>
        </p:nvSpPr>
        <p:spPr/>
        <p:txBody>
          <a:bodyPr/>
          <a:lstStyle/>
          <a:p>
            <a:fld id="{68529024-D416-48B7-8526-58CE588A2C69}" type="slidenum">
              <a:rPr lang="en-US" smtClean="0"/>
              <a:t>14</a:t>
            </a:fld>
            <a:endParaRPr lang="en-US"/>
          </a:p>
        </p:txBody>
      </p:sp>
    </p:spTree>
    <p:extLst>
      <p:ext uri="{BB962C8B-B14F-4D97-AF65-F5344CB8AC3E}">
        <p14:creationId xmlns:p14="http://schemas.microsoft.com/office/powerpoint/2010/main" val="19915381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t>
            </a:r>
          </a:p>
          <a:p>
            <a:r>
              <a:rPr lang="en-US" dirty="0" smtClean="0"/>
              <a:t>Discuss the importance</a:t>
            </a:r>
            <a:r>
              <a:rPr lang="en-US" baseline="0" dirty="0" smtClean="0"/>
              <a:t> of each of these styles of communication, especially when it pertains to individuals sharing about themselves.</a:t>
            </a:r>
            <a:endParaRPr lang="en-US" dirty="0" smtClean="0"/>
          </a:p>
          <a:p>
            <a:endParaRPr lang="en-US" dirty="0" smtClean="0"/>
          </a:p>
          <a:p>
            <a:r>
              <a:rPr lang="en-US" dirty="0" smtClean="0"/>
              <a:t>In</a:t>
            </a:r>
            <a:r>
              <a:rPr lang="en-US" baseline="0" dirty="0" smtClean="0"/>
              <a:t> situations where a student may be bringing harm to themselves or others (whether that is immediate or probable danger) you would need to report it. In other situations, you might reach out to your FSL advisor to troubleshoot an issue that they are unsure how to handle.</a:t>
            </a:r>
            <a:endParaRPr lang="en-US" dirty="0"/>
          </a:p>
        </p:txBody>
      </p:sp>
      <p:sp>
        <p:nvSpPr>
          <p:cNvPr id="4" name="Slide Number Placeholder 3"/>
          <p:cNvSpPr>
            <a:spLocks noGrp="1"/>
          </p:cNvSpPr>
          <p:nvPr>
            <p:ph type="sldNum" sz="quarter" idx="10"/>
          </p:nvPr>
        </p:nvSpPr>
        <p:spPr/>
        <p:txBody>
          <a:bodyPr/>
          <a:lstStyle/>
          <a:p>
            <a:fld id="{A07E3C60-EF17-4B91-BD4F-67920FD4E892}" type="slidenum">
              <a:rPr lang="en-US" smtClean="0"/>
              <a:t>15</a:t>
            </a:fld>
            <a:endParaRPr lang="en-US"/>
          </a:p>
        </p:txBody>
      </p:sp>
    </p:spTree>
    <p:extLst>
      <p:ext uri="{BB962C8B-B14F-4D97-AF65-F5344CB8AC3E}">
        <p14:creationId xmlns:p14="http://schemas.microsoft.com/office/powerpoint/2010/main" val="1849464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dirty="0" smtClean="0"/>
              <a:t>M</a:t>
            </a:r>
          </a:p>
          <a:p>
            <a:r>
              <a:rPr lang="en-US" dirty="0" smtClean="0"/>
              <a:t>Right</a:t>
            </a:r>
            <a:r>
              <a:rPr lang="en-US" baseline="0" dirty="0" smtClean="0"/>
              <a:t> now, I would like you to </a:t>
            </a:r>
            <a:r>
              <a:rPr lang="en-US" dirty="0" smtClean="0"/>
              <a:t>think back to how you responded to others who talked</a:t>
            </a:r>
            <a:r>
              <a:rPr lang="en-US" baseline="0" dirty="0" smtClean="0"/>
              <a:t> with you through a personal crisis. Remember what was said about things that were helpful and unhelpful. We are going to discuss communication techniques that you should emphasize and avoid when supporting a student in crisis. </a:t>
            </a:r>
            <a:r>
              <a:rPr lang="en-US" dirty="0" smtClean="0"/>
              <a:t>Remember that in the exercise we identified the response patterns of those around us during our own crises that we either found to be helpful or not helpful.  During that exercise we identified helpful responses as being:</a:t>
            </a:r>
          </a:p>
          <a:p>
            <a:r>
              <a:rPr lang="en-US" dirty="0" smtClean="0"/>
              <a:t> </a:t>
            </a:r>
          </a:p>
          <a:p>
            <a:pPr marL="169754" indent="-169754">
              <a:buFont typeface="Arial" panose="020B0604020202020204" pitchFamily="34" charset="0"/>
              <a:buChar char="•"/>
            </a:pPr>
            <a:r>
              <a:rPr lang="en-US" dirty="0" smtClean="0"/>
              <a:t>Listening</a:t>
            </a:r>
          </a:p>
          <a:p>
            <a:pPr marL="169754" indent="-169754">
              <a:buFont typeface="Arial" panose="020B0604020202020204" pitchFamily="34" charset="0"/>
              <a:buChar char="•"/>
            </a:pPr>
            <a:r>
              <a:rPr lang="en-US" dirty="0" smtClean="0"/>
              <a:t>Someone just sitting with us</a:t>
            </a:r>
          </a:p>
          <a:p>
            <a:pPr marL="169754" indent="-169754">
              <a:buFont typeface="Arial" panose="020B0604020202020204" pitchFamily="34" charset="0"/>
              <a:buChar char="•"/>
            </a:pPr>
            <a:r>
              <a:rPr lang="en-US" dirty="0" smtClean="0"/>
              <a:t>Someone conveying an understanding of what we are experiencing</a:t>
            </a:r>
          </a:p>
          <a:p>
            <a:pPr marL="169754" indent="-169754">
              <a:buFont typeface="Arial" panose="020B0604020202020204" pitchFamily="34" charset="0"/>
              <a:buChar char="•"/>
            </a:pPr>
            <a:r>
              <a:rPr lang="en-US" dirty="0" smtClean="0"/>
              <a:t>Someone expressing that they care about us and our well-being” </a:t>
            </a:r>
          </a:p>
          <a:p>
            <a:r>
              <a:rPr lang="en-US" dirty="0" smtClean="0"/>
              <a:t> </a:t>
            </a:r>
          </a:p>
          <a:p>
            <a:r>
              <a:rPr lang="en-US" dirty="0" smtClean="0"/>
              <a:t>We also identified several response patterns that we didn’t find helpful.  They included:</a:t>
            </a:r>
          </a:p>
          <a:p>
            <a:r>
              <a:rPr lang="en-US" dirty="0" smtClean="0"/>
              <a:t> </a:t>
            </a:r>
          </a:p>
          <a:p>
            <a:pPr marL="169754" indent="-169754">
              <a:buFont typeface="Arial" panose="020B0604020202020204" pitchFamily="34" charset="0"/>
              <a:buChar char="•"/>
            </a:pPr>
            <a:r>
              <a:rPr lang="en-US" dirty="0" smtClean="0"/>
              <a:t>Judging</a:t>
            </a:r>
          </a:p>
          <a:p>
            <a:pPr marL="169754" indent="-169754">
              <a:buFont typeface="Arial" panose="020B0604020202020204" pitchFamily="34" charset="0"/>
              <a:buChar char="•"/>
            </a:pPr>
            <a:r>
              <a:rPr lang="en-US" dirty="0" smtClean="0"/>
              <a:t>Minimizing our problems with statements like “everything will be okay” or “it could be worse”</a:t>
            </a:r>
          </a:p>
          <a:p>
            <a:pPr marL="169754" indent="-169754">
              <a:buFont typeface="Arial" panose="020B0604020202020204" pitchFamily="34" charset="0"/>
              <a:buChar char="•"/>
            </a:pPr>
            <a:r>
              <a:rPr lang="en-US" dirty="0" smtClean="0"/>
              <a:t>Implying that the crisis was our fault or inducing guilt”</a:t>
            </a:r>
          </a:p>
          <a:p>
            <a:endParaRPr lang="en-US" dirty="0" smtClean="0"/>
          </a:p>
          <a:p>
            <a:r>
              <a:rPr lang="en-US" i="1" dirty="0" smtClean="0"/>
              <a:t>Emphasize the importance of connection and feeling understood/supported.  For trainers who are familiar with Joiner’s work on belonging, this is an appropriate time to refer to that work.</a:t>
            </a:r>
          </a:p>
          <a:p>
            <a:endParaRPr lang="en-US" dirty="0" smtClean="0"/>
          </a:p>
          <a:p>
            <a:endParaRPr lang="en-US" dirty="0" smtClean="0"/>
          </a:p>
          <a:p>
            <a:r>
              <a:rPr lang="en-US" dirty="0" smtClean="0"/>
              <a:t>“Given how important it is to communicate effectively with people in crisis, I would now like to take a few minutes to talk about specific modes of communication so that we can all enhance our communication skills and more effectively express to individuals in crisis that we are listening to them and understand what they are saying to us.”</a:t>
            </a:r>
          </a:p>
          <a:p>
            <a:r>
              <a:rPr lang="en-US" dirty="0" smtClean="0"/>
              <a:t>   </a:t>
            </a:r>
          </a:p>
          <a:p>
            <a:r>
              <a:rPr lang="en-US" b="1" dirty="0" smtClean="0"/>
              <a:t>ADVICE:  </a:t>
            </a:r>
            <a:r>
              <a:rPr lang="en-US" dirty="0" smtClean="0"/>
              <a:t>To tell people what to do.  “I think you should…”</a:t>
            </a:r>
          </a:p>
          <a:p>
            <a:r>
              <a:rPr lang="en-US" u="sng" dirty="0" smtClean="0"/>
              <a:t>Negative Effect: </a:t>
            </a:r>
            <a:r>
              <a:rPr lang="en-US" dirty="0" smtClean="0"/>
              <a:t>May place gatekeeper in position of authority ("I know better than you"); may put person in crisis on defensive if he/she feels judged; sets up for help rejection and potential power struggle. </a:t>
            </a:r>
          </a:p>
          <a:p>
            <a:r>
              <a:rPr lang="en-US" u="sng" dirty="0" smtClean="0"/>
              <a:t>Positive Effect:  </a:t>
            </a:r>
            <a:r>
              <a:rPr lang="en-US" dirty="0" smtClean="0"/>
              <a:t>May provide person in crisis additional ideas on how to handle crisis—advice giving can be helpful towards the end of the conversation in the general sense that involves referring the student to appropriate resources.</a:t>
            </a:r>
          </a:p>
          <a:p>
            <a:r>
              <a:rPr lang="en-US" dirty="0" smtClean="0"/>
              <a:t> </a:t>
            </a:r>
          </a:p>
          <a:p>
            <a:r>
              <a:rPr lang="en-US" dirty="0" smtClean="0"/>
              <a:t> </a:t>
            </a:r>
          </a:p>
          <a:p>
            <a:r>
              <a:rPr lang="en-US" b="1" dirty="0" smtClean="0"/>
              <a:t>INTERPRETATION: </a:t>
            </a:r>
            <a:r>
              <a:rPr lang="en-US" dirty="0" smtClean="0"/>
              <a:t>To teach, explain, or tell the person in crisis what her/his problem means, “You are doing this because…”</a:t>
            </a:r>
          </a:p>
          <a:p>
            <a:r>
              <a:rPr lang="en-US" u="sng" dirty="0" smtClean="0"/>
              <a:t>Negative Effect:  </a:t>
            </a:r>
            <a:r>
              <a:rPr lang="en-US" dirty="0" smtClean="0"/>
              <a:t>May result in person in crisis feeling judged; Intellectualizes conversation and removes underlying emotions; interpretation may be wrong and create distance</a:t>
            </a:r>
          </a:p>
          <a:p>
            <a:r>
              <a:rPr lang="en-US" u="sng" dirty="0" smtClean="0"/>
              <a:t>Positive Effect: </a:t>
            </a:r>
            <a:r>
              <a:rPr lang="en-US" dirty="0" smtClean="0"/>
              <a:t>May help person in crisis gain new insight.</a:t>
            </a:r>
          </a:p>
          <a:p>
            <a:endParaRPr lang="en-US" dirty="0" smtClean="0"/>
          </a:p>
          <a:p>
            <a:endParaRPr lang="en-US" dirty="0" smtClean="0"/>
          </a:p>
          <a:p>
            <a:r>
              <a:rPr lang="en-US" b="1" dirty="0" smtClean="0"/>
              <a:t>ASSURANCE</a:t>
            </a:r>
            <a:r>
              <a:rPr lang="en-US" dirty="0" smtClean="0"/>
              <a:t>:  To give premature reassurance.  “Everything will be okay.” “The same thing happened to me and I did….” “It could be worse.”</a:t>
            </a:r>
          </a:p>
          <a:p>
            <a:r>
              <a:rPr lang="en-US" u="sng" dirty="0" smtClean="0"/>
              <a:t>Negative Effect:  </a:t>
            </a:r>
            <a:r>
              <a:rPr lang="en-US" dirty="0" smtClean="0"/>
              <a:t>May make person in crisis feel more alone, isolated, or misunderstood, particularly if the situation is </a:t>
            </a:r>
          </a:p>
          <a:p>
            <a:r>
              <a:rPr lang="en-US" dirty="0" smtClean="0"/>
              <a:t>perceived as unsolvable; Shifts focus to feelings of crisis responder; May be perceived as effort to alleviate crisis responder’s negative feelings.</a:t>
            </a:r>
          </a:p>
          <a:p>
            <a:r>
              <a:rPr lang="en-US" u="sng" dirty="0" smtClean="0"/>
              <a:t>Positive Effect:  </a:t>
            </a:r>
            <a:r>
              <a:rPr lang="en-US" dirty="0" smtClean="0"/>
              <a:t>Person in crisis may find support or reassurance in these statements.</a:t>
            </a:r>
            <a:endParaRPr lang="en-US" dirty="0"/>
          </a:p>
        </p:txBody>
      </p:sp>
      <p:sp>
        <p:nvSpPr>
          <p:cNvPr id="4" name="Slide Number Placeholder 3"/>
          <p:cNvSpPr>
            <a:spLocks noGrp="1"/>
          </p:cNvSpPr>
          <p:nvPr>
            <p:ph type="sldNum" sz="quarter" idx="10"/>
          </p:nvPr>
        </p:nvSpPr>
        <p:spPr/>
        <p:txBody>
          <a:bodyPr/>
          <a:lstStyle/>
          <a:p>
            <a:fld id="{A07E3C60-EF17-4B91-BD4F-67920FD4E892}" type="slidenum">
              <a:rPr lang="en-US" smtClean="0"/>
              <a:t>16</a:t>
            </a:fld>
            <a:endParaRPr lang="en-US"/>
          </a:p>
        </p:txBody>
      </p:sp>
    </p:spTree>
    <p:extLst>
      <p:ext uri="{BB962C8B-B14F-4D97-AF65-F5344CB8AC3E}">
        <p14:creationId xmlns:p14="http://schemas.microsoft.com/office/powerpoint/2010/main" val="33674911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smtClean="0"/>
              <a:t>M</a:t>
            </a:r>
          </a:p>
          <a:p>
            <a:r>
              <a:rPr lang="en-US" b="1" dirty="0" smtClean="0"/>
              <a:t>PARAPHRASING: </a:t>
            </a:r>
            <a:r>
              <a:rPr lang="en-US" dirty="0" smtClean="0"/>
              <a:t>To restate to individuals what they have just stated; “You are saying…”</a:t>
            </a:r>
          </a:p>
          <a:p>
            <a:endParaRPr lang="en-US" dirty="0" smtClean="0"/>
          </a:p>
          <a:p>
            <a:r>
              <a:rPr lang="en-US" u="sng" dirty="0" smtClean="0"/>
              <a:t>Negative Effect:  </a:t>
            </a:r>
            <a:r>
              <a:rPr lang="en-US" dirty="0" smtClean="0"/>
              <a:t>Person in crisis may become frustrated if crisis responder only states back what she/he has just stated.</a:t>
            </a:r>
          </a:p>
          <a:p>
            <a:r>
              <a:rPr lang="en-US" u="sng" dirty="0" smtClean="0"/>
              <a:t>Positive Effect:  </a:t>
            </a:r>
            <a:r>
              <a:rPr lang="en-US" dirty="0" smtClean="0"/>
              <a:t>Encourages person in crisis to continue talking; Communicates that responder hears and understands what person in crisis is saying; Expresses acceptance and concern, without being judgmental.  Emotionally- focused paraphrases can allow person in crisis to discuss emotional experiences.</a:t>
            </a:r>
          </a:p>
          <a:p>
            <a:r>
              <a:rPr lang="en-US" dirty="0" smtClean="0"/>
              <a:t>	            </a:t>
            </a:r>
          </a:p>
          <a:p>
            <a:r>
              <a:rPr lang="en-US" dirty="0" smtClean="0"/>
              <a:t>By doing this you are letting your client know that you understand and, if you don’t, are willing to be corrected.</a:t>
            </a:r>
          </a:p>
          <a:p>
            <a:endParaRPr lang="en-US" b="1" dirty="0" smtClean="0"/>
          </a:p>
          <a:p>
            <a:r>
              <a:rPr lang="en-US" b="1" dirty="0" smtClean="0"/>
              <a:t>QUESTIONING</a:t>
            </a:r>
            <a:r>
              <a:rPr lang="en-US" b="1" baseline="0" dirty="0" smtClean="0"/>
              <a:t> or PROBING</a:t>
            </a:r>
            <a:r>
              <a:rPr lang="en-US" b="1" dirty="0" smtClean="0"/>
              <a:t>:  </a:t>
            </a:r>
            <a:r>
              <a:rPr lang="en-US" dirty="0" smtClean="0"/>
              <a:t>To question, to seek information.</a:t>
            </a:r>
          </a:p>
          <a:p>
            <a:r>
              <a:rPr lang="en-US" dirty="0" smtClean="0"/>
              <a:t>Questioning may need to be specific and closed ended when asking the question, but open-ended when developing rapport and expressing empathic understanding (Who, what, when, where, why—e.g., How have you been feeling?). Don’t assume you know the answer, and provide the space for the student to give you an answer. May require awkward silences.</a:t>
            </a:r>
          </a:p>
          <a:p>
            <a:r>
              <a:rPr lang="en-US" dirty="0" smtClean="0"/>
              <a:t>     </a:t>
            </a:r>
          </a:p>
          <a:p>
            <a:r>
              <a:rPr lang="en-US" u="sng" dirty="0" smtClean="0"/>
              <a:t>Negative Effect: </a:t>
            </a:r>
            <a:r>
              <a:rPr lang="en-US" dirty="0" smtClean="0"/>
              <a:t>May limit area of conversation to areas that crisis responder selects.  May move conversation at a rate that the person in crisis is not comfortable with.</a:t>
            </a:r>
          </a:p>
          <a:p>
            <a:r>
              <a:rPr lang="en-US" u="sng" dirty="0" smtClean="0"/>
              <a:t>Positive Effect:  </a:t>
            </a:r>
            <a:r>
              <a:rPr lang="en-US" dirty="0" smtClean="0"/>
              <a:t>May provide important information; May help person in crisis focus if she/he is unable to; Expresses that the gatekeeper wants to understand the problem; Expresses that the gatekeeper is actively listening and engaged in the conversation</a:t>
            </a:r>
          </a:p>
          <a:p>
            <a:endParaRPr lang="en-US" dirty="0" smtClean="0"/>
          </a:p>
          <a:p>
            <a:r>
              <a:rPr lang="en-US" b="1" dirty="0" smtClean="0"/>
              <a:t>ACTIVE LISTENING</a:t>
            </a:r>
            <a:r>
              <a:rPr lang="en-US" dirty="0" smtClean="0"/>
              <a:t>:</a:t>
            </a:r>
            <a:r>
              <a:rPr lang="en-US" baseline="0" dirty="0" smtClean="0"/>
              <a:t> use of non-verbal and verbal signals to confirm that you are hearing another individual. To find mutual understanding.</a:t>
            </a:r>
          </a:p>
          <a:p>
            <a:endParaRPr lang="en-US" dirty="0" smtClean="0"/>
          </a:p>
        </p:txBody>
      </p:sp>
      <p:sp>
        <p:nvSpPr>
          <p:cNvPr id="4" name="Slide Number Placeholder 3"/>
          <p:cNvSpPr>
            <a:spLocks noGrp="1"/>
          </p:cNvSpPr>
          <p:nvPr>
            <p:ph type="sldNum" sz="quarter" idx="10"/>
          </p:nvPr>
        </p:nvSpPr>
        <p:spPr/>
        <p:txBody>
          <a:bodyPr/>
          <a:lstStyle/>
          <a:p>
            <a:fld id="{A07E3C60-EF17-4B91-BD4F-67920FD4E892}" type="slidenum">
              <a:rPr lang="en-US" smtClean="0"/>
              <a:t>17</a:t>
            </a:fld>
            <a:endParaRPr lang="en-US"/>
          </a:p>
        </p:txBody>
      </p:sp>
    </p:spTree>
    <p:extLst>
      <p:ext uri="{BB962C8B-B14F-4D97-AF65-F5344CB8AC3E}">
        <p14:creationId xmlns:p14="http://schemas.microsoft.com/office/powerpoint/2010/main" val="6263577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t>
            </a:r>
          </a:p>
          <a:p>
            <a:r>
              <a:rPr lang="en-US" dirty="0" smtClean="0"/>
              <a:t>After</a:t>
            </a:r>
            <a:r>
              <a:rPr lang="en-US" baseline="0" dirty="0" smtClean="0"/>
              <a:t> you are done listening to their story and asking them questions. It is very important to thank them and encourage their behavior of coming to talk to you. </a:t>
            </a:r>
          </a:p>
          <a:p>
            <a:r>
              <a:rPr lang="en-US" baseline="0" dirty="0" smtClean="0"/>
              <a:t>They chose to come and talk to YOU. They chose to share how they have been feeling with YOU. Not anyone else.</a:t>
            </a:r>
          </a:p>
          <a:p>
            <a:endParaRPr lang="en-US" baseline="0" dirty="0" smtClean="0"/>
          </a:p>
          <a:p>
            <a:endParaRPr lang="en-US" baseline="0" dirty="0" smtClean="0"/>
          </a:p>
          <a:p>
            <a:r>
              <a:rPr lang="en-US" baseline="0" dirty="0" smtClean="0"/>
              <a:t>It is quite a scary and uncomfortable feeling to confide in someone about suicidal thoughts. Make sure to validate their actions and remind them that what they did was brave. Support their actions. </a:t>
            </a:r>
            <a:endParaRPr lang="en-US" dirty="0"/>
          </a:p>
        </p:txBody>
      </p:sp>
      <p:sp>
        <p:nvSpPr>
          <p:cNvPr id="4" name="Slide Number Placeholder 3"/>
          <p:cNvSpPr>
            <a:spLocks noGrp="1"/>
          </p:cNvSpPr>
          <p:nvPr>
            <p:ph type="sldNum" sz="quarter" idx="10"/>
          </p:nvPr>
        </p:nvSpPr>
        <p:spPr/>
        <p:txBody>
          <a:bodyPr/>
          <a:lstStyle/>
          <a:p>
            <a:fld id="{A07E3C60-EF17-4B91-BD4F-67920FD4E892}" type="slidenum">
              <a:rPr lang="en-US" smtClean="0"/>
              <a:t>18</a:t>
            </a:fld>
            <a:endParaRPr lang="en-US"/>
          </a:p>
        </p:txBody>
      </p:sp>
    </p:spTree>
    <p:extLst>
      <p:ext uri="{BB962C8B-B14F-4D97-AF65-F5344CB8AC3E}">
        <p14:creationId xmlns:p14="http://schemas.microsoft.com/office/powerpoint/2010/main" val="16380926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t>
            </a:r>
          </a:p>
          <a:p>
            <a:r>
              <a:rPr lang="en-US" dirty="0" smtClean="0"/>
              <a:t>Okay,</a:t>
            </a:r>
            <a:r>
              <a:rPr lang="en-US" baseline="0" dirty="0" smtClean="0"/>
              <a:t> now we are going to do an exercise to practice these skills.</a:t>
            </a:r>
          </a:p>
          <a:p>
            <a:endParaRPr lang="en-US" baseline="0" dirty="0" smtClean="0"/>
          </a:p>
          <a:p>
            <a:r>
              <a:rPr lang="en-US" baseline="0" dirty="0" smtClean="0"/>
              <a:t>Partner up in pairs. One of you will be the talker and can talk about anything they wish- it can be about their day, or a small problem they wish to share. Remember this isn’t a therapy session and so share something light that you feel comfortable about. The other person will practice these skills when listening to the person’s story. </a:t>
            </a:r>
          </a:p>
          <a:p>
            <a:endParaRPr lang="en-US" baseline="0" dirty="0" smtClean="0"/>
          </a:p>
          <a:p>
            <a:r>
              <a:rPr lang="en-US" baseline="0" dirty="0" smtClean="0"/>
              <a:t>We will do this for 3-5 minutes then switch. </a:t>
            </a:r>
          </a:p>
          <a:p>
            <a:endParaRPr lang="en-US" baseline="0" dirty="0" smtClean="0"/>
          </a:p>
          <a:p>
            <a:r>
              <a:rPr lang="en-US" baseline="0" dirty="0" smtClean="0"/>
              <a:t>We will keep this slide up with examples of each type of skill that you can refer to!</a:t>
            </a:r>
          </a:p>
          <a:p>
            <a:endParaRPr lang="en-US" baseline="0" dirty="0" smtClean="0"/>
          </a:p>
          <a:p>
            <a:r>
              <a:rPr lang="en-US" b="1" u="sng" baseline="0" dirty="0" smtClean="0"/>
              <a:t>Regroup:</a:t>
            </a:r>
          </a:p>
          <a:p>
            <a:r>
              <a:rPr lang="en-US" b="0" i="0" u="none" baseline="0" dirty="0" smtClean="0"/>
              <a:t>How did you feel as the speaker?</a:t>
            </a:r>
          </a:p>
          <a:p>
            <a:r>
              <a:rPr lang="en-US" b="0" i="0" u="none" baseline="0" dirty="0" smtClean="0"/>
              <a:t>How did you feel as the listener applying the skills?</a:t>
            </a:r>
          </a:p>
          <a:p>
            <a:r>
              <a:rPr lang="en-US" b="0" i="0" u="none" baseline="0" dirty="0" smtClean="0"/>
              <a:t>What was easy and what was difficult?</a:t>
            </a:r>
          </a:p>
          <a:p>
            <a:endParaRPr lang="en-US" dirty="0"/>
          </a:p>
        </p:txBody>
      </p:sp>
      <p:sp>
        <p:nvSpPr>
          <p:cNvPr id="4" name="Slide Number Placeholder 3"/>
          <p:cNvSpPr>
            <a:spLocks noGrp="1"/>
          </p:cNvSpPr>
          <p:nvPr>
            <p:ph type="sldNum" sz="quarter" idx="10"/>
          </p:nvPr>
        </p:nvSpPr>
        <p:spPr/>
        <p:txBody>
          <a:bodyPr/>
          <a:lstStyle/>
          <a:p>
            <a:fld id="{A07E3C60-EF17-4B91-BD4F-67920FD4E892}" type="slidenum">
              <a:rPr lang="en-US" smtClean="0"/>
              <a:t>19</a:t>
            </a:fld>
            <a:endParaRPr lang="en-US"/>
          </a:p>
        </p:txBody>
      </p:sp>
    </p:spTree>
    <p:extLst>
      <p:ext uri="{BB962C8B-B14F-4D97-AF65-F5344CB8AC3E}">
        <p14:creationId xmlns:p14="http://schemas.microsoft.com/office/powerpoint/2010/main" val="3241763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a:lnSpc>
                <a:spcPct val="120000"/>
              </a:lnSpc>
            </a:pPr>
            <a:r>
              <a:rPr lang="en-US" sz="1400" dirty="0"/>
              <a:t>C</a:t>
            </a:r>
          </a:p>
          <a:p>
            <a:pPr>
              <a:lnSpc>
                <a:spcPct val="120000"/>
              </a:lnSpc>
            </a:pPr>
            <a:r>
              <a:rPr lang="en-US" sz="1400" dirty="0"/>
              <a:t>“By the end of this training, we hope that you will be able to:</a:t>
            </a:r>
          </a:p>
          <a:p>
            <a:pPr marL="622429" lvl="1" indent="-169754">
              <a:lnSpc>
                <a:spcPct val="120000"/>
              </a:lnSpc>
              <a:buFont typeface="Arial" panose="020B0604020202020204" pitchFamily="34" charset="0"/>
              <a:buChar char="•"/>
            </a:pPr>
            <a:r>
              <a:rPr lang="en-US" sz="1400" dirty="0"/>
              <a:t>Understand the prevalence of suicide among college students</a:t>
            </a:r>
          </a:p>
          <a:p>
            <a:pPr marL="622429" lvl="1" indent="-169754">
              <a:lnSpc>
                <a:spcPct val="120000"/>
              </a:lnSpc>
              <a:buFont typeface="Arial" panose="020B0604020202020204" pitchFamily="34" charset="0"/>
              <a:buChar char="•"/>
            </a:pPr>
            <a:r>
              <a:rPr lang="en-US" sz="1400" dirty="0"/>
              <a:t>Identify risk factors for suicide </a:t>
            </a:r>
          </a:p>
          <a:p>
            <a:pPr marL="622429" lvl="1" indent="-169754">
              <a:lnSpc>
                <a:spcPct val="120000"/>
              </a:lnSpc>
              <a:buFont typeface="Arial" panose="020B0604020202020204" pitchFamily="34" charset="0"/>
              <a:buChar char="•"/>
            </a:pPr>
            <a:r>
              <a:rPr lang="en-US" sz="1400" dirty="0"/>
              <a:t>Identify warning signs that someone may be considering suicide</a:t>
            </a:r>
          </a:p>
          <a:p>
            <a:pPr marL="622429" lvl="1" indent="-169754">
              <a:lnSpc>
                <a:spcPct val="120000"/>
              </a:lnSpc>
              <a:buFont typeface="Arial" panose="020B0604020202020204" pitchFamily="34" charset="0"/>
              <a:buChar char="•"/>
            </a:pPr>
            <a:r>
              <a:rPr lang="en-US" sz="1400" dirty="0"/>
              <a:t>Ask someone if they are thinking about suicide</a:t>
            </a:r>
          </a:p>
          <a:p>
            <a:pPr marL="622429" lvl="1" indent="-169754">
              <a:lnSpc>
                <a:spcPct val="120000"/>
              </a:lnSpc>
              <a:buFont typeface="Arial" panose="020B0604020202020204" pitchFamily="34" charset="0"/>
              <a:buChar char="•"/>
            </a:pPr>
            <a:r>
              <a:rPr lang="en-US" sz="1400" dirty="0"/>
              <a:t>Facilitate access to mental health or other professionals for a student who may be considering suicide</a:t>
            </a:r>
          </a:p>
          <a:p>
            <a:endParaRPr lang="en-US" sz="1400" dirty="0"/>
          </a:p>
          <a:p>
            <a:r>
              <a:rPr lang="en-US" sz="1400" dirty="0"/>
              <a:t>This is also </a:t>
            </a:r>
            <a:r>
              <a:rPr lang="en-US" sz="1400" b="1" dirty="0"/>
              <a:t>an outline for our time together today</a:t>
            </a:r>
            <a:r>
              <a:rPr lang="en-US" sz="1400" dirty="0"/>
              <a:t>. Our goal is not to train you to be a mental health professional in a few hours. Our goal is to help you be more comfortable discussing this topic with others and facilitate their connection to a mental health professional.</a:t>
            </a:r>
          </a:p>
          <a:p>
            <a:endParaRPr lang="en-US" sz="1400" dirty="0"/>
          </a:p>
          <a:p>
            <a:r>
              <a:rPr lang="en-US" sz="1400" dirty="0"/>
              <a:t>This training is designed to be interactive.  We will lead you through several activities to help prepare you for responding to individuals in crisis.  Throughout this training, please feel free to share your own thoughts, feelings, and reactions to what we are discussing.  Also, feel free to ask questions and share feedback at any point.</a:t>
            </a:r>
          </a:p>
          <a:p>
            <a:endParaRPr lang="en-US" sz="1400" dirty="0"/>
          </a:p>
          <a:p>
            <a:r>
              <a:rPr lang="en-US" sz="1400" dirty="0"/>
              <a:t>It is important to begin by saying that discussing suicide can be anxiety-provoking and may prompt various emotional responses from each of you.  Based on statistics it is likely some of you have lost a friend or family member to suicide, or at some point have contemplated suicide yourself.  Please be respectful of everyone in the room and recognize that that this can be a difficult topic for many</a:t>
            </a:r>
            <a:r>
              <a:rPr lang="en-US" sz="1400" i="1" dirty="0"/>
              <a:t>.</a:t>
            </a:r>
            <a:r>
              <a:rPr lang="en-US" sz="1400" dirty="0"/>
              <a:t> If there is ever a time when you feel the need to leave the room, that is completely acceptable. Alternative arrangements can also be made to complete this training in another manner if needed at any point.</a:t>
            </a:r>
          </a:p>
          <a:p>
            <a:endParaRPr lang="en-US" sz="1400" dirty="0"/>
          </a:p>
          <a:p>
            <a:endParaRPr lang="en-US" sz="1400" dirty="0"/>
          </a:p>
          <a:p>
            <a:r>
              <a:rPr lang="en-US" sz="1400" b="1" dirty="0"/>
              <a:t>Trainer</a:t>
            </a:r>
            <a:r>
              <a:rPr lang="en-US" sz="1400" dirty="0"/>
              <a:t>: </a:t>
            </a:r>
            <a:r>
              <a:rPr lang="en-US" sz="1400" i="1" dirty="0"/>
              <a:t>You and trainees may have to acknowledge your own anxiety, fears of responding to SI; be ready for students to have experienced SI or survivors; trainers may have experienced this as well.</a:t>
            </a:r>
          </a:p>
          <a:p>
            <a:r>
              <a:rPr lang="en-US" sz="1400" i="1" dirty="0"/>
              <a:t>You will need to model appropriate skills such as empathy and relationship building.</a:t>
            </a:r>
          </a:p>
          <a:p>
            <a:r>
              <a:rPr lang="en-US" sz="1400" i="1" dirty="0"/>
              <a:t>Give yourself permission to make mistakes. Discussing these topics is not easy, and skills such as demonstrating empathy can be sophisticated.</a:t>
            </a:r>
          </a:p>
          <a:p>
            <a:endParaRPr lang="en-US" sz="1400" i="1" dirty="0"/>
          </a:p>
          <a:p>
            <a:r>
              <a:rPr lang="en-US" sz="1400" i="1" dirty="0"/>
              <a:t>It is important to let those who you are training know a little bit about the content of the training when they are initially invited to participate. If anyone would like to make alternative arrangements to receive the training, that should be facilitated. If anyone needs to leave the room at any point, that is completely acceptable. Follow up with them after to process and show care. </a:t>
            </a:r>
          </a:p>
        </p:txBody>
      </p:sp>
      <p:sp>
        <p:nvSpPr>
          <p:cNvPr id="4" name="Slide Number Placeholder 3"/>
          <p:cNvSpPr>
            <a:spLocks noGrp="1"/>
          </p:cNvSpPr>
          <p:nvPr>
            <p:ph type="sldNum" sz="quarter" idx="10"/>
          </p:nvPr>
        </p:nvSpPr>
        <p:spPr/>
        <p:txBody>
          <a:bodyPr/>
          <a:lstStyle/>
          <a:p>
            <a:fld id="{68529024-D416-48B7-8526-58CE588A2C69}" type="slidenum">
              <a:rPr lang="en-US" smtClean="0"/>
              <a:t>2</a:t>
            </a:fld>
            <a:endParaRPr lang="en-US"/>
          </a:p>
        </p:txBody>
      </p:sp>
    </p:spTree>
    <p:extLst>
      <p:ext uri="{BB962C8B-B14F-4D97-AF65-F5344CB8AC3E}">
        <p14:creationId xmlns:p14="http://schemas.microsoft.com/office/powerpoint/2010/main" val="14112254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b="1" dirty="0" smtClean="0">
                <a:solidFill>
                  <a:srgbClr val="FF0000"/>
                </a:solidFill>
              </a:rPr>
              <a:t>M</a:t>
            </a:r>
          </a:p>
          <a:p>
            <a:r>
              <a:rPr lang="en-US" b="1" dirty="0" smtClean="0">
                <a:solidFill>
                  <a:srgbClr val="FF0000"/>
                </a:solidFill>
              </a:rPr>
              <a:t>ADD CONTENT ABOUT PAPPHRASHING!!</a:t>
            </a:r>
            <a:r>
              <a:rPr lang="en-US" b="1" baseline="0" dirty="0" smtClean="0">
                <a:solidFill>
                  <a:srgbClr val="FF0000"/>
                </a:solidFill>
              </a:rPr>
              <a:t> </a:t>
            </a:r>
            <a:r>
              <a:rPr lang="en-US" b="1" dirty="0" smtClean="0"/>
              <a:t>BALANCING THE MODES OF RESPONSE</a:t>
            </a:r>
          </a:p>
          <a:p>
            <a:r>
              <a:rPr lang="en-US" dirty="0" smtClean="0"/>
              <a:t>      </a:t>
            </a:r>
          </a:p>
          <a:p>
            <a:r>
              <a:rPr lang="en-US" dirty="0" smtClean="0"/>
              <a:t>“As you can see from this brief review, there are various ways in which you can respond to an individual in crisis, and each way may have both positive and negative effects.  Generally speaking, in crisis situations, </a:t>
            </a:r>
            <a:r>
              <a:rPr lang="en-US" b="1" dirty="0" smtClean="0"/>
              <a:t>early in a conversation it is most effective to seek a balance between paraphrasing and questioning</a:t>
            </a:r>
            <a:r>
              <a:rPr lang="en-US" dirty="0" smtClean="0"/>
              <a:t>.  It is helpful to demonstrate empathy and validation before proceeding to asking questions about suicidal thoughts. </a:t>
            </a:r>
            <a:r>
              <a:rPr lang="en-US" b="1" dirty="0" smtClean="0"/>
              <a:t>As the conversation progresses and nears the end, you may include more advice-giving and supportive statements.  </a:t>
            </a:r>
            <a:r>
              <a:rPr lang="en-US" dirty="0" smtClean="0"/>
              <a:t>For advocates, advice-giving will frequently include referring someone to a mental health professional.  We will talk about how to do that in a few minutes.”  Keep in mind that different populations may respond more favorably to different communication styles.</a:t>
            </a:r>
          </a:p>
          <a:p>
            <a:endParaRPr lang="en-US" dirty="0" smtClean="0"/>
          </a:p>
          <a:p>
            <a:r>
              <a:rPr lang="en-US" dirty="0" smtClean="0"/>
              <a:t>It is important to know when you’ve gotten in “too deep,” and the continuing the conversation is beyond your skill level or comfort level. At this point, contact a professional (or supervisor, for RAs).</a:t>
            </a:r>
          </a:p>
          <a:p>
            <a:endParaRPr lang="en-US" dirty="0" smtClean="0"/>
          </a:p>
          <a:p>
            <a:pPr algn="l"/>
            <a:r>
              <a:rPr lang="en-US" sz="1400" b="1" dirty="0">
                <a:latin typeface="Verdana"/>
                <a:cs typeface="Verdana"/>
              </a:rPr>
              <a:t>Avoid</a:t>
            </a:r>
          </a:p>
          <a:p>
            <a:pPr algn="l"/>
            <a:r>
              <a:rPr lang="en-US" b="1" dirty="0">
                <a:latin typeface="Verdana"/>
                <a:cs typeface="Verdana"/>
              </a:rPr>
              <a:t>Advice</a:t>
            </a:r>
            <a:r>
              <a:rPr lang="en-US" dirty="0">
                <a:latin typeface="Verdana"/>
                <a:cs typeface="Verdana"/>
              </a:rPr>
              <a:t> – Telling the individual what to do</a:t>
            </a:r>
          </a:p>
          <a:p>
            <a:pPr algn="l"/>
            <a:endParaRPr lang="en-US" b="1" dirty="0">
              <a:latin typeface="Verdana"/>
              <a:cs typeface="Verdana"/>
            </a:endParaRPr>
          </a:p>
          <a:p>
            <a:pPr algn="l"/>
            <a:r>
              <a:rPr lang="en-US" b="1" dirty="0">
                <a:latin typeface="Verdana"/>
                <a:cs typeface="Verdana"/>
              </a:rPr>
              <a:t>Interpretation</a:t>
            </a:r>
            <a:r>
              <a:rPr lang="en-US" dirty="0">
                <a:latin typeface="Verdana"/>
                <a:cs typeface="Verdana"/>
              </a:rPr>
              <a:t> – Explaining what the problem means</a:t>
            </a:r>
          </a:p>
          <a:p>
            <a:pPr algn="l"/>
            <a:endParaRPr lang="en-US" b="1" dirty="0">
              <a:latin typeface="Verdana"/>
              <a:cs typeface="Verdana"/>
            </a:endParaRPr>
          </a:p>
          <a:p>
            <a:pPr algn="l"/>
            <a:r>
              <a:rPr lang="en-US" b="1" dirty="0">
                <a:latin typeface="Verdana"/>
                <a:cs typeface="Verdana"/>
              </a:rPr>
              <a:t>Assurance</a:t>
            </a:r>
            <a:r>
              <a:rPr lang="en-US" dirty="0">
                <a:latin typeface="Verdana"/>
                <a:cs typeface="Verdana"/>
              </a:rPr>
              <a:t> – Saying that everything will be okay</a:t>
            </a:r>
          </a:p>
          <a:p>
            <a:pPr algn="l"/>
            <a:r>
              <a:rPr lang="en-US" sz="1400" b="1" dirty="0">
                <a:latin typeface="Verdana"/>
                <a:cs typeface="Verdana"/>
              </a:rPr>
              <a:t>Emphasize</a:t>
            </a:r>
          </a:p>
          <a:p>
            <a:pPr algn="l"/>
            <a:r>
              <a:rPr lang="en-US" b="1" dirty="0">
                <a:latin typeface="Verdana"/>
                <a:cs typeface="Verdana"/>
              </a:rPr>
              <a:t>Paraphrasing</a:t>
            </a:r>
            <a:r>
              <a:rPr lang="en-US" dirty="0">
                <a:latin typeface="Verdana"/>
                <a:cs typeface="Verdana"/>
              </a:rPr>
              <a:t> – to restate an individual’s words for clarification</a:t>
            </a:r>
          </a:p>
          <a:p>
            <a:pPr algn="l"/>
            <a:r>
              <a:rPr lang="en-US" b="1" dirty="0">
                <a:latin typeface="Verdana"/>
                <a:cs typeface="Verdana"/>
              </a:rPr>
              <a:t>Questioning</a:t>
            </a:r>
            <a:r>
              <a:rPr lang="en-US" dirty="0">
                <a:latin typeface="Verdana"/>
                <a:cs typeface="Verdana"/>
              </a:rPr>
              <a:t> – to probe, to seek more information – open-ended vs. closed-ended questions</a:t>
            </a:r>
          </a:p>
          <a:p>
            <a:pPr algn="l"/>
            <a:endParaRPr lang="en-US" b="1" dirty="0">
              <a:latin typeface="Verdana"/>
              <a:cs typeface="Verdana"/>
            </a:endParaRPr>
          </a:p>
          <a:p>
            <a:pPr algn="l"/>
            <a:r>
              <a:rPr lang="en-US" b="1" dirty="0">
                <a:latin typeface="Verdana"/>
                <a:cs typeface="Verdana"/>
              </a:rPr>
              <a:t>Active Listening </a:t>
            </a:r>
            <a:r>
              <a:rPr lang="en-US" dirty="0">
                <a:latin typeface="Verdana"/>
                <a:cs typeface="Verdana"/>
              </a:rPr>
              <a:t>– confirm what is heard through feedback and confirm mutual understanding of what is being discussed by all parties</a:t>
            </a:r>
          </a:p>
          <a:p>
            <a:endParaRPr lang="en-US" dirty="0"/>
          </a:p>
        </p:txBody>
      </p:sp>
      <p:sp>
        <p:nvSpPr>
          <p:cNvPr id="4" name="Slide Number Placeholder 3"/>
          <p:cNvSpPr>
            <a:spLocks noGrp="1"/>
          </p:cNvSpPr>
          <p:nvPr>
            <p:ph type="sldNum" sz="quarter" idx="10"/>
          </p:nvPr>
        </p:nvSpPr>
        <p:spPr/>
        <p:txBody>
          <a:bodyPr/>
          <a:lstStyle/>
          <a:p>
            <a:fld id="{A07E3C60-EF17-4B91-BD4F-67920FD4E892}" type="slidenum">
              <a:rPr lang="en-US" smtClean="0"/>
              <a:t>20</a:t>
            </a:fld>
            <a:endParaRPr lang="en-US"/>
          </a:p>
        </p:txBody>
      </p:sp>
    </p:spTree>
    <p:extLst>
      <p:ext uri="{BB962C8B-B14F-4D97-AF65-F5344CB8AC3E}">
        <p14:creationId xmlns:p14="http://schemas.microsoft.com/office/powerpoint/2010/main" val="32158073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
            </a:r>
          </a:p>
          <a:p>
            <a:r>
              <a:rPr lang="en-US" dirty="0" smtClean="0"/>
              <a:t>Your role as an advocate who has recognized</a:t>
            </a:r>
            <a:r>
              <a:rPr lang="en-US" baseline="0" dirty="0" smtClean="0"/>
              <a:t> risk factors and warning signs is to DIRECTLY ask about suicidal thoughts and plans and to refer the student to available resources.</a:t>
            </a:r>
          </a:p>
          <a:p>
            <a:endParaRPr lang="en-US" baseline="0" dirty="0" smtClean="0"/>
          </a:p>
          <a:p>
            <a:r>
              <a:rPr lang="en-US" baseline="0" dirty="0" smtClean="0"/>
              <a:t>This can sometimes be an anxiety-provoking and emotionally intense process for the advocate. You are not expected to feel comfortable during this process. Remember, it is not your job to be a therapist, but to offer support and refer the student to appropriate resources.</a:t>
            </a:r>
            <a:endParaRPr lang="en-US" dirty="0"/>
          </a:p>
        </p:txBody>
      </p:sp>
      <p:sp>
        <p:nvSpPr>
          <p:cNvPr id="4" name="Slide Number Placeholder 3"/>
          <p:cNvSpPr>
            <a:spLocks noGrp="1"/>
          </p:cNvSpPr>
          <p:nvPr>
            <p:ph type="sldNum" sz="quarter" idx="10"/>
          </p:nvPr>
        </p:nvSpPr>
        <p:spPr/>
        <p:txBody>
          <a:bodyPr/>
          <a:lstStyle/>
          <a:p>
            <a:fld id="{A07E3C60-EF17-4B91-BD4F-67920FD4E892}" type="slidenum">
              <a:rPr lang="en-US" smtClean="0"/>
              <a:t>21</a:t>
            </a:fld>
            <a:endParaRPr lang="en-US"/>
          </a:p>
        </p:txBody>
      </p:sp>
    </p:spTree>
    <p:extLst>
      <p:ext uri="{BB962C8B-B14F-4D97-AF65-F5344CB8AC3E}">
        <p14:creationId xmlns:p14="http://schemas.microsoft.com/office/powerpoint/2010/main" val="26521335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t>
            </a:r>
          </a:p>
          <a:p>
            <a:r>
              <a:rPr lang="en-US" dirty="0" smtClean="0"/>
              <a:t>Here</a:t>
            </a:r>
            <a:r>
              <a:rPr lang="en-US" baseline="0" dirty="0" smtClean="0"/>
              <a:t> are some common phrases that the person you’re talking with </a:t>
            </a:r>
            <a:r>
              <a:rPr lang="en-US" u="sng" baseline="0" dirty="0" smtClean="0"/>
              <a:t>may</a:t>
            </a:r>
            <a:r>
              <a:rPr lang="en-US" u="none" baseline="0" dirty="0" smtClean="0"/>
              <a:t> be thinking about suicide. These phrases indicate that you need to directly ask them if they are thinking about suicide. </a:t>
            </a:r>
            <a:endParaRPr lang="en-US" dirty="0"/>
          </a:p>
        </p:txBody>
      </p:sp>
      <p:sp>
        <p:nvSpPr>
          <p:cNvPr id="4" name="Slide Number Placeholder 3"/>
          <p:cNvSpPr>
            <a:spLocks noGrp="1"/>
          </p:cNvSpPr>
          <p:nvPr>
            <p:ph type="sldNum" sz="quarter" idx="10"/>
          </p:nvPr>
        </p:nvSpPr>
        <p:spPr/>
        <p:txBody>
          <a:bodyPr/>
          <a:lstStyle/>
          <a:p>
            <a:fld id="{A07E3C60-EF17-4B91-BD4F-67920FD4E892}" type="slidenum">
              <a:rPr lang="en-US" smtClean="0"/>
              <a:t>22</a:t>
            </a:fld>
            <a:endParaRPr lang="en-US"/>
          </a:p>
        </p:txBody>
      </p:sp>
    </p:spTree>
    <p:extLst>
      <p:ext uri="{BB962C8B-B14F-4D97-AF65-F5344CB8AC3E}">
        <p14:creationId xmlns:p14="http://schemas.microsoft.com/office/powerpoint/2010/main" val="31102233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
            </a:r>
          </a:p>
          <a:p>
            <a:r>
              <a:rPr lang="en-US" dirty="0" smtClean="0"/>
              <a:t>Important to recognize implied statements</a:t>
            </a:r>
            <a:r>
              <a:rPr lang="en-US" baseline="0" dirty="0" smtClean="0"/>
              <a:t> such as, “I don’t want to wake up again.” Given that individuals may not directly indicate suicidal thinking and that we want them to discuss suicide ideation if it is present, how should you go about asking someone if they are thinking about completing suicide?</a:t>
            </a:r>
          </a:p>
          <a:p>
            <a:endParaRPr lang="en-US" baseline="0" dirty="0" smtClean="0"/>
          </a:p>
          <a:p>
            <a:r>
              <a:rPr lang="en-US" baseline="0" dirty="0" smtClean="0"/>
              <a:t>Most training groups will have members who do not favor being direct or using words such as suicide, killing, and death. This is often the result of fear of putting these thoughts into the individual’s head. If the group supports direct questioning, reinforce this belief; if they do not, continue discussions as to how this can be problematic because it leaves individuals feeling misunderstood.</a:t>
            </a:r>
          </a:p>
          <a:p>
            <a:endParaRPr lang="en-US" baseline="0" dirty="0" smtClean="0"/>
          </a:p>
          <a:p>
            <a:r>
              <a:rPr lang="en-US" baseline="0" dirty="0" smtClean="0"/>
              <a:t>Remember, it is also important to consider tone. Never say something like, “You aren’t thinking of killing yourself, are you?!?”</a:t>
            </a:r>
          </a:p>
          <a:p>
            <a:endParaRPr lang="en-US" baseline="0" dirty="0" smtClean="0"/>
          </a:p>
          <a:p>
            <a:r>
              <a:rPr lang="en-US" b="1" baseline="0" dirty="0" smtClean="0"/>
              <a:t>*After you ask the question, give the disclaimer of confidentiality.  Their privacy would still be contained, but I have to report up (not out).  If the individual is hesitant, then encourage them to still talk to you and you can file a CARE report separately.  If the student has a bad reaction to your disclaimer to confidentiality, re emphasize that you are about them and their safety and their confidentiality will still be contained. </a:t>
            </a:r>
            <a:endParaRPr lang="en-US" b="1" dirty="0"/>
          </a:p>
        </p:txBody>
      </p:sp>
      <p:sp>
        <p:nvSpPr>
          <p:cNvPr id="4" name="Slide Number Placeholder 3"/>
          <p:cNvSpPr>
            <a:spLocks noGrp="1"/>
          </p:cNvSpPr>
          <p:nvPr>
            <p:ph type="sldNum" sz="quarter" idx="10"/>
          </p:nvPr>
        </p:nvSpPr>
        <p:spPr/>
        <p:txBody>
          <a:bodyPr/>
          <a:lstStyle/>
          <a:p>
            <a:fld id="{A07E3C60-EF17-4B91-BD4F-67920FD4E892}" type="slidenum">
              <a:rPr lang="en-US" smtClean="0"/>
              <a:t>23</a:t>
            </a:fld>
            <a:endParaRPr lang="en-US"/>
          </a:p>
        </p:txBody>
      </p:sp>
    </p:spTree>
    <p:extLst>
      <p:ext uri="{BB962C8B-B14F-4D97-AF65-F5344CB8AC3E}">
        <p14:creationId xmlns:p14="http://schemas.microsoft.com/office/powerpoint/2010/main" val="33381838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5439" eaLnBrk="0" fontAlgn="base" hangingPunct="0">
              <a:spcBef>
                <a:spcPct val="30000"/>
              </a:spcBef>
              <a:spcAft>
                <a:spcPct val="0"/>
              </a:spcAft>
              <a:defRPr/>
            </a:pPr>
            <a:r>
              <a:rPr lang="en-US" dirty="0" smtClean="0"/>
              <a:t>C</a:t>
            </a:r>
          </a:p>
          <a:p>
            <a:pPr defTabSz="905439" eaLnBrk="0" fontAlgn="base" hangingPunct="0">
              <a:spcBef>
                <a:spcPct val="30000"/>
              </a:spcBef>
              <a:spcAft>
                <a:spcPct val="0"/>
              </a:spcAft>
              <a:defRPr/>
            </a:pPr>
            <a:r>
              <a:rPr lang="en-US" dirty="0" smtClean="0"/>
              <a:t>Directions: One person act as the student and the other in the role as the TA.</a:t>
            </a:r>
            <a:r>
              <a:rPr lang="en-US" baseline="0" dirty="0" smtClean="0"/>
              <a:t> At the end of the conversation ASK THE QUESTION. Each person should play each role.</a:t>
            </a:r>
            <a:endParaRPr lang="en-US" dirty="0" smtClean="0"/>
          </a:p>
          <a:p>
            <a:pPr defTabSz="905439" eaLnBrk="0" fontAlgn="base" hangingPunct="0">
              <a:spcBef>
                <a:spcPct val="30000"/>
              </a:spcBef>
              <a:spcAft>
                <a:spcPct val="0"/>
              </a:spcAft>
              <a:defRPr/>
            </a:pPr>
            <a:endParaRPr lang="en-US" dirty="0" smtClean="0"/>
          </a:p>
          <a:p>
            <a:pPr defTabSz="905439" eaLnBrk="0" fontAlgn="base" hangingPunct="0">
              <a:spcBef>
                <a:spcPct val="30000"/>
              </a:spcBef>
              <a:spcAft>
                <a:spcPct val="0"/>
              </a:spcAft>
              <a:defRPr/>
            </a:pPr>
            <a:r>
              <a:rPr lang="en-US" b="1" u="sng" dirty="0"/>
              <a:t>ASK</a:t>
            </a:r>
            <a:r>
              <a:rPr lang="en-US" b="1" dirty="0"/>
              <a:t>:</a:t>
            </a:r>
            <a:endParaRPr lang="en-US" dirty="0"/>
          </a:p>
          <a:p>
            <a:pPr marL="339540" indent="-339540">
              <a:buFont typeface="Arial" panose="020B0604020202020204" pitchFamily="34" charset="0"/>
              <a:buChar char="•"/>
            </a:pPr>
            <a:r>
              <a:rPr lang="en-US" b="1" dirty="0"/>
              <a:t>What questions did you ask the student?</a:t>
            </a:r>
          </a:p>
          <a:p>
            <a:pPr marL="339540" indent="-339540">
              <a:buFont typeface="Arial" panose="020B0604020202020204" pitchFamily="34" charset="0"/>
              <a:buChar char="•"/>
            </a:pPr>
            <a:r>
              <a:rPr lang="en-US" b="1" dirty="0"/>
              <a:t>How would you show support for this student?</a:t>
            </a:r>
          </a:p>
          <a:p>
            <a:pPr marL="339540" indent="-339540">
              <a:buFont typeface="Arial" panose="020B0604020202020204" pitchFamily="34" charset="0"/>
              <a:buChar char="•"/>
            </a:pPr>
            <a:r>
              <a:rPr lang="en-US" b="1" dirty="0"/>
              <a:t>What risk factors did you identify?</a:t>
            </a:r>
          </a:p>
          <a:p>
            <a:pPr marL="339540" indent="-339540">
              <a:buFont typeface="Arial" panose="020B0604020202020204" pitchFamily="34" charset="0"/>
              <a:buChar char="•"/>
            </a:pPr>
            <a:r>
              <a:rPr lang="en-US" b="1" dirty="0"/>
              <a:t>What resources did you offer?</a:t>
            </a:r>
          </a:p>
          <a:p>
            <a:pPr defTabSz="905439" eaLnBrk="0" fontAlgn="base" hangingPunct="0">
              <a:spcBef>
                <a:spcPct val="30000"/>
              </a:spcBef>
              <a:spcAft>
                <a:spcPct val="0"/>
              </a:spcAft>
              <a:defRPr/>
            </a:pPr>
            <a:endParaRPr lang="en-US" dirty="0" smtClean="0"/>
          </a:p>
        </p:txBody>
      </p:sp>
      <p:sp>
        <p:nvSpPr>
          <p:cNvPr id="4" name="Slide Number Placeholder 3"/>
          <p:cNvSpPr>
            <a:spLocks noGrp="1"/>
          </p:cNvSpPr>
          <p:nvPr>
            <p:ph type="sldNum" sz="quarter" idx="10"/>
          </p:nvPr>
        </p:nvSpPr>
        <p:spPr/>
        <p:txBody>
          <a:bodyPr/>
          <a:lstStyle/>
          <a:p>
            <a:fld id="{A07E3C60-EF17-4B91-BD4F-67920FD4E892}" type="slidenum">
              <a:rPr lang="en-US" smtClean="0"/>
              <a:t>24</a:t>
            </a:fld>
            <a:endParaRPr lang="en-US"/>
          </a:p>
        </p:txBody>
      </p:sp>
    </p:spTree>
    <p:extLst>
      <p:ext uri="{BB962C8B-B14F-4D97-AF65-F5344CB8AC3E}">
        <p14:creationId xmlns:p14="http://schemas.microsoft.com/office/powerpoint/2010/main" val="22397606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
            </a:r>
          </a:p>
          <a:p>
            <a:r>
              <a:rPr lang="en-US" dirty="0" smtClean="0"/>
              <a:t>It is important that you not be indirect</a:t>
            </a:r>
            <a:r>
              <a:rPr lang="en-US" baseline="0" dirty="0" smtClean="0"/>
              <a:t> and that you not use terms like “hurting yourself”. Thinking about being dead, or thinking about harming yourself could be two very different things.</a:t>
            </a:r>
          </a:p>
          <a:p>
            <a:endParaRPr lang="en-US" baseline="0" dirty="0" smtClean="0"/>
          </a:p>
          <a:p>
            <a:r>
              <a:rPr lang="en-US" baseline="0" dirty="0" smtClean="0"/>
              <a:t>If they say yes, you must make a call. This moves into the referring stage. What these questions could mean is what happens at the intake process with the counselors at CAPS.</a:t>
            </a:r>
          </a:p>
          <a:p>
            <a:endParaRPr lang="en-US" baseline="0" dirty="0" smtClean="0"/>
          </a:p>
          <a:p>
            <a:pPr defTabSz="905352">
              <a:defRPr/>
            </a:pPr>
            <a:r>
              <a:rPr lang="en-US" baseline="0" dirty="0" smtClean="0"/>
              <a:t>This might be one of those points where you may be in “too deep”.</a:t>
            </a:r>
            <a:endParaRPr lang="en-US" dirty="0" smtClean="0"/>
          </a:p>
          <a:p>
            <a:endParaRPr lang="en-US" baseline="0" dirty="0" smtClean="0"/>
          </a:p>
          <a:p>
            <a:pPr rtl="0" eaLnBrk="1" fontAlgn="t" latinLnBrk="0" hangingPunct="1"/>
            <a:r>
              <a:rPr lang="en-US" b="1" dirty="0"/>
              <a:t>When caregivers…EXPLORE </a:t>
            </a:r>
            <a:r>
              <a:rPr lang="en-US" dirty="0"/>
              <a:t>invitations </a:t>
            </a:r>
            <a:r>
              <a:rPr lang="en-US" b="1" dirty="0"/>
              <a:t>they meet  the person at risk’s need for…</a:t>
            </a:r>
            <a:r>
              <a:rPr lang="en-US" dirty="0"/>
              <a:t>recognition</a:t>
            </a:r>
          </a:p>
          <a:p>
            <a:pPr defTabSz="905352" fontAlgn="t">
              <a:defRPr/>
            </a:pPr>
            <a:r>
              <a:rPr lang="en-US" b="1" dirty="0"/>
              <a:t>The person at risk feels… </a:t>
            </a:r>
            <a:r>
              <a:rPr lang="en-US" dirty="0"/>
              <a:t>valued </a:t>
            </a:r>
            <a:r>
              <a:rPr lang="en-US" b="1" dirty="0"/>
              <a:t>and is more likely to… </a:t>
            </a:r>
            <a:r>
              <a:rPr lang="en-US" dirty="0"/>
              <a:t>answer honestly about thoughts of suicide</a:t>
            </a:r>
          </a:p>
          <a:p>
            <a:pPr defTabSz="905352" fontAlgn="t">
              <a:defRPr/>
            </a:pPr>
            <a:endParaRPr lang="en-US" dirty="0"/>
          </a:p>
          <a:p>
            <a:pPr rtl="0" eaLnBrk="1" fontAlgn="t" latinLnBrk="0" hangingPunct="1"/>
            <a:r>
              <a:rPr lang="en-US" b="1" dirty="0"/>
              <a:t>When caregivers… ASK</a:t>
            </a:r>
            <a:r>
              <a:rPr lang="en-US" dirty="0"/>
              <a:t> about suicide </a:t>
            </a:r>
            <a:r>
              <a:rPr lang="en-US" b="1" dirty="0"/>
              <a:t>they meet  the person at risk’s need for… </a:t>
            </a:r>
            <a:r>
              <a:rPr lang="en-US" dirty="0"/>
              <a:t>permission</a:t>
            </a:r>
          </a:p>
          <a:p>
            <a:pPr rtl="0" eaLnBrk="1" fontAlgn="t" latinLnBrk="0" hangingPunct="1"/>
            <a:r>
              <a:rPr lang="en-US" b="1" dirty="0"/>
              <a:t>The person at risk feels…</a:t>
            </a:r>
            <a:r>
              <a:rPr lang="en-US" dirty="0"/>
              <a:t>validation </a:t>
            </a:r>
            <a:r>
              <a:rPr lang="en-US" b="1" dirty="0"/>
              <a:t>and is more likely to… </a:t>
            </a:r>
            <a:r>
              <a:rPr lang="en-US" dirty="0"/>
              <a:t>talk openly about suicide</a:t>
            </a:r>
          </a:p>
          <a:p>
            <a:pPr defTabSz="905352" fontAlgn="t">
              <a:defRPr/>
            </a:pPr>
            <a:endParaRPr lang="en-US" dirty="0"/>
          </a:p>
        </p:txBody>
      </p:sp>
      <p:sp>
        <p:nvSpPr>
          <p:cNvPr id="4" name="Slide Number Placeholder 3"/>
          <p:cNvSpPr>
            <a:spLocks noGrp="1"/>
          </p:cNvSpPr>
          <p:nvPr>
            <p:ph type="sldNum" sz="quarter" idx="10"/>
          </p:nvPr>
        </p:nvSpPr>
        <p:spPr/>
        <p:txBody>
          <a:bodyPr/>
          <a:lstStyle/>
          <a:p>
            <a:fld id="{A07E3C60-EF17-4B91-BD4F-67920FD4E892}" type="slidenum">
              <a:rPr lang="en-US" smtClean="0"/>
              <a:t>25</a:t>
            </a:fld>
            <a:endParaRPr lang="en-US"/>
          </a:p>
        </p:txBody>
      </p:sp>
    </p:spTree>
    <p:extLst>
      <p:ext uri="{BB962C8B-B14F-4D97-AF65-F5344CB8AC3E}">
        <p14:creationId xmlns:p14="http://schemas.microsoft.com/office/powerpoint/2010/main" val="42927867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
            </a:r>
            <a:endParaRPr lang="en-US" dirty="0"/>
          </a:p>
        </p:txBody>
      </p:sp>
      <p:sp>
        <p:nvSpPr>
          <p:cNvPr id="4" name="Slide Number Placeholder 3"/>
          <p:cNvSpPr>
            <a:spLocks noGrp="1"/>
          </p:cNvSpPr>
          <p:nvPr>
            <p:ph type="sldNum" sz="quarter" idx="10"/>
          </p:nvPr>
        </p:nvSpPr>
        <p:spPr/>
        <p:txBody>
          <a:bodyPr/>
          <a:lstStyle/>
          <a:p>
            <a:fld id="{A07E3C60-EF17-4B91-BD4F-67920FD4E892}" type="slidenum">
              <a:rPr lang="en-US" smtClean="0"/>
              <a:t>26</a:t>
            </a:fld>
            <a:endParaRPr lang="en-US"/>
          </a:p>
        </p:txBody>
      </p:sp>
    </p:spTree>
    <p:extLst>
      <p:ext uri="{BB962C8B-B14F-4D97-AF65-F5344CB8AC3E}">
        <p14:creationId xmlns:p14="http://schemas.microsoft.com/office/powerpoint/2010/main" val="3309227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t>
            </a:r>
          </a:p>
          <a:p>
            <a:r>
              <a:rPr lang="en-US" dirty="0" smtClean="0"/>
              <a:t>“</a:t>
            </a:r>
            <a:r>
              <a:rPr lang="en-US" dirty="0"/>
              <a:t>Some circumstances necessitate that you call CUPD immediately.</a:t>
            </a:r>
          </a:p>
          <a:p>
            <a:endParaRPr lang="en-US" dirty="0"/>
          </a:p>
          <a:p>
            <a:r>
              <a:rPr lang="en-US" u="sng" dirty="0">
                <a:ea typeface="Verdana" panose="020B0604030504040204" pitchFamily="34" charset="0"/>
                <a:cs typeface="Verdana" panose="020B0604030504040204" pitchFamily="34" charset="0"/>
              </a:rPr>
              <a:t>Call 911 </a:t>
            </a:r>
            <a:r>
              <a:rPr lang="en-US" dirty="0">
                <a:ea typeface="Verdana" panose="020B0604030504040204" pitchFamily="34" charset="0"/>
                <a:cs typeface="Verdana" panose="020B0604030504040204" pitchFamily="34" charset="0"/>
              </a:rPr>
              <a:t>if the individual:</a:t>
            </a:r>
          </a:p>
          <a:p>
            <a:endParaRPr lang="en-US" dirty="0">
              <a:ea typeface="Verdana" panose="020B0604030504040204" pitchFamily="34" charset="0"/>
              <a:cs typeface="Verdana" panose="020B0604030504040204" pitchFamily="34" charset="0"/>
            </a:endParaRPr>
          </a:p>
          <a:p>
            <a:pPr marL="339507" indent="-339507">
              <a:buFont typeface="Arial" panose="020B0604020202020204" pitchFamily="34" charset="0"/>
              <a:buChar char="•"/>
            </a:pPr>
            <a:r>
              <a:rPr lang="en-US" dirty="0">
                <a:ea typeface="Verdana" panose="020B0604030504040204" pitchFamily="34" charset="0"/>
                <a:cs typeface="Verdana" panose="020B0604030504040204" pitchFamily="34" charset="0"/>
              </a:rPr>
              <a:t>Threated immediate harm to self (e.g., cutting, jumping out a window, stepping in front of traffic)</a:t>
            </a:r>
          </a:p>
          <a:p>
            <a:pPr marL="339507" indent="-339507">
              <a:buFont typeface="Arial" panose="020B0604020202020204" pitchFamily="34" charset="0"/>
              <a:buChar char="•"/>
            </a:pPr>
            <a:r>
              <a:rPr lang="en-US" dirty="0">
                <a:ea typeface="Verdana" panose="020B0604030504040204" pitchFamily="34" charset="0"/>
                <a:cs typeface="Verdana" panose="020B0604030504040204" pitchFamily="34" charset="0"/>
              </a:rPr>
              <a:t>Has a weapon and is threatening to use it</a:t>
            </a:r>
          </a:p>
          <a:p>
            <a:pPr marL="339507" indent="-339507">
              <a:buFont typeface="Arial" panose="020B0604020202020204" pitchFamily="34" charset="0"/>
              <a:buChar char="•"/>
            </a:pPr>
            <a:r>
              <a:rPr lang="en-US" dirty="0">
                <a:ea typeface="Verdana" panose="020B0604030504040204" pitchFamily="34" charset="0"/>
                <a:cs typeface="Verdana" panose="020B0604030504040204" pitchFamily="34" charset="0"/>
              </a:rPr>
              <a:t>Engaged in a behavior that requires medical attention (e.g., has taken pills, has cut themselves)</a:t>
            </a:r>
          </a:p>
          <a:p>
            <a:pPr marL="339507" indent="-339507">
              <a:buFont typeface="Arial" panose="020B0604020202020204" pitchFamily="34" charset="0"/>
              <a:buChar char="•"/>
            </a:pPr>
            <a:r>
              <a:rPr lang="en-US" dirty="0">
                <a:ea typeface="Verdana" panose="020B0604030504040204" pitchFamily="34" charset="0"/>
                <a:cs typeface="Verdana" panose="020B0604030504040204" pitchFamily="34" charset="0"/>
              </a:rPr>
              <a:t>Spoke or wrote about death, dying, or suicide in a way that concerns you</a:t>
            </a:r>
          </a:p>
          <a:p>
            <a:pPr marL="339507" indent="-339507">
              <a:buFont typeface="Arial" panose="020B0604020202020204" pitchFamily="34" charset="0"/>
              <a:buChar char="•"/>
            </a:pPr>
            <a:endParaRPr lang="en-US" dirty="0">
              <a:ea typeface="Verdana" panose="020B0604030504040204" pitchFamily="34" charset="0"/>
              <a:cs typeface="Verdana" panose="020B0604030504040204" pitchFamily="34" charset="0"/>
            </a:endParaRPr>
          </a:p>
          <a:p>
            <a:r>
              <a:rPr lang="en-US" dirty="0">
                <a:ea typeface="Verdana" panose="020B0604030504040204" pitchFamily="34" charset="0"/>
                <a:cs typeface="Verdana" panose="020B0604030504040204" pitchFamily="34" charset="0"/>
              </a:rPr>
              <a:t>Call 911 and the police will arrive quickly! Stay with the individual during this time.</a:t>
            </a:r>
          </a:p>
          <a:p>
            <a:endParaRPr lang="en-US" dirty="0">
              <a:ea typeface="Verdana" panose="020B0604030504040204" pitchFamily="34" charset="0"/>
              <a:cs typeface="Verdana" panose="020B0604030504040204" pitchFamily="34" charset="0"/>
            </a:endParaRPr>
          </a:p>
          <a:p>
            <a:r>
              <a:rPr lang="en-US" dirty="0">
                <a:ea typeface="Verdana" panose="020B0604030504040204" pitchFamily="34" charset="0"/>
                <a:cs typeface="Verdana" panose="020B0604030504040204" pitchFamily="34" charset="0"/>
              </a:rPr>
              <a:t>We will talk more about the actions you should take in the next section, and if any specific questions come to mind, please write them down on a post-it note.</a:t>
            </a:r>
          </a:p>
        </p:txBody>
      </p:sp>
      <p:sp>
        <p:nvSpPr>
          <p:cNvPr id="4" name="Slide Number Placeholder 3"/>
          <p:cNvSpPr>
            <a:spLocks noGrp="1"/>
          </p:cNvSpPr>
          <p:nvPr>
            <p:ph type="sldNum" sz="quarter" idx="10"/>
          </p:nvPr>
        </p:nvSpPr>
        <p:spPr/>
        <p:txBody>
          <a:bodyPr/>
          <a:lstStyle/>
          <a:p>
            <a:fld id="{68529024-D416-48B7-8526-58CE588A2C69}" type="slidenum">
              <a:rPr lang="en-US" smtClean="0"/>
              <a:t>27</a:t>
            </a:fld>
            <a:endParaRPr lang="en-US"/>
          </a:p>
        </p:txBody>
      </p:sp>
    </p:spTree>
    <p:extLst>
      <p:ext uri="{BB962C8B-B14F-4D97-AF65-F5344CB8AC3E}">
        <p14:creationId xmlns:p14="http://schemas.microsoft.com/office/powerpoint/2010/main" val="1984402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US" sz="1100" dirty="0"/>
              <a:t>C</a:t>
            </a:r>
          </a:p>
          <a:p>
            <a:r>
              <a:rPr lang="en-US" sz="1100" dirty="0"/>
              <a:t>“For students who display some of the warning signs but do not appear to be actively in danger of harming themselves or others, make every attempt to connect the student to a professional.</a:t>
            </a:r>
          </a:p>
          <a:p>
            <a:endParaRPr lang="en-US" sz="1100" dirty="0"/>
          </a:p>
          <a:p>
            <a:r>
              <a:rPr lang="en-US" sz="1100" dirty="0"/>
              <a:t>Thank the student for talking with you about some very personal matters today. Let the student know that you are worried about them and you believe it would be helpful for them to speak with someone who is well-trained in this area. A mental health professional will work with them to explore their needs and concerns, discover options, and develop a plan to help them feel more like themselves.</a:t>
            </a:r>
          </a:p>
          <a:p>
            <a:endParaRPr lang="en-US" sz="1100" dirty="0"/>
          </a:p>
          <a:p>
            <a:r>
              <a:rPr lang="en-US" sz="1100" dirty="0"/>
              <a:t>If the student is agreeable to meet with someone at CAPS, during business hours, indicate that you would like to walk with them over to CAPS. Call CAPS in the student’s presence to let them know that you are on the way with a student who is contemplating suicide. If possible, stay with the student at all times. Some students by themselves “on their way to CAPS” don’t make it because they just head back to their residence hall or elsewhere. </a:t>
            </a:r>
          </a:p>
          <a:p>
            <a:endParaRPr lang="en-US" sz="1100" dirty="0"/>
          </a:p>
          <a:p>
            <a:r>
              <a:rPr lang="en-US" sz="1100" dirty="0"/>
              <a:t>After hours, call the CAPS counselor on call by dialing CUPD (656-2222), and they will connect you. </a:t>
            </a:r>
          </a:p>
          <a:p>
            <a:endParaRPr lang="en-US" sz="1100" dirty="0"/>
          </a:p>
          <a:p>
            <a:r>
              <a:rPr lang="en-US" sz="1100" dirty="0"/>
              <a:t>Complete a CARE report ASAP when you are no longer with the student.”</a:t>
            </a:r>
          </a:p>
          <a:p>
            <a:endParaRPr lang="en-US" sz="1100" dirty="0"/>
          </a:p>
          <a:p>
            <a:endParaRPr lang="en-US" sz="1100" b="1" dirty="0"/>
          </a:p>
          <a:p>
            <a:r>
              <a:rPr lang="en-US" sz="1100" b="1" dirty="0"/>
              <a:t>What if the student is not willing to speak with someone at CAPS in person or over the phone?</a:t>
            </a:r>
          </a:p>
          <a:p>
            <a:endParaRPr lang="en-US" sz="1100" dirty="0"/>
          </a:p>
          <a:p>
            <a:r>
              <a:rPr lang="en-US" sz="1100" dirty="0"/>
              <a:t>Communicate a little bit more about what CAPS is and what will happen once they’re there. We’ll talk about that more in just a minute. Some students have misconceptions about CAPS or just don’t understand what mental health counseling would look like.  With a little more information, they may be willing. </a:t>
            </a:r>
          </a:p>
          <a:p>
            <a:endParaRPr lang="en-US" sz="1100" dirty="0"/>
          </a:p>
          <a:p>
            <a:r>
              <a:rPr lang="en-US" sz="1100" dirty="0"/>
              <a:t>If they still aren’t, let them know that you care about them and you still think it is important for them to talk to someone who is trained and can help. Ask if you can follow up with them in a day or two to talk again. </a:t>
            </a:r>
          </a:p>
          <a:p>
            <a:endParaRPr lang="en-US" sz="1100" dirty="0"/>
          </a:p>
          <a:p>
            <a:r>
              <a:rPr lang="en-US" sz="1100" dirty="0"/>
              <a:t>It’s very important that you follow up with the individual and keep an eye out for </a:t>
            </a:r>
            <a:r>
              <a:rPr lang="en-US" sz="1100" u="sng" dirty="0"/>
              <a:t>changes</a:t>
            </a:r>
            <a:r>
              <a:rPr lang="en-US" sz="1100" dirty="0"/>
              <a:t> in their speech, behavior, and emotions. </a:t>
            </a:r>
          </a:p>
          <a:p>
            <a:endParaRPr lang="en-US" sz="1100" dirty="0"/>
          </a:p>
        </p:txBody>
      </p:sp>
      <p:sp>
        <p:nvSpPr>
          <p:cNvPr id="4" name="Slide Number Placeholder 3"/>
          <p:cNvSpPr>
            <a:spLocks noGrp="1"/>
          </p:cNvSpPr>
          <p:nvPr>
            <p:ph type="sldNum" sz="quarter" idx="10"/>
          </p:nvPr>
        </p:nvSpPr>
        <p:spPr/>
        <p:txBody>
          <a:bodyPr/>
          <a:lstStyle/>
          <a:p>
            <a:fld id="{A07E3C60-EF17-4B91-BD4F-67920FD4E892}" type="slidenum">
              <a:rPr lang="en-US" smtClean="0"/>
              <a:t>28</a:t>
            </a:fld>
            <a:endParaRPr lang="en-US"/>
          </a:p>
        </p:txBody>
      </p:sp>
    </p:spTree>
    <p:extLst>
      <p:ext uri="{BB962C8B-B14F-4D97-AF65-F5344CB8AC3E}">
        <p14:creationId xmlns:p14="http://schemas.microsoft.com/office/powerpoint/2010/main" val="19969396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US" sz="1100" dirty="0"/>
              <a:t>C</a:t>
            </a:r>
          </a:p>
          <a:p>
            <a:r>
              <a:rPr lang="en-US" sz="1100" dirty="0"/>
              <a:t>“For students who display some of the warning signs but do not appear to be actively in danger of harming themselves or others, make every attempt to connect the student to a professional.</a:t>
            </a:r>
          </a:p>
          <a:p>
            <a:endParaRPr lang="en-US" sz="1100" dirty="0"/>
          </a:p>
          <a:p>
            <a:r>
              <a:rPr lang="en-US" sz="1100" dirty="0"/>
              <a:t>Thank the student for talking with you about some very personal matters today. Let the student know that you are worried about them and you believe it would be helpful for them to speak with someone who is well-trained in this area. A mental health professional will work with them to explore their needs and concerns, discover options, and develop a plan to help them feel more like themselves.</a:t>
            </a:r>
          </a:p>
          <a:p>
            <a:endParaRPr lang="en-US" sz="1100" dirty="0"/>
          </a:p>
          <a:p>
            <a:r>
              <a:rPr lang="en-US" sz="1100" dirty="0"/>
              <a:t>If the student is agreeable to meet with someone at CAPS, during business hours, indicate that you would like to walk with them over to CAPS. Call CAPS in the student’s presence to let them know that you are on the way with a student who is contemplating suicide. If possible, stay with the student at all times. Some students by themselves “on their way to CAPS” don’t make it because they just head back to their residence hall or elsewhere. </a:t>
            </a:r>
          </a:p>
          <a:p>
            <a:endParaRPr lang="en-US" sz="1100" dirty="0"/>
          </a:p>
          <a:p>
            <a:r>
              <a:rPr lang="en-US" sz="1100" dirty="0"/>
              <a:t>After hours, call the CAPS counselor on call by dialing CUPD (656-2222), and they will connect you. </a:t>
            </a:r>
          </a:p>
          <a:p>
            <a:endParaRPr lang="en-US" sz="1100" dirty="0"/>
          </a:p>
          <a:p>
            <a:r>
              <a:rPr lang="en-US" sz="1100" dirty="0"/>
              <a:t>Complete a CARE report ASAP when you are no longer with the student.”</a:t>
            </a:r>
          </a:p>
        </p:txBody>
      </p:sp>
      <p:sp>
        <p:nvSpPr>
          <p:cNvPr id="4" name="Slide Number Placeholder 3"/>
          <p:cNvSpPr>
            <a:spLocks noGrp="1"/>
          </p:cNvSpPr>
          <p:nvPr>
            <p:ph type="sldNum" sz="quarter" idx="10"/>
          </p:nvPr>
        </p:nvSpPr>
        <p:spPr/>
        <p:txBody>
          <a:bodyPr/>
          <a:lstStyle/>
          <a:p>
            <a:fld id="{A07E3C60-EF17-4B91-BD4F-67920FD4E892}" type="slidenum">
              <a:rPr lang="en-US" smtClean="0"/>
              <a:t>29</a:t>
            </a:fld>
            <a:endParaRPr lang="en-US"/>
          </a:p>
        </p:txBody>
      </p:sp>
    </p:spTree>
    <p:extLst>
      <p:ext uri="{BB962C8B-B14F-4D97-AF65-F5344CB8AC3E}">
        <p14:creationId xmlns:p14="http://schemas.microsoft.com/office/powerpoint/2010/main" val="1996939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ea typeface="Verdana" panose="020B0604030504040204" pitchFamily="34" charset="0"/>
                <a:cs typeface="Verdana" panose="020B0604030504040204" pitchFamily="34" charset="0"/>
              </a:rPr>
              <a:t>M</a:t>
            </a:r>
          </a:p>
          <a:p>
            <a:r>
              <a:rPr lang="en-US" dirty="0" smtClean="0">
                <a:ea typeface="Verdana" panose="020B0604030504040204" pitchFamily="34" charset="0"/>
                <a:cs typeface="Verdana" panose="020B0604030504040204" pitchFamily="34" charset="0"/>
              </a:rPr>
              <a:t>“We would</a:t>
            </a:r>
            <a:r>
              <a:rPr lang="en-US" baseline="0" dirty="0" smtClean="0">
                <a:ea typeface="Verdana" panose="020B0604030504040204" pitchFamily="34" charset="0"/>
                <a:cs typeface="Verdana" panose="020B0604030504040204" pitchFamily="34" charset="0"/>
              </a:rPr>
              <a:t> like to provide a little background to how we got here today and the origin of this training. </a:t>
            </a:r>
          </a:p>
          <a:p>
            <a:endParaRPr lang="en-US" baseline="0" dirty="0" smtClean="0">
              <a:ea typeface="Verdana" panose="020B0604030504040204" pitchFamily="34" charset="0"/>
              <a:cs typeface="Verdana" panose="020B0604030504040204" pitchFamily="34" charset="0"/>
            </a:endParaRPr>
          </a:p>
          <a:p>
            <a:r>
              <a:rPr lang="en-US" dirty="0" smtClean="0">
                <a:ea typeface="Verdana" panose="020B0604030504040204" pitchFamily="34" charset="0"/>
                <a:cs typeface="Verdana" panose="020B0604030504040204" pitchFamily="34" charset="0"/>
              </a:rPr>
              <a:t>It’s evident</a:t>
            </a:r>
            <a:r>
              <a:rPr lang="en-US" baseline="0" dirty="0" smtClean="0">
                <a:ea typeface="Verdana" panose="020B0604030504040204" pitchFamily="34" charset="0"/>
                <a:cs typeface="Verdana" panose="020B0604030504040204" pitchFamily="34" charset="0"/>
              </a:rPr>
              <a:t> that there has been a need </a:t>
            </a:r>
            <a:r>
              <a:rPr lang="en-US" dirty="0" smtClean="0">
                <a:ea typeface="Verdana" panose="020B0604030504040204" pitchFamily="34" charset="0"/>
                <a:cs typeface="Verdana" panose="020B0604030504040204" pitchFamily="34" charset="0"/>
              </a:rPr>
              <a:t>Clemson’s campus for suicide prevention efforts.</a:t>
            </a:r>
          </a:p>
          <a:p>
            <a:endParaRPr lang="en-US" dirty="0" smtClean="0">
              <a:ea typeface="Verdana" panose="020B0604030504040204" pitchFamily="34" charset="0"/>
              <a:cs typeface="Verdana" panose="020B0604030504040204" pitchFamily="34" charset="0"/>
            </a:endParaRPr>
          </a:p>
          <a:p>
            <a:r>
              <a:rPr lang="en-US" dirty="0" smtClean="0">
                <a:ea typeface="Verdana" panose="020B0604030504040204" pitchFamily="34" charset="0"/>
                <a:cs typeface="Verdana" panose="020B0604030504040204" pitchFamily="34" charset="0"/>
              </a:rPr>
              <a:t>Natural helpers (advocates) are a key element to suicide prevention.</a:t>
            </a:r>
          </a:p>
          <a:p>
            <a:endParaRPr lang="en-US" dirty="0" smtClean="0">
              <a:ea typeface="Verdana" panose="020B0604030504040204" pitchFamily="34" charset="0"/>
              <a:cs typeface="Verdana" panose="020B0604030504040204" pitchFamily="34" charset="0"/>
            </a:endParaRPr>
          </a:p>
          <a:p>
            <a:pPr defTabSz="905352">
              <a:defRPr/>
            </a:pPr>
            <a:r>
              <a:rPr lang="en-US" baseline="0" dirty="0" smtClean="0">
                <a:ea typeface="Verdana" panose="020B0604030504040204" pitchFamily="34" charset="0"/>
                <a:cs typeface="Verdana" panose="020B0604030504040204" pitchFamily="34" charset="0"/>
              </a:rPr>
              <a:t>Advocates across campus will receive this training to be natural helper for suicide prevention.</a:t>
            </a:r>
          </a:p>
          <a:p>
            <a:pPr defTabSz="905352">
              <a:defRPr/>
            </a:pPr>
            <a:endParaRPr lang="en-US" baseline="0" dirty="0" smtClean="0">
              <a:ea typeface="Verdana" panose="020B0604030504040204" pitchFamily="34" charset="0"/>
              <a:cs typeface="Verdana" panose="020B0604030504040204" pitchFamily="34" charset="0"/>
            </a:endParaRPr>
          </a:p>
          <a:p>
            <a:pPr defTabSz="905352">
              <a:defRPr/>
            </a:pPr>
            <a:r>
              <a:rPr lang="en-US" baseline="0" dirty="0" smtClean="0">
                <a:ea typeface="Verdana" panose="020B0604030504040204" pitchFamily="34" charset="0"/>
                <a:cs typeface="Verdana" panose="020B0604030504040204" pitchFamily="34" charset="0"/>
              </a:rPr>
              <a:t>The goal of our training is not that you would have the same skills as a mental health professional…Our goal is that you would be equipped to function in  your role as a natural helper and facilitate access to professional care for those at risk.”</a:t>
            </a:r>
            <a:endParaRPr lang="en-US" dirty="0" smtClean="0">
              <a:ea typeface="Verdana" panose="020B0604030504040204" pitchFamily="34" charset="0"/>
              <a:cs typeface="Verdana" panose="020B0604030504040204" pitchFamily="34" charset="0"/>
            </a:endParaRPr>
          </a:p>
          <a:p>
            <a:endParaRPr lang="en-US" i="0" dirty="0" smtClean="0"/>
          </a:p>
          <a:p>
            <a:endParaRPr lang="en-US" i="0" dirty="0" smtClean="0"/>
          </a:p>
        </p:txBody>
      </p:sp>
      <p:sp>
        <p:nvSpPr>
          <p:cNvPr id="4" name="Slide Number Placeholder 3"/>
          <p:cNvSpPr>
            <a:spLocks noGrp="1"/>
          </p:cNvSpPr>
          <p:nvPr>
            <p:ph type="sldNum" sz="quarter" idx="10"/>
          </p:nvPr>
        </p:nvSpPr>
        <p:spPr/>
        <p:txBody>
          <a:bodyPr/>
          <a:lstStyle/>
          <a:p>
            <a:fld id="{68529024-D416-48B7-8526-58CE588A2C69}" type="slidenum">
              <a:rPr lang="en-US" smtClean="0"/>
              <a:t>3</a:t>
            </a:fld>
            <a:endParaRPr lang="en-US"/>
          </a:p>
        </p:txBody>
      </p:sp>
    </p:spTree>
    <p:extLst>
      <p:ext uri="{BB962C8B-B14F-4D97-AF65-F5344CB8AC3E}">
        <p14:creationId xmlns:p14="http://schemas.microsoft.com/office/powerpoint/2010/main" val="25925675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t>
            </a:r>
          </a:p>
          <a:p>
            <a:pPr marL="169754" indent="-169754">
              <a:buFont typeface="Arial" panose="020B0604020202020204" pitchFamily="34" charset="0"/>
              <a:buChar char="•"/>
            </a:pPr>
            <a:r>
              <a:rPr lang="en-US" dirty="0">
                <a:cs typeface="Verdana"/>
              </a:rPr>
              <a:t>In any circumstance that we have discussed today, please complete a CARE report ASAP when you are no longer with the student</a:t>
            </a:r>
          </a:p>
          <a:p>
            <a:pPr marL="169754" indent="-169754">
              <a:buFont typeface="Arial" panose="020B0604020202020204" pitchFamily="34" charset="0"/>
              <a:buChar char="•"/>
            </a:pPr>
            <a:endParaRPr lang="en-US" dirty="0">
              <a:cs typeface="Verdana"/>
            </a:endParaRPr>
          </a:p>
          <a:p>
            <a:pPr marL="169754" indent="-169754">
              <a:buFont typeface="Arial" panose="020B0604020202020204" pitchFamily="34" charset="0"/>
              <a:buChar char="•"/>
            </a:pPr>
            <a:r>
              <a:rPr lang="en-US" dirty="0">
                <a:cs typeface="Verdana"/>
              </a:rPr>
              <a:t>Part of the Dean of Students website</a:t>
            </a:r>
          </a:p>
          <a:p>
            <a:pPr marL="169754" indent="-169754">
              <a:buFont typeface="Arial" panose="020B0604020202020204" pitchFamily="34" charset="0"/>
              <a:buChar char="•"/>
            </a:pPr>
            <a:r>
              <a:rPr lang="en-US" dirty="0">
                <a:cs typeface="Verdana"/>
              </a:rPr>
              <a:t>Takes five minutes to complete</a:t>
            </a:r>
          </a:p>
          <a:p>
            <a:pPr marL="169754" indent="-169754">
              <a:buFont typeface="Arial" panose="020B0604020202020204" pitchFamily="34" charset="0"/>
              <a:buChar char="•"/>
            </a:pPr>
            <a:r>
              <a:rPr lang="en-US" dirty="0">
                <a:cs typeface="Verdana"/>
              </a:rPr>
              <a:t>Dean of Students staff will follow up with students</a:t>
            </a:r>
          </a:p>
          <a:p>
            <a:pPr marL="169754" indent="-169754">
              <a:buFont typeface="Arial" panose="020B0604020202020204" pitchFamily="34" charset="0"/>
              <a:buChar char="•"/>
            </a:pPr>
            <a:r>
              <a:rPr lang="en-US" dirty="0">
                <a:cs typeface="Verdana"/>
              </a:rPr>
              <a:t>This is the primary method by which the University is contacted/aware of students in distress.</a:t>
            </a:r>
          </a:p>
          <a:p>
            <a:endParaRPr lang="en-US" dirty="0" smtClean="0"/>
          </a:p>
          <a:p>
            <a:endParaRPr lang="en-US" dirty="0" smtClean="0"/>
          </a:p>
          <a:p>
            <a:endParaRPr lang="en-US" dirty="0" smtClean="0"/>
          </a:p>
          <a:p>
            <a:r>
              <a:rPr lang="en-US" dirty="0" smtClean="0"/>
              <a:t>For more information and to complete a CARE report: http://www.clemson.edu/administration/student-affairs/dean/care-network.html </a:t>
            </a:r>
            <a:endParaRPr lang="en-US" dirty="0"/>
          </a:p>
        </p:txBody>
      </p:sp>
      <p:sp>
        <p:nvSpPr>
          <p:cNvPr id="4" name="Slide Number Placeholder 3"/>
          <p:cNvSpPr>
            <a:spLocks noGrp="1"/>
          </p:cNvSpPr>
          <p:nvPr>
            <p:ph type="sldNum" sz="quarter" idx="10"/>
          </p:nvPr>
        </p:nvSpPr>
        <p:spPr/>
        <p:txBody>
          <a:bodyPr/>
          <a:lstStyle/>
          <a:p>
            <a:fld id="{A07E3C60-EF17-4B91-BD4F-67920FD4E892}" type="slidenum">
              <a:rPr lang="en-US" smtClean="0"/>
              <a:t>30</a:t>
            </a:fld>
            <a:endParaRPr lang="en-US"/>
          </a:p>
        </p:txBody>
      </p:sp>
    </p:spTree>
    <p:extLst>
      <p:ext uri="{BB962C8B-B14F-4D97-AF65-F5344CB8AC3E}">
        <p14:creationId xmlns:p14="http://schemas.microsoft.com/office/powerpoint/2010/main" val="28697230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5352" eaLnBrk="0" fontAlgn="base" hangingPunct="0">
              <a:spcBef>
                <a:spcPct val="30000"/>
              </a:spcBef>
              <a:spcAft>
                <a:spcPct val="0"/>
              </a:spcAft>
              <a:defRPr/>
            </a:pPr>
            <a:r>
              <a:rPr lang="en-US" dirty="0" smtClean="0"/>
              <a:t>C</a:t>
            </a:r>
          </a:p>
          <a:p>
            <a:pPr defTabSz="905352" eaLnBrk="0" fontAlgn="base" hangingPunct="0">
              <a:spcBef>
                <a:spcPct val="30000"/>
              </a:spcBef>
              <a:spcAft>
                <a:spcPct val="0"/>
              </a:spcAft>
              <a:defRPr/>
            </a:pPr>
            <a:r>
              <a:rPr lang="en-US" dirty="0" smtClean="0"/>
              <a:t>Res Life staff are obligated to report concerns and intervene whether an incident is identified on- or off-campus,</a:t>
            </a:r>
            <a:r>
              <a:rPr lang="en-US" baseline="0" dirty="0" smtClean="0"/>
              <a:t> during on-call hours, or not. Much like Title IX violations, an Res Life staff are always obligated to report suicidality.</a:t>
            </a:r>
            <a:endParaRPr lang="en-US" dirty="0" smtClean="0"/>
          </a:p>
          <a:p>
            <a:pPr defTabSz="905352" eaLnBrk="0" fontAlgn="base" hangingPunct="0">
              <a:spcBef>
                <a:spcPct val="30000"/>
              </a:spcBef>
              <a:spcAft>
                <a:spcPct val="0"/>
              </a:spcAft>
              <a:defRPr/>
            </a:pPr>
            <a:endParaRPr lang="en-US" dirty="0" smtClean="0"/>
          </a:p>
          <a:p>
            <a:pPr defTabSz="905352" eaLnBrk="0" fontAlgn="base" hangingPunct="0">
              <a:spcBef>
                <a:spcPct val="30000"/>
              </a:spcBef>
              <a:spcAft>
                <a:spcPct val="0"/>
              </a:spcAft>
              <a:defRPr/>
            </a:pPr>
            <a:r>
              <a:rPr lang="en-US" dirty="0" smtClean="0"/>
              <a:t>More often than not, distressed students display several risk factors but… </a:t>
            </a:r>
          </a:p>
          <a:p>
            <a:pPr defTabSz="905352" eaLnBrk="0" fontAlgn="base" hangingPunct="0">
              <a:spcBef>
                <a:spcPct val="30000"/>
              </a:spcBef>
              <a:spcAft>
                <a:spcPct val="0"/>
              </a:spcAft>
              <a:defRPr/>
            </a:pPr>
            <a:r>
              <a:rPr lang="en-US" dirty="0" smtClean="0"/>
              <a:t>Have not already harmed themselves </a:t>
            </a:r>
          </a:p>
          <a:p>
            <a:pPr defTabSz="905352" eaLnBrk="0" fontAlgn="base" hangingPunct="0">
              <a:spcBef>
                <a:spcPct val="30000"/>
              </a:spcBef>
              <a:spcAft>
                <a:spcPct val="0"/>
              </a:spcAft>
              <a:defRPr/>
            </a:pPr>
            <a:r>
              <a:rPr lang="en-US" dirty="0" smtClean="0"/>
              <a:t>Are not threatening to kill themselves </a:t>
            </a:r>
          </a:p>
          <a:p>
            <a:pPr defTabSz="905352" eaLnBrk="0" fontAlgn="base" hangingPunct="0">
              <a:spcBef>
                <a:spcPct val="30000"/>
              </a:spcBef>
              <a:spcAft>
                <a:spcPct val="0"/>
              </a:spcAft>
              <a:defRPr/>
            </a:pPr>
            <a:r>
              <a:rPr lang="en-US" dirty="0" smtClean="0"/>
              <a:t>Are not looking for ways to kill themselves</a:t>
            </a:r>
          </a:p>
          <a:p>
            <a:pPr defTabSz="905352" eaLnBrk="0" fontAlgn="base" hangingPunct="0">
              <a:spcBef>
                <a:spcPct val="30000"/>
              </a:spcBef>
              <a:spcAft>
                <a:spcPct val="0"/>
              </a:spcAft>
              <a:defRPr/>
            </a:pPr>
            <a:endParaRPr lang="en-US" dirty="0" smtClean="0"/>
          </a:p>
          <a:p>
            <a:pPr defTabSz="905352" eaLnBrk="0" fontAlgn="base" hangingPunct="0">
              <a:spcBef>
                <a:spcPct val="30000"/>
              </a:spcBef>
              <a:spcAft>
                <a:spcPct val="0"/>
              </a:spcAft>
              <a:defRPr/>
            </a:pPr>
            <a:r>
              <a:rPr lang="en-US" dirty="0" smtClean="0"/>
              <a:t>These students need help too! Express your concern and ask the student to Make a call to the Counseling Center or another mental health service provider for an appointment</a:t>
            </a:r>
          </a:p>
          <a:p>
            <a:pPr defTabSz="905352" eaLnBrk="0" fontAlgn="base" hangingPunct="0">
              <a:spcBef>
                <a:spcPct val="30000"/>
              </a:spcBef>
              <a:spcAft>
                <a:spcPct val="0"/>
              </a:spcAft>
              <a:defRPr/>
            </a:pPr>
            <a:endParaRPr lang="en-US" dirty="0" smtClean="0"/>
          </a:p>
          <a:p>
            <a:pPr defTabSz="905352" eaLnBrk="0" fontAlgn="base" hangingPunct="0">
              <a:spcBef>
                <a:spcPct val="30000"/>
              </a:spcBef>
              <a:spcAft>
                <a:spcPct val="0"/>
              </a:spcAft>
              <a:defRPr/>
            </a:pPr>
            <a:r>
              <a:rPr lang="en-US" dirty="0" smtClean="0"/>
              <a:t>Advocates or students can also file a CARE report, put the student in touch with other resources, and continue monitoring risk factors and warning signs</a:t>
            </a:r>
          </a:p>
          <a:p>
            <a:pPr defTabSz="905352" eaLnBrk="0" fontAlgn="base" hangingPunct="0">
              <a:spcBef>
                <a:spcPct val="30000"/>
              </a:spcBef>
              <a:spcAft>
                <a:spcPct val="0"/>
              </a:spcAft>
              <a:defRPr/>
            </a:pPr>
            <a:r>
              <a:rPr lang="en-US" dirty="0" smtClean="0"/>
              <a:t>Behavioral Intervention Team is notified when a CARE report is filed; this consists of key campus administrators and personnel representing different resources (e.g., Dean of Students, CAPS, Redfern, Res Life).</a:t>
            </a:r>
          </a:p>
          <a:p>
            <a:pPr defTabSz="905352" eaLnBrk="0" fontAlgn="base" hangingPunct="0">
              <a:spcBef>
                <a:spcPct val="30000"/>
              </a:spcBef>
              <a:spcAft>
                <a:spcPct val="0"/>
              </a:spcAft>
              <a:defRPr/>
            </a:pPr>
            <a:endParaRPr lang="en-US" dirty="0" smtClean="0"/>
          </a:p>
        </p:txBody>
      </p:sp>
      <p:sp>
        <p:nvSpPr>
          <p:cNvPr id="4" name="Slide Number Placeholder 3"/>
          <p:cNvSpPr>
            <a:spLocks noGrp="1"/>
          </p:cNvSpPr>
          <p:nvPr>
            <p:ph type="sldNum" sz="quarter" idx="10"/>
          </p:nvPr>
        </p:nvSpPr>
        <p:spPr/>
        <p:txBody>
          <a:bodyPr/>
          <a:lstStyle/>
          <a:p>
            <a:fld id="{A07E3C60-EF17-4B91-BD4F-67920FD4E892}" type="slidenum">
              <a:rPr lang="en-US" smtClean="0"/>
              <a:t>31</a:t>
            </a:fld>
            <a:endParaRPr lang="en-US"/>
          </a:p>
        </p:txBody>
      </p:sp>
    </p:spTree>
    <p:extLst>
      <p:ext uri="{BB962C8B-B14F-4D97-AF65-F5344CB8AC3E}">
        <p14:creationId xmlns:p14="http://schemas.microsoft.com/office/powerpoint/2010/main" val="407447361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M</a:t>
            </a:r>
          </a:p>
          <a:p>
            <a:r>
              <a:rPr lang="en-US" dirty="0" smtClean="0"/>
              <a:t>You will never know if an individual</a:t>
            </a:r>
            <a:r>
              <a:rPr lang="en-US" baseline="0" dirty="0" smtClean="0"/>
              <a:t> is truly suicidal if you don’t ask. Do not assume. If they say “No, I am not suicidal” You can always respond by saying “Okay, I just wanted to make sure because I care about your safety.”</a:t>
            </a:r>
          </a:p>
          <a:p>
            <a:r>
              <a:rPr lang="en-US" baseline="0" dirty="0" smtClean="0"/>
              <a:t>Generally students do not get mad if you ask them and they are not suicidal. They might be a little shocked if they were not thinking it but having someone be shocked by your question is a lot better than you not asking and being wrong. </a:t>
            </a:r>
          </a:p>
          <a:p>
            <a:endParaRPr lang="en-US" dirty="0" smtClean="0"/>
          </a:p>
          <a:p>
            <a:r>
              <a:rPr lang="en-US" dirty="0" smtClean="0"/>
              <a:t>The student’s life is more important than your relationship with the individual.</a:t>
            </a:r>
            <a:r>
              <a:rPr lang="en-US" baseline="0" dirty="0" smtClean="0"/>
              <a:t> </a:t>
            </a:r>
            <a:r>
              <a:rPr lang="en-US" dirty="0" smtClean="0"/>
              <a:t>If you don’t think the student is suicidal, ask the individual directly; you won’t know unless you ask.</a:t>
            </a:r>
          </a:p>
          <a:p>
            <a:endParaRPr lang="en-US" dirty="0" smtClean="0"/>
          </a:p>
          <a:p>
            <a:endParaRPr lang="en-US" dirty="0" smtClean="0"/>
          </a:p>
          <a:p>
            <a:r>
              <a:rPr lang="en-US" dirty="0" smtClean="0"/>
              <a:t>Don’t be sworn</a:t>
            </a:r>
            <a:r>
              <a:rPr lang="en-US" baseline="0" dirty="0" smtClean="0"/>
              <a:t> to secrecy. Be honest and forward with telling them that if they have thoughts of killing themselves or harming others, you would need to tell someone for their own safety. </a:t>
            </a:r>
          </a:p>
          <a:p>
            <a:endParaRPr lang="en-US" baseline="0" dirty="0" smtClean="0"/>
          </a:p>
          <a:p>
            <a:r>
              <a:rPr lang="en-US" baseline="0" dirty="0" smtClean="0"/>
              <a:t>“Thank you for telling me how you’ve been feeling. It took a lot of courage.  I just want to let you know that if you have thoughts of killing yourself or harming others, I would need to tell someone but I would only tell a professional and it is because I want to keep you safe. “</a:t>
            </a:r>
          </a:p>
          <a:p>
            <a:endParaRPr lang="en-US" baseline="0" dirty="0" smtClean="0"/>
          </a:p>
          <a:p>
            <a:r>
              <a:rPr lang="en-US" baseline="0" dirty="0" smtClean="0"/>
              <a:t>Suicidal thinking is always a justified reason to break confidentiality in order to save a person’s life. The positive consequences of preventing suicide far outweigh the negative effects of breaches of trust.</a:t>
            </a:r>
          </a:p>
          <a:p>
            <a:endParaRPr lang="en-US" baseline="0" dirty="0" smtClean="0"/>
          </a:p>
          <a:p>
            <a:endParaRPr lang="en-US" baseline="0" dirty="0" smtClean="0"/>
          </a:p>
          <a:p>
            <a:r>
              <a:rPr lang="en-US" baseline="0" dirty="0" smtClean="0"/>
              <a:t>Students generally will not get upset with you if you are direct, honest and up front about the confidentiality. They are generally appreciative of you taking the time to listen to them and care about how they have been feeling. It is important to be clear about telling them when you plan to contact a professional. </a:t>
            </a:r>
          </a:p>
          <a:p>
            <a:pPr defTabSz="905439" eaLnBrk="0" fontAlgn="base" hangingPunct="0">
              <a:spcBef>
                <a:spcPct val="30000"/>
              </a:spcBef>
              <a:spcAft>
                <a:spcPct val="0"/>
              </a:spcAft>
              <a:defRPr/>
            </a:pPr>
            <a:endParaRPr lang="en-US" dirty="0" smtClean="0"/>
          </a:p>
        </p:txBody>
      </p:sp>
      <p:sp>
        <p:nvSpPr>
          <p:cNvPr id="4" name="Slide Number Placeholder 3"/>
          <p:cNvSpPr>
            <a:spLocks noGrp="1"/>
          </p:cNvSpPr>
          <p:nvPr>
            <p:ph type="sldNum" sz="quarter" idx="10"/>
          </p:nvPr>
        </p:nvSpPr>
        <p:spPr/>
        <p:txBody>
          <a:bodyPr/>
          <a:lstStyle/>
          <a:p>
            <a:fld id="{A07E3C60-EF17-4B91-BD4F-67920FD4E892}" type="slidenum">
              <a:rPr lang="en-US" smtClean="0"/>
              <a:t>32</a:t>
            </a:fld>
            <a:endParaRPr lang="en-US"/>
          </a:p>
        </p:txBody>
      </p:sp>
    </p:spTree>
    <p:extLst>
      <p:ext uri="{BB962C8B-B14F-4D97-AF65-F5344CB8AC3E}">
        <p14:creationId xmlns:p14="http://schemas.microsoft.com/office/powerpoint/2010/main" val="265845965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ea typeface="Verdana" panose="020B0604030504040204" pitchFamily="34" charset="0"/>
                <a:cs typeface="Verdana" panose="020B0604030504040204" pitchFamily="34" charset="0"/>
              </a:rPr>
              <a:t>M</a:t>
            </a:r>
          </a:p>
          <a:p>
            <a:r>
              <a:rPr lang="en-US" dirty="0" smtClean="0">
                <a:ea typeface="Verdana" panose="020B0604030504040204" pitchFamily="34" charset="0"/>
                <a:cs typeface="Verdana" panose="020B0604030504040204" pitchFamily="34" charset="0"/>
              </a:rPr>
              <a:t>“</a:t>
            </a:r>
            <a:r>
              <a:rPr lang="en-US" dirty="0">
                <a:ea typeface="Verdana" panose="020B0604030504040204" pitchFamily="34" charset="0"/>
                <a:cs typeface="Verdana" panose="020B0604030504040204" pitchFamily="34" charset="0"/>
              </a:rPr>
              <a:t>This is the basic process and summary of what we’ve discussed today.</a:t>
            </a:r>
          </a:p>
          <a:p>
            <a:endParaRPr lang="en-US" dirty="0">
              <a:ea typeface="Verdana" panose="020B0604030504040204" pitchFamily="34" charset="0"/>
              <a:cs typeface="Verdana" panose="020B0604030504040204" pitchFamily="34" charset="0"/>
            </a:endParaRPr>
          </a:p>
          <a:p>
            <a:r>
              <a:rPr lang="en-US" dirty="0">
                <a:ea typeface="Verdana" panose="020B0604030504040204" pitchFamily="34" charset="0"/>
                <a:cs typeface="Verdana" panose="020B0604030504040204" pitchFamily="34" charset="0"/>
              </a:rPr>
              <a:t>The top three boxes in light blue indicate relationship building and active listening, asking “feeler” questions about suicidality, and asking THE question about suicide (“Are you thinking about killing yourself?”).</a:t>
            </a:r>
          </a:p>
          <a:p>
            <a:endParaRPr lang="en-US" dirty="0">
              <a:ea typeface="Verdana" panose="020B0604030504040204" pitchFamily="34" charset="0"/>
              <a:cs typeface="Verdana" panose="020B0604030504040204" pitchFamily="34" charset="0"/>
            </a:endParaRPr>
          </a:p>
          <a:p>
            <a:pPr defTabSz="905352">
              <a:defRPr/>
            </a:pPr>
            <a:r>
              <a:rPr lang="en-US" dirty="0">
                <a:ea typeface="Verdana" panose="020B0604030504040204" pitchFamily="34" charset="0"/>
                <a:cs typeface="Verdana" panose="020B0604030504040204" pitchFamily="34" charset="0"/>
              </a:rPr>
              <a:t>The dark blue boxes indicate the decision steps that happen based on the student’s response.  If they answer “No”, you will probably recommend that they see a counselor in CAPS. You should complete a CARE report and continue to follow up regularly with the student. </a:t>
            </a:r>
          </a:p>
          <a:p>
            <a:pPr defTabSz="905352">
              <a:defRPr/>
            </a:pPr>
            <a:endParaRPr lang="en-US" dirty="0">
              <a:ea typeface="Verdana" panose="020B0604030504040204" pitchFamily="34" charset="0"/>
              <a:cs typeface="Verdana" panose="020B0604030504040204" pitchFamily="34" charset="0"/>
            </a:endParaRPr>
          </a:p>
          <a:p>
            <a:r>
              <a:rPr lang="en-US" dirty="0">
                <a:ea typeface="Verdana" panose="020B0604030504040204" pitchFamily="34" charset="0"/>
                <a:cs typeface="Verdana" panose="020B0604030504040204" pitchFamily="34" charset="0"/>
              </a:rPr>
              <a:t>If they say “yes,” assess urgency. For urgent threats to the safety of self or others, call 911 immediately. For non-urgent suicidality, call CAPS and walk them over for an intake appointment. After hours, call CUPD and ask for the CAPS counselor on call, 864-656-2222.</a:t>
            </a:r>
          </a:p>
          <a:p>
            <a:endParaRPr lang="en-US" dirty="0">
              <a:ea typeface="Verdana" panose="020B0604030504040204" pitchFamily="34" charset="0"/>
              <a:cs typeface="Verdana" panose="020B0604030504040204" pitchFamily="34" charset="0"/>
            </a:endParaRPr>
          </a:p>
          <a:p>
            <a:r>
              <a:rPr lang="en-US" dirty="0">
                <a:ea typeface="Verdana" panose="020B0604030504040204" pitchFamily="34" charset="0"/>
                <a:cs typeface="Verdana" panose="020B0604030504040204" pitchFamily="34" charset="0"/>
              </a:rPr>
              <a:t>In every case, complete a CARE report and continue to follow up with the student.”</a:t>
            </a:r>
          </a:p>
        </p:txBody>
      </p:sp>
      <p:sp>
        <p:nvSpPr>
          <p:cNvPr id="4" name="Slide Number Placeholder 3"/>
          <p:cNvSpPr>
            <a:spLocks noGrp="1"/>
          </p:cNvSpPr>
          <p:nvPr>
            <p:ph type="sldNum" sz="quarter" idx="10"/>
          </p:nvPr>
        </p:nvSpPr>
        <p:spPr/>
        <p:txBody>
          <a:bodyPr/>
          <a:lstStyle/>
          <a:p>
            <a:fld id="{68529024-D416-48B7-8526-58CE588A2C69}" type="slidenum">
              <a:rPr lang="en-US" smtClean="0"/>
              <a:t>33</a:t>
            </a:fld>
            <a:endParaRPr lang="en-US"/>
          </a:p>
        </p:txBody>
      </p:sp>
    </p:spTree>
    <p:extLst>
      <p:ext uri="{BB962C8B-B14F-4D97-AF65-F5344CB8AC3E}">
        <p14:creationId xmlns:p14="http://schemas.microsoft.com/office/powerpoint/2010/main" val="303262484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5352" eaLnBrk="0" fontAlgn="base" hangingPunct="0">
              <a:spcBef>
                <a:spcPct val="30000"/>
              </a:spcBef>
              <a:spcAft>
                <a:spcPct val="0"/>
              </a:spcAft>
              <a:defRPr/>
            </a:pPr>
            <a:r>
              <a:rPr lang="en-US" dirty="0" smtClean="0"/>
              <a:t>M</a:t>
            </a:r>
          </a:p>
          <a:p>
            <a:pPr defTabSz="905352" eaLnBrk="0" fontAlgn="base" hangingPunct="0">
              <a:spcBef>
                <a:spcPct val="30000"/>
              </a:spcBef>
              <a:spcAft>
                <a:spcPct val="0"/>
              </a:spcAft>
              <a:defRPr/>
            </a:pPr>
            <a:r>
              <a:rPr lang="en-US" dirty="0" smtClean="0"/>
              <a:t>Helping students in distress can be emotionally overwhelming and eventually interfere with your ability to intervene effectively. </a:t>
            </a:r>
          </a:p>
          <a:p>
            <a:pPr defTabSz="905352" eaLnBrk="0" fontAlgn="base" hangingPunct="0">
              <a:spcBef>
                <a:spcPct val="30000"/>
              </a:spcBef>
              <a:spcAft>
                <a:spcPct val="0"/>
              </a:spcAft>
              <a:defRPr/>
            </a:pPr>
            <a:r>
              <a:rPr lang="en-US" dirty="0" smtClean="0"/>
              <a:t>(Particularly for RAs, it may be helpful to discuss the potential of discovering a completed suicide; some typical responses to trauma exposure include nightmares, hypervigilance, intrusive memories, trouble concentrating, numbness, guilt, anger, feeling on edge, trouble sleeping). </a:t>
            </a:r>
          </a:p>
          <a:p>
            <a:pPr defTabSz="905352" eaLnBrk="0" fontAlgn="base" hangingPunct="0">
              <a:spcBef>
                <a:spcPct val="30000"/>
              </a:spcBef>
              <a:spcAft>
                <a:spcPct val="0"/>
              </a:spcAft>
              <a:defRPr/>
            </a:pPr>
            <a:r>
              <a:rPr lang="en-US" dirty="0" smtClean="0"/>
              <a:t>What are ways that you take care of yourself when you are feeling emotionally drained? </a:t>
            </a:r>
          </a:p>
          <a:p>
            <a:pPr defTabSz="905352" eaLnBrk="0" fontAlgn="base" hangingPunct="0">
              <a:spcBef>
                <a:spcPct val="30000"/>
              </a:spcBef>
              <a:spcAft>
                <a:spcPct val="0"/>
              </a:spcAft>
              <a:defRPr/>
            </a:pPr>
            <a:endParaRPr lang="en-US" dirty="0" smtClean="0"/>
          </a:p>
          <a:p>
            <a:pPr defTabSz="905352" eaLnBrk="0" fontAlgn="base" hangingPunct="0">
              <a:spcBef>
                <a:spcPct val="30000"/>
              </a:spcBef>
              <a:spcAft>
                <a:spcPct val="0"/>
              </a:spcAft>
              <a:defRPr/>
            </a:pPr>
            <a:r>
              <a:rPr lang="en-US" dirty="0" smtClean="0"/>
              <a:t>If you are experiencing distress to the extent that it is interfering with your life, this is an indicator that you could benefit from mental health treatment. In this case, call CAPS to make an appointment. You can also use the other tools discussed here, such as mental health screening. And remember that you have a large support network in your colleagues and mental health professionals at Clemson University.</a:t>
            </a:r>
          </a:p>
          <a:p>
            <a:pPr defTabSz="905352" eaLnBrk="0" fontAlgn="base" hangingPunct="0">
              <a:spcBef>
                <a:spcPct val="30000"/>
              </a:spcBef>
              <a:spcAft>
                <a:spcPct val="0"/>
              </a:spcAft>
              <a:defRPr/>
            </a:pPr>
            <a:endParaRPr lang="en-US" dirty="0" smtClean="0"/>
          </a:p>
        </p:txBody>
      </p:sp>
      <p:sp>
        <p:nvSpPr>
          <p:cNvPr id="4" name="Slide Number Placeholder 3"/>
          <p:cNvSpPr>
            <a:spLocks noGrp="1"/>
          </p:cNvSpPr>
          <p:nvPr>
            <p:ph type="sldNum" sz="quarter" idx="10"/>
          </p:nvPr>
        </p:nvSpPr>
        <p:spPr/>
        <p:txBody>
          <a:bodyPr/>
          <a:lstStyle/>
          <a:p>
            <a:fld id="{A07E3C60-EF17-4B91-BD4F-67920FD4E892}" type="slidenum">
              <a:rPr lang="en-US" smtClean="0"/>
              <a:t>34</a:t>
            </a:fld>
            <a:endParaRPr lang="en-US"/>
          </a:p>
        </p:txBody>
      </p:sp>
    </p:spTree>
    <p:extLst>
      <p:ext uri="{BB962C8B-B14F-4D97-AF65-F5344CB8AC3E}">
        <p14:creationId xmlns:p14="http://schemas.microsoft.com/office/powerpoint/2010/main" val="350221149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t>
            </a:r>
            <a:endParaRPr lang="en-US" dirty="0"/>
          </a:p>
        </p:txBody>
      </p:sp>
      <p:sp>
        <p:nvSpPr>
          <p:cNvPr id="4" name="Slide Number Placeholder 3"/>
          <p:cNvSpPr>
            <a:spLocks noGrp="1"/>
          </p:cNvSpPr>
          <p:nvPr>
            <p:ph type="sldNum" sz="quarter" idx="10"/>
          </p:nvPr>
        </p:nvSpPr>
        <p:spPr/>
        <p:txBody>
          <a:bodyPr/>
          <a:lstStyle/>
          <a:p>
            <a:fld id="{19211568-6767-4DE4-8B56-D6130F35174E}" type="slidenum">
              <a:rPr lang="en-US" smtClean="0"/>
              <a:pPr/>
              <a:t>35</a:t>
            </a:fld>
            <a:endParaRPr lang="en-US"/>
          </a:p>
        </p:txBody>
      </p:sp>
    </p:spTree>
    <p:extLst>
      <p:ext uri="{BB962C8B-B14F-4D97-AF65-F5344CB8AC3E}">
        <p14:creationId xmlns:p14="http://schemas.microsoft.com/office/powerpoint/2010/main" val="1459028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Verdana" panose="020B0604030504040204" pitchFamily="34" charset="0"/>
                <a:ea typeface="Verdana" panose="020B0604030504040204" pitchFamily="34" charset="0"/>
                <a:cs typeface="Verdana" panose="020B0604030504040204" pitchFamily="34" charset="0"/>
              </a:rPr>
              <a:t>M</a:t>
            </a:r>
          </a:p>
          <a:p>
            <a:r>
              <a:rPr lang="en-US" dirty="0" smtClean="0">
                <a:latin typeface="Verdana" panose="020B0604030504040204" pitchFamily="34" charset="0"/>
                <a:ea typeface="Verdana" panose="020B0604030504040204" pitchFamily="34" charset="0"/>
                <a:cs typeface="Verdana" panose="020B0604030504040204" pitchFamily="34" charset="0"/>
              </a:rPr>
              <a:t>“</a:t>
            </a:r>
            <a:r>
              <a:rPr lang="en-US" dirty="0">
                <a:latin typeface="Verdana" panose="020B0604030504040204" pitchFamily="34" charset="0"/>
                <a:ea typeface="Verdana" panose="020B0604030504040204" pitchFamily="34" charset="0"/>
                <a:cs typeface="Verdana" panose="020B0604030504040204" pitchFamily="34" charset="0"/>
              </a:rPr>
              <a:t>Two important reasons why we are here today to provide this training are that…</a:t>
            </a:r>
          </a:p>
          <a:p>
            <a:endParaRPr lang="en-US" dirty="0">
              <a:latin typeface="Verdana" panose="020B0604030504040204" pitchFamily="34" charset="0"/>
              <a:ea typeface="Verdana" panose="020B0604030504040204" pitchFamily="34" charset="0"/>
              <a:cs typeface="Verdana" panose="020B0604030504040204" pitchFamily="34" charset="0"/>
            </a:endParaRPr>
          </a:p>
          <a:p>
            <a:pPr marL="339507" indent="-339507">
              <a:buFont typeface="Arial" panose="020B0604020202020204" pitchFamily="34" charset="0"/>
              <a:buChar char="•"/>
            </a:pPr>
            <a:r>
              <a:rPr lang="en-US" sz="1100" dirty="0">
                <a:latin typeface="Verdana" panose="020B0604030504040204" pitchFamily="34" charset="0"/>
                <a:ea typeface="Verdana" panose="020B0604030504040204" pitchFamily="34" charset="0"/>
                <a:cs typeface="Verdana" panose="020B0604030504040204" pitchFamily="34" charset="0"/>
              </a:rPr>
              <a:t>81% of people who die by suicide did not visit a mental health professional in preceding month (68% did not in the past year).</a:t>
            </a:r>
          </a:p>
          <a:p>
            <a:pPr marL="339507" indent="-339507">
              <a:buFont typeface="Arial" panose="020B0604020202020204" pitchFamily="34" charset="0"/>
              <a:buChar char="•"/>
            </a:pPr>
            <a:endParaRPr lang="en-US" sz="1100" dirty="0">
              <a:latin typeface="Verdana" panose="020B0604030504040204" pitchFamily="34" charset="0"/>
              <a:ea typeface="Verdana" panose="020B0604030504040204" pitchFamily="34" charset="0"/>
              <a:cs typeface="Verdana" panose="020B0604030504040204" pitchFamily="34" charset="0"/>
            </a:endParaRPr>
          </a:p>
          <a:p>
            <a:pPr marL="339507" indent="-339507">
              <a:buFont typeface="Arial" panose="020B0604020202020204" pitchFamily="34" charset="0"/>
              <a:buChar char="•"/>
            </a:pPr>
            <a:r>
              <a:rPr lang="en-US" sz="1100" dirty="0">
                <a:latin typeface="Verdana" panose="020B0604030504040204" pitchFamily="34" charset="0"/>
                <a:ea typeface="Verdana" panose="020B0604030504040204" pitchFamily="34" charset="0"/>
                <a:cs typeface="Verdana" panose="020B0604030504040204" pitchFamily="34" charset="0"/>
              </a:rPr>
              <a:t>Thus, natural helpers and community leaders are more likely to have regular contact with students who may be considering suicide!</a:t>
            </a:r>
          </a:p>
          <a:p>
            <a:pPr marL="339507" indent="-339507">
              <a:buFont typeface="Arial" panose="020B0604020202020204" pitchFamily="34" charset="0"/>
              <a:buChar char="•"/>
            </a:pPr>
            <a:endParaRPr lang="en-US" sz="2000" dirty="0">
              <a:latin typeface="Verdana" panose="020B0604030504040204" pitchFamily="34" charset="0"/>
              <a:ea typeface="Verdana" panose="020B0604030504040204" pitchFamily="34" charset="0"/>
              <a:cs typeface="Verdana" panose="020B0604030504040204" pitchFamily="34" charset="0"/>
            </a:endParaRPr>
          </a:p>
          <a:p>
            <a:endParaRPr lang="en-US" sz="2000" dirty="0">
              <a:latin typeface="Verdana" panose="020B0604030504040204" pitchFamily="34" charset="0"/>
              <a:ea typeface="Verdana" panose="020B0604030504040204" pitchFamily="34" charset="0"/>
              <a:cs typeface="Verdana" panose="020B0604030504040204" pitchFamily="34" charset="0"/>
            </a:endParaRPr>
          </a:p>
          <a:p>
            <a:pPr defTabSz="905352">
              <a:defRPr/>
            </a:pPr>
            <a:r>
              <a:rPr lang="en-US" sz="1100" i="1" u="sng" dirty="0"/>
              <a:t>Trainer Notes</a:t>
            </a:r>
          </a:p>
          <a:p>
            <a:r>
              <a:rPr lang="en-US" dirty="0"/>
              <a:t>Source: </a:t>
            </a:r>
            <a:r>
              <a:rPr lang="en-US" dirty="0" err="1"/>
              <a:t>Luoma</a:t>
            </a:r>
            <a:r>
              <a:rPr lang="en-US" dirty="0"/>
              <a:t>, J. B., Martin, C. E., &amp; Pearson, J. L. (2002). Contact with mental health and primary care providers before suicide: A review of the evidence.</a:t>
            </a:r>
            <a:r>
              <a:rPr lang="en-US" i="1" dirty="0"/>
              <a:t> The American Journal of Psychiatry, 159</a:t>
            </a:r>
            <a:r>
              <a:rPr lang="en-US" dirty="0"/>
              <a:t>(6), 909-16. Retrieved from http://search.proquest.com/docview/220476937?accountid=6167 1</a:t>
            </a:r>
            <a:endParaRPr lang="en-US" sz="2000"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68529024-D416-48B7-8526-58CE588A2C69}" type="slidenum">
              <a:rPr lang="en-US" smtClean="0"/>
              <a:t>4</a:t>
            </a:fld>
            <a:endParaRPr lang="en-US"/>
          </a:p>
        </p:txBody>
      </p:sp>
    </p:spTree>
    <p:extLst>
      <p:ext uri="{BB962C8B-B14F-4D97-AF65-F5344CB8AC3E}">
        <p14:creationId xmlns:p14="http://schemas.microsoft.com/office/powerpoint/2010/main" val="112335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a:t>
            </a:r>
          </a:p>
          <a:p>
            <a:r>
              <a:rPr lang="en-US" baseline="0" dirty="0" smtClean="0"/>
              <a:t>Advocates fit in to help our campus accomplish suicide prevention goals in several ways. Some of the goals of an advocate are to:</a:t>
            </a:r>
          </a:p>
          <a:p>
            <a:endParaRPr lang="en-US" baseline="0" dirty="0" smtClean="0"/>
          </a:p>
          <a:p>
            <a:pPr marL="169754" indent="-169754">
              <a:buFont typeface="Arial" panose="020B0604020202020204" pitchFamily="34" charset="0"/>
              <a:buChar char="•"/>
            </a:pPr>
            <a:r>
              <a:rPr lang="en-US" baseline="0" dirty="0" smtClean="0"/>
              <a:t>Identify students at risk</a:t>
            </a:r>
          </a:p>
          <a:p>
            <a:pPr marL="169754" indent="-169754">
              <a:buFont typeface="Arial" panose="020B0604020202020204" pitchFamily="34" charset="0"/>
              <a:buChar char="•"/>
            </a:pPr>
            <a:r>
              <a:rPr lang="en-US" baseline="0" dirty="0" smtClean="0"/>
              <a:t>Increase help-seeking behavior</a:t>
            </a:r>
          </a:p>
          <a:p>
            <a:pPr marL="169754" indent="-169754">
              <a:buFont typeface="Arial" panose="020B0604020202020204" pitchFamily="34" charset="0"/>
              <a:buChar char="•"/>
            </a:pPr>
            <a:r>
              <a:rPr lang="en-US" baseline="0" dirty="0" smtClean="0"/>
              <a:t>Are knowledgeable about resources</a:t>
            </a:r>
          </a:p>
          <a:p>
            <a:pPr marL="169754" indent="-169754">
              <a:buFont typeface="Arial" panose="020B0604020202020204" pitchFamily="34" charset="0"/>
              <a:buChar char="•"/>
            </a:pPr>
            <a:r>
              <a:rPr lang="en-US" baseline="0" dirty="0" smtClean="0"/>
              <a:t>Facilitate access to care</a:t>
            </a:r>
          </a:p>
          <a:p>
            <a:pPr marL="169754" indent="-169754">
              <a:buFont typeface="Arial" panose="020B0604020202020204" pitchFamily="34" charset="0"/>
              <a:buChar char="•"/>
            </a:pPr>
            <a:r>
              <a:rPr lang="en-US" baseline="0" dirty="0" smtClean="0"/>
              <a:t>Follow crisis management procedures</a:t>
            </a:r>
          </a:p>
          <a:p>
            <a:pPr marL="169754" indent="-169754">
              <a:buFont typeface="Arial" panose="020B0604020202020204" pitchFamily="34" charset="0"/>
              <a:buChar char="•"/>
            </a:pPr>
            <a:r>
              <a:rPr lang="en-US" baseline="0" dirty="0" smtClean="0"/>
              <a:t>Maintain open communication with the appropriate experts</a:t>
            </a:r>
          </a:p>
          <a:p>
            <a:pPr marL="169754" indent="-169754">
              <a:buFont typeface="Arial" panose="020B0604020202020204" pitchFamily="34" charset="0"/>
              <a:buChar char="•"/>
            </a:pPr>
            <a:r>
              <a:rPr lang="en-US" baseline="0" dirty="0" smtClean="0"/>
              <a:t>Promote social connectedness</a:t>
            </a:r>
          </a:p>
          <a:p>
            <a:pPr marL="169754" indent="-169754">
              <a:buFont typeface="Arial" panose="020B0604020202020204" pitchFamily="34" charset="0"/>
              <a:buChar char="•"/>
            </a:pPr>
            <a:endParaRPr lang="en-US" baseline="0" dirty="0" smtClean="0"/>
          </a:p>
          <a:p>
            <a:r>
              <a:rPr lang="en-US" b="1" u="sng" baseline="0" dirty="0" smtClean="0"/>
              <a:t>Let’s take a minute</a:t>
            </a:r>
            <a:r>
              <a:rPr lang="en-US" b="1" u="none" baseline="0" dirty="0" smtClean="0"/>
              <a:t> and I would like for you to talk with the person next to you. What anxieties or fears do you have about fulfilling these roles? Which do you feel least prepared to do?</a:t>
            </a:r>
            <a:endParaRPr lang="en-US" b="1" u="sng" baseline="0" dirty="0" smtClean="0"/>
          </a:p>
          <a:p>
            <a:endParaRPr lang="en-US" dirty="0"/>
          </a:p>
        </p:txBody>
      </p:sp>
      <p:sp>
        <p:nvSpPr>
          <p:cNvPr id="4" name="Slide Number Placeholder 3"/>
          <p:cNvSpPr>
            <a:spLocks noGrp="1"/>
          </p:cNvSpPr>
          <p:nvPr>
            <p:ph type="sldNum" sz="quarter" idx="10"/>
          </p:nvPr>
        </p:nvSpPr>
        <p:spPr/>
        <p:txBody>
          <a:bodyPr/>
          <a:lstStyle/>
          <a:p>
            <a:fld id="{A0A81BD9-77FE-40F2-BDA1-A32367E13B46}" type="slidenum">
              <a:rPr lang="en-US" smtClean="0"/>
              <a:pPr/>
              <a:t>5</a:t>
            </a:fld>
            <a:endParaRPr lang="en-US"/>
          </a:p>
        </p:txBody>
      </p:sp>
    </p:spTree>
    <p:extLst>
      <p:ext uri="{BB962C8B-B14F-4D97-AF65-F5344CB8AC3E}">
        <p14:creationId xmlns:p14="http://schemas.microsoft.com/office/powerpoint/2010/main" val="24627049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US" sz="900" b="1" dirty="0"/>
              <a:t>C</a:t>
            </a:r>
          </a:p>
          <a:p>
            <a:r>
              <a:rPr lang="en-US" sz="900" b="1" dirty="0"/>
              <a:t>Notes to Trainer: </a:t>
            </a:r>
            <a:r>
              <a:rPr lang="en-US" sz="900" i="1" dirty="0"/>
              <a:t>In this exercise, participants are asked to consider the last time they were in crisis and to identify the thoughts, feelings, and behaviors they experienced during this crisis.  </a:t>
            </a:r>
          </a:p>
          <a:p>
            <a:pPr eaLnBrk="1" hangingPunct="1">
              <a:defRPr/>
            </a:pPr>
            <a:r>
              <a:rPr lang="en-US" sz="900" i="1" dirty="0"/>
              <a:t>crisis is self-defined. In the notes maybe Crisis is self-defined. What you might find as a crisis, might not be a crisis to someone else or vice versa. It’s important to try your best to empathize and let the other person feel heard, just like you would want.  It’s all based on a number of factors involving the person’s environment or biological makeup such as social support, financial status etc.. We will go over some of the risk factors and protective factors a little later that will help you understand how a crisis-mindset can develop and be avoided. “</a:t>
            </a:r>
          </a:p>
          <a:p>
            <a:pPr eaLnBrk="1" hangingPunct="1">
              <a:defRPr/>
            </a:pPr>
            <a:r>
              <a:rPr lang="en-US" sz="900" i="1" dirty="0"/>
              <a:t>Goals of this exercise include:</a:t>
            </a:r>
          </a:p>
          <a:p>
            <a:pPr marL="622429" lvl="1" indent="-169754">
              <a:buFont typeface="Arial" panose="020B0604020202020204" pitchFamily="34" charset="0"/>
              <a:buChar char="•"/>
              <a:defRPr/>
            </a:pPr>
            <a:r>
              <a:rPr lang="en-US" sz="900" i="1" dirty="0"/>
              <a:t>Knowledge: Introducing basic thoughts, feelings, behaviors experienced by people in crisis</a:t>
            </a:r>
          </a:p>
          <a:p>
            <a:pPr marL="622429" lvl="1" indent="-169754">
              <a:buFont typeface="Arial" panose="020B0604020202020204" pitchFamily="34" charset="0"/>
              <a:buChar char="•"/>
              <a:defRPr/>
            </a:pPr>
            <a:r>
              <a:rPr lang="en-US" sz="900" i="1" dirty="0"/>
              <a:t>Skill: Initial establishment of helpful  and less helpful crisis response strategies </a:t>
            </a:r>
          </a:p>
          <a:p>
            <a:pPr marL="622429" lvl="1" indent="-169754">
              <a:buFont typeface="Arial" panose="020B0604020202020204" pitchFamily="34" charset="0"/>
              <a:buChar char="•"/>
              <a:defRPr/>
            </a:pPr>
            <a:r>
              <a:rPr lang="en-US" sz="900" i="1" dirty="0"/>
              <a:t>Awareness</a:t>
            </a:r>
          </a:p>
          <a:p>
            <a:pPr marL="1075106" lvl="2" indent="-169754">
              <a:buFont typeface="Arial" panose="020B0604020202020204" pitchFamily="34" charset="0"/>
              <a:buChar char="•"/>
              <a:defRPr/>
            </a:pPr>
            <a:r>
              <a:rPr lang="en-US" sz="900" i="1" dirty="0"/>
              <a:t>Increased empathy as the advocate’s own experiences are brought to awareness</a:t>
            </a:r>
          </a:p>
          <a:p>
            <a:pPr marL="1075106" lvl="2" indent="-169754">
              <a:buFont typeface="Arial" panose="020B0604020202020204" pitchFamily="34" charset="0"/>
              <a:buChar char="•"/>
              <a:defRPr/>
            </a:pPr>
            <a:r>
              <a:rPr lang="en-US" sz="900" i="1" dirty="0"/>
              <a:t>View crisis as normal human experience</a:t>
            </a:r>
          </a:p>
          <a:p>
            <a:pPr marL="1075106" lvl="2" indent="-169754">
              <a:buFont typeface="Arial" panose="020B0604020202020204" pitchFamily="34" charset="0"/>
              <a:buChar char="•"/>
              <a:defRPr/>
            </a:pPr>
            <a:r>
              <a:rPr lang="en-US" sz="900" i="1" dirty="0"/>
              <a:t>Works to eliminate “Us vs. Them” dynamic</a:t>
            </a:r>
          </a:p>
          <a:p>
            <a:pPr marL="1075106" lvl="2" indent="-169754">
              <a:buFont typeface="Arial" panose="020B0604020202020204" pitchFamily="34" charset="0"/>
              <a:buChar char="•"/>
              <a:defRPr/>
            </a:pPr>
            <a:r>
              <a:rPr lang="en-US" sz="900" i="1" dirty="0"/>
              <a:t>Introduces emotional intensity that can be present in crisis response situations</a:t>
            </a:r>
          </a:p>
          <a:p>
            <a:pPr eaLnBrk="1" hangingPunct="1">
              <a:defRPr/>
            </a:pPr>
            <a:endParaRPr lang="en-US" sz="900" i="1" dirty="0"/>
          </a:p>
          <a:p>
            <a:pPr eaLnBrk="1" hangingPunct="1">
              <a:defRPr/>
            </a:pPr>
            <a:r>
              <a:rPr lang="en-US" sz="900" i="1" dirty="0"/>
              <a:t>Initial opportunity for trainers to connect with workshop participants</a:t>
            </a:r>
          </a:p>
          <a:p>
            <a:endParaRPr lang="en-US" sz="900" i="1" dirty="0"/>
          </a:p>
          <a:p>
            <a:r>
              <a:rPr lang="en-US" sz="900" i="1" dirty="0"/>
              <a:t>Additionally, participants are asked to discuss how they experienced the response of individuals within their support system during their personal crisis.  Trainers should reinforce responses that are consistent with those of the training philosophy (i.e., emotional validation, listening, supporting) while assisting participants in identifying the potential hazards of responses that are not consistent with the training philosophy (i.e., minimizing, judging, problem solving). </a:t>
            </a:r>
          </a:p>
          <a:p>
            <a:endParaRPr lang="en-US" sz="900" i="1" dirty="0"/>
          </a:p>
          <a:p>
            <a:r>
              <a:rPr lang="en-US" sz="900" i="1" dirty="0"/>
              <a:t>This exercise is the foundation for the remainder of the training, as it is the first opportunity to process common crisis emotions as well as to identify core components of effective crisis response.  Additionally, this is the first opportunity for trainers to model validation and paraphrasing to the participants. Importantly, ensure that participants do not share any details about the crisis that they have in mind aloud. Only reflect on the thoughts, emotions, </a:t>
            </a:r>
            <a:r>
              <a:rPr lang="en-US" sz="900" i="1" dirty="0" err="1"/>
              <a:t>etc</a:t>
            </a:r>
            <a:r>
              <a:rPr lang="en-US" sz="900" i="1" dirty="0"/>
              <a:t> experienced.</a:t>
            </a:r>
          </a:p>
          <a:p>
            <a:endParaRPr lang="en-US" sz="900" i="1" dirty="0"/>
          </a:p>
          <a:p>
            <a:r>
              <a:rPr lang="en-US" sz="900" i="1" dirty="0"/>
              <a:t>Before the presentation begins, hang signs around the room that represent the 5 “responses” on the slide. Give participants post-it notes and ask them to write at least one post-it note to represent each of the 5 responses. After giving them a few minutes to write, ask them to put the post-its under their corresponding sign around the room. Then, the trainer will walk to each area and discuss aloud what people wrote. (Note that this exercise can also be done by asking participants to share aloud what they would have written on the post-it notes.) </a:t>
            </a:r>
          </a:p>
          <a:p>
            <a:r>
              <a:rPr lang="en-US" sz="900" dirty="0"/>
              <a:t>Recommended Time:  10 minutes</a:t>
            </a:r>
          </a:p>
          <a:p>
            <a:endParaRPr lang="en-US" sz="1000" b="1" dirty="0"/>
          </a:p>
          <a:p>
            <a:endParaRPr lang="en-US" sz="1000" b="1" dirty="0"/>
          </a:p>
          <a:p>
            <a:r>
              <a:rPr lang="en-US" sz="1000" b="1" dirty="0"/>
              <a:t> 1. Begin Exercise--</a:t>
            </a:r>
            <a:endParaRPr lang="en-US" sz="1000" dirty="0"/>
          </a:p>
          <a:p>
            <a:r>
              <a:rPr lang="en-US" sz="1000" dirty="0"/>
              <a:t> </a:t>
            </a:r>
          </a:p>
          <a:p>
            <a:r>
              <a:rPr lang="en-US" sz="1000" dirty="0"/>
              <a:t>“Personal crisis is a natural part of life; all of us have experienced a crisis at some point.  The specifics and timing are unexpected, but the occurrence of individual crisis should be expected in one’s life. I would like for you to </a:t>
            </a:r>
            <a:r>
              <a:rPr lang="en-US" sz="1000" u="sng" dirty="0"/>
              <a:t>take a moment to think about </a:t>
            </a:r>
            <a:r>
              <a:rPr lang="en-US" sz="1000" dirty="0"/>
              <a:t>and reflect upon the last time you experienced a crisis. In this training when we talk about a “crisis,” we are referring to a personal, emotional experience. </a:t>
            </a:r>
          </a:p>
          <a:p>
            <a:endParaRPr lang="en-US" sz="1000" i="1" dirty="0"/>
          </a:p>
          <a:p>
            <a:r>
              <a:rPr lang="en-US" sz="1000" i="1" dirty="0"/>
              <a:t>It is important to establish that crisis is a normal part of life, as this helps eliminate the “us/them” dichotomy that often surrounds crisis intervention.</a:t>
            </a:r>
            <a:r>
              <a:rPr lang="en-US" sz="1000" dirty="0"/>
              <a:t> </a:t>
            </a:r>
            <a:r>
              <a:rPr lang="en-US" sz="1000" i="1" dirty="0"/>
              <a:t>Allow participants a few seconds to reflect before continuing.</a:t>
            </a:r>
          </a:p>
          <a:p>
            <a:endParaRPr lang="en-US" sz="1000" dirty="0"/>
          </a:p>
          <a:p>
            <a:r>
              <a:rPr lang="en-US" sz="1000" dirty="0"/>
              <a:t>“As you are thinking back on this crisis, I would like for you to think about:</a:t>
            </a:r>
          </a:p>
          <a:p>
            <a:pPr marL="622429" lvl="1" indent="-169754">
              <a:buFont typeface="Arial" panose="020B0604020202020204" pitchFamily="34" charset="0"/>
              <a:buChar char="•"/>
            </a:pPr>
            <a:r>
              <a:rPr lang="en-US" sz="1000" dirty="0"/>
              <a:t>What were some of the </a:t>
            </a:r>
            <a:r>
              <a:rPr lang="en-US" sz="1000" u="sng" dirty="0"/>
              <a:t>thoughts</a:t>
            </a:r>
            <a:r>
              <a:rPr lang="en-US" sz="1000" dirty="0"/>
              <a:t> going through your mind?</a:t>
            </a:r>
          </a:p>
          <a:p>
            <a:pPr marL="622429" lvl="1" indent="-169754">
              <a:buFont typeface="Arial" panose="020B0604020202020204" pitchFamily="34" charset="0"/>
              <a:buChar char="•"/>
            </a:pPr>
            <a:r>
              <a:rPr lang="en-US" sz="1000" dirty="0"/>
              <a:t>What </a:t>
            </a:r>
            <a:r>
              <a:rPr lang="en-US" sz="1000" u="sng" dirty="0"/>
              <a:t>emotions</a:t>
            </a:r>
            <a:r>
              <a:rPr lang="en-US" sz="1000" dirty="0"/>
              <a:t> were you experiencing?,</a:t>
            </a:r>
          </a:p>
          <a:p>
            <a:pPr marL="622429" lvl="1" indent="-169754">
              <a:buFont typeface="Arial" panose="020B0604020202020204" pitchFamily="34" charset="0"/>
              <a:buChar char="•"/>
            </a:pPr>
            <a:r>
              <a:rPr lang="en-US" sz="1000" dirty="0"/>
              <a:t>What </a:t>
            </a:r>
            <a:r>
              <a:rPr lang="en-US" sz="1000" u="sng" dirty="0"/>
              <a:t>actions</a:t>
            </a:r>
            <a:r>
              <a:rPr lang="en-US" sz="1000" dirty="0"/>
              <a:t> did you take, or how did you behave?</a:t>
            </a:r>
          </a:p>
          <a:p>
            <a:pPr marL="622429" lvl="1" indent="-169754">
              <a:buFont typeface="Arial" panose="020B0604020202020204" pitchFamily="34" charset="0"/>
              <a:buChar char="•"/>
            </a:pPr>
            <a:r>
              <a:rPr lang="en-US" sz="1000" dirty="0"/>
              <a:t>What were some </a:t>
            </a:r>
            <a:r>
              <a:rPr lang="en-US" sz="1000" u="sng" dirty="0"/>
              <a:t>helpful ways </a:t>
            </a:r>
            <a:r>
              <a:rPr lang="en-US" sz="1000" dirty="0"/>
              <a:t>that others responded to you?</a:t>
            </a:r>
          </a:p>
          <a:p>
            <a:pPr marL="622429" lvl="1" indent="-169754">
              <a:buFont typeface="Arial" panose="020B0604020202020204" pitchFamily="34" charset="0"/>
              <a:buChar char="•"/>
            </a:pPr>
            <a:r>
              <a:rPr lang="en-US" sz="1000" dirty="0"/>
              <a:t>What were some of their reactions that were </a:t>
            </a:r>
            <a:r>
              <a:rPr lang="en-US" sz="1000" u="sng" dirty="0"/>
              <a:t>less helpful</a:t>
            </a:r>
            <a:r>
              <a:rPr lang="en-US" sz="1000" dirty="0"/>
              <a:t>, or actually harmful?</a:t>
            </a:r>
          </a:p>
          <a:p>
            <a:endParaRPr lang="en-US" sz="1000" dirty="0"/>
          </a:p>
          <a:p>
            <a:r>
              <a:rPr lang="en-US" sz="1000" dirty="0"/>
              <a:t>“You should have some post-it notes at your table. As you reflect on these, I would like for you to write at least one post-it note for each of these “responses” to crisis. When you’re finished, go to each area of the room and put your post-it note on the wall under the appropriate sign (thoughts, emotions, </a:t>
            </a:r>
            <a:r>
              <a:rPr lang="en-US" sz="1000" dirty="0" err="1"/>
              <a:t>etc</a:t>
            </a:r>
            <a:r>
              <a:rPr lang="en-US" sz="1000" dirty="0"/>
              <a:t>). In a few minutes, we will go over what people wrote together.”</a:t>
            </a:r>
          </a:p>
          <a:p>
            <a:endParaRPr lang="en-US" sz="1000" i="1" dirty="0"/>
          </a:p>
          <a:p>
            <a:endParaRPr lang="en-US" sz="1000" i="1" dirty="0"/>
          </a:p>
          <a:p>
            <a:r>
              <a:rPr lang="en-US" sz="1000" b="1" dirty="0"/>
              <a:t>2. Discussion of typical crisis </a:t>
            </a:r>
            <a:r>
              <a:rPr lang="en-US" sz="1000" b="1" u="sng" dirty="0"/>
              <a:t>thoughts </a:t>
            </a:r>
            <a:endParaRPr lang="en-US" sz="1000" u="sng" dirty="0"/>
          </a:p>
          <a:p>
            <a:r>
              <a:rPr lang="en-US" sz="1000" dirty="0"/>
              <a:t> “Let’s look at some of the</a:t>
            </a:r>
            <a:r>
              <a:rPr lang="en-US" sz="1000" b="1" dirty="0"/>
              <a:t> thoughts </a:t>
            </a:r>
            <a:r>
              <a:rPr lang="en-US" sz="1000" dirty="0"/>
              <a:t>that you all mentioned that you had during a crisis…” </a:t>
            </a:r>
            <a:r>
              <a:rPr lang="en-US" sz="1000" i="1" dirty="0"/>
              <a:t>(read over a few of their post-it notes)</a:t>
            </a:r>
          </a:p>
          <a:p>
            <a:endParaRPr lang="en-US" sz="1000" i="1" dirty="0"/>
          </a:p>
          <a:p>
            <a:r>
              <a:rPr lang="en-US" sz="1000" i="1" dirty="0"/>
              <a:t>Additional thoughts include:  “Am I always going to feel like this?” “I can’t make it!”, “What am I going to do?”, “This is my fault!”, “What did I do to deserve this?”, “This isn’t fair!”, etc.  </a:t>
            </a:r>
          </a:p>
          <a:p>
            <a:r>
              <a:rPr lang="en-US" sz="1000" i="1" dirty="0"/>
              <a:t> </a:t>
            </a:r>
          </a:p>
          <a:p>
            <a:r>
              <a:rPr lang="en-US" sz="1000" i="1" dirty="0"/>
              <a:t>Model appropriate </a:t>
            </a:r>
            <a:r>
              <a:rPr lang="en-US" sz="1000" i="1" u="sng" dirty="0"/>
              <a:t>paraphrasing, validation, and use of follow-up questions </a:t>
            </a:r>
            <a:r>
              <a:rPr lang="en-US" sz="1000" i="1" dirty="0"/>
              <a:t>.</a:t>
            </a:r>
            <a:endParaRPr lang="en-US" sz="1000" b="1" dirty="0"/>
          </a:p>
          <a:p>
            <a:endParaRPr lang="en-US" sz="1000" b="1" dirty="0"/>
          </a:p>
          <a:p>
            <a:endParaRPr lang="en-US" sz="1000" b="1" dirty="0"/>
          </a:p>
          <a:p>
            <a:r>
              <a:rPr lang="en-US" sz="1000" b="1" dirty="0"/>
              <a:t>3.  Discussion of typical crisis </a:t>
            </a:r>
            <a:r>
              <a:rPr lang="en-US" sz="1000" b="1" u="sng" dirty="0"/>
              <a:t>emotions</a:t>
            </a:r>
            <a:endParaRPr lang="en-US" sz="1000" u="sng" dirty="0"/>
          </a:p>
          <a:p>
            <a:r>
              <a:rPr lang="en-US" sz="1000" dirty="0"/>
              <a:t> “Ok, those are some of the thoughts that many of </a:t>
            </a:r>
            <a:r>
              <a:rPr lang="en-US" sz="1000" u="sng" dirty="0"/>
              <a:t>us</a:t>
            </a:r>
            <a:r>
              <a:rPr lang="en-US" sz="1000" dirty="0"/>
              <a:t> experienced when </a:t>
            </a:r>
            <a:r>
              <a:rPr lang="en-US" sz="1000" u="sng" dirty="0"/>
              <a:t>we</a:t>
            </a:r>
            <a:r>
              <a:rPr lang="en-US" sz="1000" dirty="0"/>
              <a:t> were in crisis. Next, let’s look at some of the </a:t>
            </a:r>
            <a:r>
              <a:rPr lang="en-US" sz="1000" b="1" dirty="0"/>
              <a:t>emotions</a:t>
            </a:r>
            <a:r>
              <a:rPr lang="en-US" sz="1000" dirty="0"/>
              <a:t> that you experienced the last time you were in crisis.”</a:t>
            </a:r>
          </a:p>
          <a:p>
            <a:r>
              <a:rPr lang="en-US" sz="1000" dirty="0"/>
              <a:t> </a:t>
            </a:r>
            <a:endParaRPr lang="en-US" sz="1000" i="1" dirty="0"/>
          </a:p>
          <a:p>
            <a:r>
              <a:rPr lang="en-US" sz="1000" i="1" dirty="0"/>
              <a:t>Emotions include: pain, sadness, loss, frustration, anger, overwhelmed, rejected, upset, hopeless, helpless, etc.  </a:t>
            </a:r>
          </a:p>
          <a:p>
            <a:r>
              <a:rPr lang="en-US" sz="1000" i="1" dirty="0"/>
              <a:t> </a:t>
            </a:r>
            <a:endParaRPr lang="en-US" sz="1000" dirty="0"/>
          </a:p>
          <a:p>
            <a:r>
              <a:rPr lang="en-US" sz="1000" i="1" dirty="0"/>
              <a:t>Paraphrase and validate responses.  </a:t>
            </a:r>
            <a:endParaRPr lang="en-US" sz="1000" dirty="0"/>
          </a:p>
          <a:p>
            <a:endParaRPr lang="en-US" sz="1000" i="1" dirty="0"/>
          </a:p>
          <a:p>
            <a:r>
              <a:rPr lang="en-US" sz="1000" i="1" dirty="0"/>
              <a:t>While subtle, the trainer should use the terms “us” and “we,” which helps eliminate the you/me dichotomy that can exist between the trainer and the group.  This language acknowledges that the trainer experiences crisis as well.</a:t>
            </a:r>
            <a:endParaRPr lang="en-US" sz="1000" dirty="0"/>
          </a:p>
          <a:p>
            <a:r>
              <a:rPr lang="en-US" sz="1000" i="1" dirty="0"/>
              <a:t> </a:t>
            </a:r>
            <a:endParaRPr lang="en-US" sz="1000" b="1" dirty="0"/>
          </a:p>
          <a:p>
            <a:endParaRPr lang="en-US" sz="1000" b="1" dirty="0"/>
          </a:p>
          <a:p>
            <a:r>
              <a:rPr lang="en-US" sz="1000" b="1" dirty="0"/>
              <a:t>4. Discussion of typical crisis </a:t>
            </a:r>
            <a:r>
              <a:rPr lang="en-US" sz="1000" b="1" u="sng" dirty="0"/>
              <a:t>actions/behaviors</a:t>
            </a:r>
          </a:p>
          <a:p>
            <a:r>
              <a:rPr lang="en-US" sz="1000" dirty="0"/>
              <a:t>“Next, let’s look some of the </a:t>
            </a:r>
            <a:r>
              <a:rPr lang="en-US" sz="1000" b="1" dirty="0"/>
              <a:t>actions</a:t>
            </a:r>
            <a:r>
              <a:rPr lang="en-US" sz="1000" dirty="0"/>
              <a:t> you took when you experienced your last crisis.”</a:t>
            </a:r>
          </a:p>
          <a:p>
            <a:r>
              <a:rPr lang="en-US" sz="1000" dirty="0"/>
              <a:t> </a:t>
            </a:r>
          </a:p>
          <a:p>
            <a:r>
              <a:rPr lang="en-US" sz="1000" i="1" dirty="0"/>
              <a:t>Example behaviors include: isolating, withdrawal, sleeping, not sleeping, overeating or not eating, drug/alcohol consumption, etc. </a:t>
            </a:r>
            <a:endParaRPr lang="en-US" sz="1000" dirty="0"/>
          </a:p>
          <a:p>
            <a:r>
              <a:rPr lang="en-US" sz="1000" i="1" dirty="0"/>
              <a:t> </a:t>
            </a:r>
            <a:endParaRPr lang="en-US" sz="1000" dirty="0"/>
          </a:p>
          <a:p>
            <a:r>
              <a:rPr lang="en-US" sz="1000" i="1" dirty="0"/>
              <a:t>Again, model paraphrasing and validation.</a:t>
            </a:r>
          </a:p>
          <a:p>
            <a:endParaRPr lang="en-US" sz="1000" b="1" dirty="0"/>
          </a:p>
          <a:p>
            <a:endParaRPr lang="en-US" sz="1000" b="1" dirty="0"/>
          </a:p>
          <a:p>
            <a:r>
              <a:rPr lang="en-US" sz="1000" b="1" dirty="0"/>
              <a:t>5. Processing of crisis response styles</a:t>
            </a:r>
            <a:endParaRPr lang="en-US" sz="1000" dirty="0"/>
          </a:p>
          <a:p>
            <a:r>
              <a:rPr lang="en-US" sz="1000" dirty="0"/>
              <a:t> A. “Lastly, let’s look at how others responded to you when you were in crisis.  </a:t>
            </a:r>
            <a:r>
              <a:rPr lang="en-US" sz="1000" b="1" dirty="0"/>
              <a:t>What did other people do that was </a:t>
            </a:r>
            <a:r>
              <a:rPr lang="en-US" sz="1000" b="1" u="sng" dirty="0"/>
              <a:t>helpful?”</a:t>
            </a:r>
          </a:p>
          <a:p>
            <a:endParaRPr lang="en-US" sz="1000" dirty="0"/>
          </a:p>
          <a:p>
            <a:pPr defTabSz="922554">
              <a:defRPr/>
            </a:pPr>
            <a:r>
              <a:rPr lang="en-US" sz="1000" i="1" dirty="0"/>
              <a:t>Positive crisis responses include: being present, listening, validation, and acceptance.  </a:t>
            </a:r>
          </a:p>
          <a:p>
            <a:pPr defTabSz="922554">
              <a:defRPr/>
            </a:pPr>
            <a:endParaRPr lang="en-US" sz="1000" i="1" dirty="0"/>
          </a:p>
          <a:p>
            <a:pPr defTabSz="922554">
              <a:defRPr/>
            </a:pPr>
            <a:r>
              <a:rPr lang="en-US" sz="1000" i="1" dirty="0"/>
              <a:t>Trainers should communicate that not everyone will have the same preference for crisis response styles. Trainers should assist participants in discussing how they know someone is listening to them, what others do to help them feel validated, etc. This is an opportunity for trainers to display effective use of questions as a key crisis response communication skill.</a:t>
            </a:r>
          </a:p>
          <a:p>
            <a:endParaRPr lang="en-US" sz="1000" dirty="0"/>
          </a:p>
          <a:p>
            <a:r>
              <a:rPr lang="en-US" sz="1000" dirty="0"/>
              <a:t>B. “What did others do that you </a:t>
            </a:r>
            <a:r>
              <a:rPr lang="en-US" sz="1000" b="1" dirty="0"/>
              <a:t>didn’t find to be helpful or even found to be harmful for you?”</a:t>
            </a:r>
          </a:p>
          <a:p>
            <a:r>
              <a:rPr lang="en-US" sz="1000" b="1" dirty="0"/>
              <a:t> </a:t>
            </a:r>
            <a:endParaRPr lang="en-US" sz="1000" dirty="0"/>
          </a:p>
          <a:p>
            <a:pPr defTabSz="922554">
              <a:defRPr/>
            </a:pPr>
            <a:r>
              <a:rPr lang="en-US" sz="1000" i="1" dirty="0"/>
              <a:t>Harmful responses include:  minimizing, judgments, “When that happened to me”, “I know what this is like”, “I understand exactly what you are going through”, etc.  Statements such as “Everything will be okay” are not helpful because people in crisis may not feel that way or, everything really might not be okay!  </a:t>
            </a:r>
            <a:endParaRPr lang="en-US" sz="1000" dirty="0"/>
          </a:p>
          <a:p>
            <a:endParaRPr lang="en-US" sz="1000" dirty="0"/>
          </a:p>
          <a:p>
            <a:r>
              <a:rPr lang="en-US" sz="1000" b="1" dirty="0"/>
              <a:t>Summary of typical crisis emotions and core crisis response principles</a:t>
            </a:r>
            <a:endParaRPr lang="en-US" sz="1000" dirty="0"/>
          </a:p>
          <a:p>
            <a:r>
              <a:rPr lang="en-US" sz="1000" dirty="0"/>
              <a:t> </a:t>
            </a:r>
          </a:p>
          <a:p>
            <a:r>
              <a:rPr lang="en-US" sz="1000" dirty="0"/>
              <a:t>“As you can see from this exercise, there are a variety of thoughts, emotions, and behaviors that people experience when they are in crisis. Generally speaking, it seems people prefer for those around them to respond by listening and supporting, rather than problem solving, judging, and minimizing.  As we go through the rest of this training, we will talk more about how to respond in a helpful manner and what leads us to respond in less helpful ways.”</a:t>
            </a:r>
          </a:p>
          <a:p>
            <a:endParaRPr lang="en-US" sz="1000" dirty="0"/>
          </a:p>
        </p:txBody>
      </p:sp>
      <p:sp>
        <p:nvSpPr>
          <p:cNvPr id="4" name="Slide Number Placeholder 3"/>
          <p:cNvSpPr>
            <a:spLocks noGrp="1"/>
          </p:cNvSpPr>
          <p:nvPr>
            <p:ph type="sldNum" sz="quarter" idx="10"/>
          </p:nvPr>
        </p:nvSpPr>
        <p:spPr/>
        <p:txBody>
          <a:bodyPr/>
          <a:lstStyle/>
          <a:p>
            <a:fld id="{68529024-D416-48B7-8526-58CE588A2C69}" type="slidenum">
              <a:rPr lang="en-US" smtClean="0"/>
              <a:t>6</a:t>
            </a:fld>
            <a:endParaRPr lang="en-US"/>
          </a:p>
        </p:txBody>
      </p:sp>
    </p:spTree>
    <p:extLst>
      <p:ext uri="{BB962C8B-B14F-4D97-AF65-F5344CB8AC3E}">
        <p14:creationId xmlns:p14="http://schemas.microsoft.com/office/powerpoint/2010/main" val="3363910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US" sz="1000" dirty="0" err="1"/>
              <a:t>C“Now</a:t>
            </a:r>
            <a:r>
              <a:rPr lang="en-US" sz="1000" dirty="0"/>
              <a:t> let’s talk about prevalence rates concerning suicide among college students.” </a:t>
            </a:r>
            <a:endParaRPr lang="en-US" sz="1000" i="1" dirty="0">
              <a:solidFill>
                <a:srgbClr val="FF0000"/>
              </a:solidFill>
            </a:endParaRPr>
          </a:p>
          <a:p>
            <a:endParaRPr lang="en-US" sz="1000" dirty="0"/>
          </a:p>
          <a:p>
            <a:r>
              <a:rPr lang="en-US" sz="1000" dirty="0"/>
              <a:t>1. “Where do you think suicide falls in the rankings of leading causes of death among college students?”</a:t>
            </a:r>
          </a:p>
          <a:p>
            <a:endParaRPr lang="en-US" sz="1000" dirty="0"/>
          </a:p>
          <a:p>
            <a:r>
              <a:rPr lang="en-US" sz="1000" u="sng" dirty="0"/>
              <a:t>Answer: </a:t>
            </a:r>
            <a:r>
              <a:rPr lang="en-US" sz="1000" dirty="0"/>
              <a:t>Suicide is the 2</a:t>
            </a:r>
            <a:r>
              <a:rPr lang="en-US" sz="1000" baseline="30000" dirty="0"/>
              <a:t>nd</a:t>
            </a:r>
            <a:r>
              <a:rPr lang="en-US" sz="1000" dirty="0"/>
              <a:t> leading cause of death among college students. It is second only to accidental injury. </a:t>
            </a:r>
            <a:r>
              <a:rPr lang="en-US" sz="1000" i="1" dirty="0"/>
              <a:t>Source: </a:t>
            </a:r>
            <a:r>
              <a:rPr lang="en-US" sz="1000" u="sng" dirty="0">
                <a:hlinkClick r:id="rId3"/>
              </a:rPr>
              <a:t>http://www.sprc.org/basics/scope/age</a:t>
            </a:r>
            <a:r>
              <a:rPr lang="en-US" sz="1000" dirty="0"/>
              <a:t>. (The reference is WISQARS Leading Causes of Death Reports, 1999-2013.)</a:t>
            </a:r>
            <a:endParaRPr lang="en-US" sz="1000" b="1" i="1" dirty="0"/>
          </a:p>
          <a:p>
            <a:endParaRPr lang="en-US" sz="1000" dirty="0"/>
          </a:p>
          <a:p>
            <a:endParaRPr lang="en-US" sz="1000" dirty="0"/>
          </a:p>
          <a:p>
            <a:r>
              <a:rPr lang="en-US" sz="1000" dirty="0"/>
              <a:t>2. “How many college students do you think die by suicide each year?</a:t>
            </a:r>
          </a:p>
          <a:p>
            <a:r>
              <a:rPr lang="en-US" sz="1000" dirty="0"/>
              <a:t>      </a:t>
            </a:r>
          </a:p>
          <a:p>
            <a:r>
              <a:rPr lang="en-US" sz="1000" u="sng" dirty="0"/>
              <a:t>Answer: </a:t>
            </a:r>
            <a:r>
              <a:rPr lang="en-US" sz="1000" dirty="0"/>
              <a:t>According to the American Association of </a:t>
            </a:r>
            <a:r>
              <a:rPr lang="en-US" sz="1000" dirty="0" err="1"/>
              <a:t>Suicidology</a:t>
            </a:r>
            <a:r>
              <a:rPr lang="en-US" sz="1000" dirty="0"/>
              <a:t>, approximately 1100 college students die by suicide every year.</a:t>
            </a:r>
          </a:p>
          <a:p>
            <a:endParaRPr lang="en-US" sz="1000" dirty="0"/>
          </a:p>
          <a:p>
            <a:pPr fontAlgn="base"/>
            <a:r>
              <a:rPr lang="en-US" dirty="0"/>
              <a:t>18% of college and university undergraduate students and 15% of graduate students reported having seriously considered attempting suicide across their lifetime.</a:t>
            </a:r>
          </a:p>
          <a:p>
            <a:pPr fontAlgn="base"/>
            <a:r>
              <a:rPr lang="en-US" dirty="0"/>
              <a:t>6% and 4%, respectively, reported seriously considering suicide in the past 12 months. </a:t>
            </a:r>
          </a:p>
          <a:p>
            <a:pPr fontAlgn="base"/>
            <a:r>
              <a:rPr lang="en-US" dirty="0"/>
              <a:t>30% of college students report having suicidal ideation. The actual percentage is likely much higher.</a:t>
            </a:r>
          </a:p>
          <a:p>
            <a:pPr fontAlgn="base"/>
            <a:endParaRPr lang="en-US" dirty="0"/>
          </a:p>
          <a:p>
            <a:r>
              <a:rPr lang="en-US" b="1" dirty="0"/>
              <a:t>The Facts:</a:t>
            </a:r>
            <a:endParaRPr lang="en-US" sz="1000" dirty="0"/>
          </a:p>
          <a:p>
            <a:endParaRPr lang="en-US" sz="1000" i="1" dirty="0"/>
          </a:p>
          <a:p>
            <a:r>
              <a:rPr lang="en-US" sz="1000" dirty="0"/>
              <a:t>If we accept the number of 1100 as roughly accurate, that translates into an average of </a:t>
            </a:r>
            <a:r>
              <a:rPr lang="en-US" sz="1000" u="sng" dirty="0"/>
              <a:t>3 college students who die by suicide each day</a:t>
            </a:r>
            <a:r>
              <a:rPr lang="en-US" sz="1000" dirty="0"/>
              <a:t> in the U.S. </a:t>
            </a:r>
          </a:p>
          <a:p>
            <a:endParaRPr lang="en-US" sz="1000" dirty="0"/>
          </a:p>
          <a:p>
            <a:r>
              <a:rPr lang="en-US" sz="1000" dirty="0"/>
              <a:t>Although the number of suicide deaths is clearly problematic and reason for concern, it is even more alarming when you consider that </a:t>
            </a:r>
            <a:r>
              <a:rPr lang="en-US" sz="1000" u="sng" dirty="0"/>
              <a:t>there are somewhere between 100 and 200 suicide attempts per every death by suicide </a:t>
            </a:r>
            <a:r>
              <a:rPr lang="en-US" sz="1000" dirty="0"/>
              <a:t>(AAS, 2004) ”</a:t>
            </a:r>
          </a:p>
          <a:p>
            <a:endParaRPr lang="en-US" sz="1000" dirty="0"/>
          </a:p>
          <a:p>
            <a:endParaRPr lang="en-US" sz="1000" dirty="0"/>
          </a:p>
        </p:txBody>
      </p:sp>
      <p:sp>
        <p:nvSpPr>
          <p:cNvPr id="4" name="Slide Number Placeholder 3"/>
          <p:cNvSpPr>
            <a:spLocks noGrp="1"/>
          </p:cNvSpPr>
          <p:nvPr>
            <p:ph type="sldNum" sz="quarter" idx="10"/>
          </p:nvPr>
        </p:nvSpPr>
        <p:spPr/>
        <p:txBody>
          <a:bodyPr/>
          <a:lstStyle/>
          <a:p>
            <a:fld id="{68529024-D416-48B7-8526-58CE588A2C69}" type="slidenum">
              <a:rPr lang="en-US" smtClean="0"/>
              <a:t>7</a:t>
            </a:fld>
            <a:endParaRPr lang="en-US"/>
          </a:p>
        </p:txBody>
      </p:sp>
    </p:spTree>
    <p:extLst>
      <p:ext uri="{BB962C8B-B14F-4D97-AF65-F5344CB8AC3E}">
        <p14:creationId xmlns:p14="http://schemas.microsoft.com/office/powerpoint/2010/main" val="1206617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t>
            </a:r>
          </a:p>
          <a:p>
            <a:r>
              <a:rPr lang="en-US" dirty="0" smtClean="0"/>
              <a:t>“</a:t>
            </a:r>
            <a:r>
              <a:rPr lang="en-US" dirty="0"/>
              <a:t>We would like to share some common misconceptions about suicide. As we go through these, think about if you have ever held any of these beliefs. Keep in mind that those you are training may believe that this type of training is not beneficial because they don’t think suicide can be prevented, etc. </a:t>
            </a:r>
          </a:p>
          <a:p>
            <a:pPr defTabSz="905439">
              <a:defRPr/>
            </a:pPr>
            <a:endParaRPr lang="en-US" dirty="0"/>
          </a:p>
          <a:p>
            <a:pPr marL="271632" indent="-271632"/>
            <a:endParaRPr lang="en-US" b="1" dirty="0" smtClean="0"/>
          </a:p>
          <a:p>
            <a:pPr marL="271632" indent="-271632"/>
            <a:r>
              <a:rPr lang="en-US" b="1" dirty="0" smtClean="0"/>
              <a:t>Myth </a:t>
            </a:r>
            <a:r>
              <a:rPr lang="en-US" b="1" dirty="0"/>
              <a:t>1</a:t>
            </a:r>
            <a:r>
              <a:rPr lang="en-US" dirty="0"/>
              <a:t>: A person who </a:t>
            </a:r>
            <a:r>
              <a:rPr lang="en-US" dirty="0" smtClean="0"/>
              <a:t>completes </a:t>
            </a:r>
            <a:r>
              <a:rPr lang="en-US" dirty="0"/>
              <a:t>suicide almost never shows any warning signs.</a:t>
            </a:r>
          </a:p>
          <a:p>
            <a:pPr marL="271632" indent="-271632"/>
            <a:endParaRPr lang="en-US" dirty="0"/>
          </a:p>
          <a:p>
            <a:pPr marL="271632" indent="-271632"/>
            <a:r>
              <a:rPr lang="en-US" b="1" dirty="0"/>
              <a:t>Fact 1: </a:t>
            </a:r>
            <a:r>
              <a:rPr lang="en-US" dirty="0"/>
              <a:t>Most, but not all, people who die by suicide exhibit some warning signs.</a:t>
            </a:r>
          </a:p>
          <a:p>
            <a:pPr marL="271632" indent="-271632"/>
            <a:endParaRPr lang="en-US" b="1" dirty="0">
              <a:latin typeface="Verdana" panose="020B0604030504040204" pitchFamily="34" charset="0"/>
              <a:ea typeface="Verdana" panose="020B0604030504040204" pitchFamily="34" charset="0"/>
              <a:cs typeface="Verdana" panose="020B0604030504040204" pitchFamily="34" charset="0"/>
            </a:endParaRPr>
          </a:p>
          <a:p>
            <a:pPr defTabSz="905439">
              <a:defRPr/>
            </a:pPr>
            <a:endParaRPr lang="en-US" baseline="0" dirty="0" smtClean="0"/>
          </a:p>
          <a:p>
            <a:pPr defTabSz="905439">
              <a:defRPr/>
            </a:pPr>
            <a:endParaRPr lang="en-US" baseline="0" dirty="0" smtClean="0"/>
          </a:p>
          <a:p>
            <a:pPr defTabSz="905439">
              <a:defRPr/>
            </a:pPr>
            <a:r>
              <a:rPr lang="en-US" i="1" u="sng" baseline="0" dirty="0" smtClean="0"/>
              <a:t>Trainer Notes</a:t>
            </a:r>
          </a:p>
          <a:p>
            <a:pPr defTabSz="905439">
              <a:defRPr/>
            </a:pPr>
            <a:r>
              <a:rPr lang="en-US" i="1" baseline="0" dirty="0" smtClean="0"/>
              <a:t>Reference for Fact 1: American Association of </a:t>
            </a:r>
            <a:r>
              <a:rPr lang="en-US" i="1" baseline="0" dirty="0" err="1" smtClean="0"/>
              <a:t>Suicidology</a:t>
            </a:r>
            <a:r>
              <a:rPr lang="en-US" i="1" baseline="0" dirty="0" smtClean="0"/>
              <a:t>. “Recommendations for reporting on suicide.” http://www.suicidology.org/Portals/14/docs/Resources/RecommendationsForReportingOnSuicide.pdf</a:t>
            </a:r>
          </a:p>
          <a:p>
            <a:pPr defTabSz="905439">
              <a:defRPr/>
            </a:pPr>
            <a:endParaRPr lang="en-US" i="1" baseline="0" dirty="0" smtClean="0"/>
          </a:p>
          <a:p>
            <a:endParaRPr lang="en-US" dirty="0" smtClean="0"/>
          </a:p>
        </p:txBody>
      </p:sp>
      <p:sp>
        <p:nvSpPr>
          <p:cNvPr id="4" name="Slide Number Placeholder 3"/>
          <p:cNvSpPr>
            <a:spLocks noGrp="1"/>
          </p:cNvSpPr>
          <p:nvPr>
            <p:ph type="sldNum" sz="quarter" idx="10"/>
          </p:nvPr>
        </p:nvSpPr>
        <p:spPr/>
        <p:txBody>
          <a:bodyPr/>
          <a:lstStyle/>
          <a:p>
            <a:fld id="{68529024-D416-48B7-8526-58CE588A2C69}" type="slidenum">
              <a:rPr lang="en-US" smtClean="0"/>
              <a:t>8</a:t>
            </a:fld>
            <a:endParaRPr lang="en-US"/>
          </a:p>
        </p:txBody>
      </p:sp>
    </p:spTree>
    <p:extLst>
      <p:ext uri="{BB962C8B-B14F-4D97-AF65-F5344CB8AC3E}">
        <p14:creationId xmlns:p14="http://schemas.microsoft.com/office/powerpoint/2010/main" val="21114729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71632" indent="-271632"/>
            <a:r>
              <a:rPr lang="en-US" dirty="0"/>
              <a:t>M</a:t>
            </a:r>
          </a:p>
          <a:p>
            <a:pPr marL="271632" indent="-271632"/>
            <a:r>
              <a:rPr lang="en-US" dirty="0"/>
              <a:t>“</a:t>
            </a:r>
            <a:r>
              <a:rPr lang="en-US" b="1" dirty="0">
                <a:latin typeface="Verdana" panose="020B0604030504040204" pitchFamily="34" charset="0"/>
                <a:ea typeface="Verdana" panose="020B0604030504040204" pitchFamily="34" charset="0"/>
                <a:cs typeface="Verdana" panose="020B0604030504040204" pitchFamily="34" charset="0"/>
              </a:rPr>
              <a:t>Myth 3:</a:t>
            </a:r>
            <a:r>
              <a:rPr lang="en-US" dirty="0">
                <a:latin typeface="Verdana" panose="020B0604030504040204" pitchFamily="34" charset="0"/>
                <a:ea typeface="Verdana" panose="020B0604030504040204" pitchFamily="34" charset="0"/>
                <a:cs typeface="Verdana" panose="020B0604030504040204" pitchFamily="34" charset="0"/>
              </a:rPr>
              <a:t> Once someone decides to take his or her life, nothing can be done to stop them.</a:t>
            </a:r>
          </a:p>
          <a:p>
            <a:pPr marL="271632" indent="-271632"/>
            <a:endParaRPr lang="en-US" b="1" dirty="0">
              <a:latin typeface="Verdana" panose="020B0604030504040204" pitchFamily="34" charset="0"/>
              <a:ea typeface="Verdana" panose="020B0604030504040204" pitchFamily="34" charset="0"/>
              <a:cs typeface="Verdana" panose="020B0604030504040204" pitchFamily="34" charset="0"/>
            </a:endParaRPr>
          </a:p>
          <a:p>
            <a:pPr marL="271632" indent="-271632"/>
            <a:r>
              <a:rPr lang="en-US" b="1" dirty="0">
                <a:latin typeface="Verdana" panose="020B0604030504040204" pitchFamily="34" charset="0"/>
                <a:ea typeface="Verdana" panose="020B0604030504040204" pitchFamily="34" charset="0"/>
                <a:cs typeface="Verdana" panose="020B0604030504040204" pitchFamily="34" charset="0"/>
              </a:rPr>
              <a:t>Fact 3:</a:t>
            </a:r>
            <a:r>
              <a:rPr lang="en-US" dirty="0">
                <a:latin typeface="Verdana" panose="020B0604030504040204" pitchFamily="34" charset="0"/>
                <a:ea typeface="Verdana" panose="020B0604030504040204" pitchFamily="34" charset="0"/>
                <a:cs typeface="Verdana" panose="020B0604030504040204" pitchFamily="34" charset="0"/>
              </a:rPr>
              <a:t> Suicide is preventable. The vast majority of people considering suicide don’t really want to die. They are seeking an end to intense emotional and/or physical pain. Interventions can save lives.</a:t>
            </a:r>
          </a:p>
          <a:p>
            <a:endParaRPr lang="en-US" b="1" dirty="0">
              <a:latin typeface="Verdana" panose="020B0604030504040204" pitchFamily="34" charset="0"/>
              <a:ea typeface="Verdana" panose="020B0604030504040204" pitchFamily="34" charset="0"/>
              <a:cs typeface="Verdana" panose="020B0604030504040204" pitchFamily="34" charset="0"/>
            </a:endParaRPr>
          </a:p>
          <a:p>
            <a:endParaRPr lang="en-US" baseline="0" dirty="0" smtClean="0"/>
          </a:p>
          <a:p>
            <a:endParaRPr lang="en-US" baseline="0" dirty="0" smtClean="0"/>
          </a:p>
          <a:p>
            <a:endParaRPr lang="en-US" baseline="0" dirty="0" smtClean="0"/>
          </a:p>
          <a:p>
            <a:pPr defTabSz="905439">
              <a:defRPr/>
            </a:pPr>
            <a:endParaRPr lang="en-US" baseline="0" dirty="0" smtClean="0"/>
          </a:p>
          <a:p>
            <a:pPr defTabSz="905439">
              <a:defRPr/>
            </a:pPr>
            <a:r>
              <a:rPr lang="en-US" i="1" u="sng" baseline="0" dirty="0" smtClean="0"/>
              <a:t>Trainer Notes</a:t>
            </a:r>
          </a:p>
          <a:p>
            <a:pPr defTabSz="905439">
              <a:defRPr/>
            </a:pPr>
            <a:r>
              <a:rPr lang="en-US" i="1" baseline="0" dirty="0" smtClean="0"/>
              <a:t>Reference for Fact 3: American Foundation for Suicide Prevention. https://www.afsp.org/news-events/in-the-news/understanding-suicide-myth-vs.-fact </a:t>
            </a:r>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68529024-D416-48B7-8526-58CE588A2C69}" type="slidenum">
              <a:rPr lang="en-US" smtClean="0"/>
              <a:t>9</a:t>
            </a:fld>
            <a:endParaRPr lang="en-US"/>
          </a:p>
        </p:txBody>
      </p:sp>
    </p:spTree>
    <p:extLst>
      <p:ext uri="{BB962C8B-B14F-4D97-AF65-F5344CB8AC3E}">
        <p14:creationId xmlns:p14="http://schemas.microsoft.com/office/powerpoint/2010/main" val="3176987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508025-4C5B-4F23-A4AD-417CD9207D03}" type="datetime1">
              <a:rPr lang="en-US" smtClean="0"/>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7F9BAC-1FFA-49E3-A290-27BD7D7F309A}" type="slidenum">
              <a:rPr lang="en-US" smtClean="0"/>
              <a:pPr/>
              <a:t>‹#›</a:t>
            </a:fld>
            <a:endParaRPr lang="en-US"/>
          </a:p>
        </p:txBody>
      </p:sp>
    </p:spTree>
    <p:extLst>
      <p:ext uri="{BB962C8B-B14F-4D97-AF65-F5344CB8AC3E}">
        <p14:creationId xmlns:p14="http://schemas.microsoft.com/office/powerpoint/2010/main" val="796816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5E18BC-3CE9-4144-BFF6-6FBECCCF62F7}" type="datetime1">
              <a:rPr lang="en-US" smtClean="0"/>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7F9BAC-1FFA-49E3-A290-27BD7D7F309A}" type="slidenum">
              <a:rPr lang="en-US" smtClean="0"/>
              <a:pPr/>
              <a:t>‹#›</a:t>
            </a:fld>
            <a:endParaRPr lang="en-US"/>
          </a:p>
        </p:txBody>
      </p:sp>
    </p:spTree>
    <p:extLst>
      <p:ext uri="{BB962C8B-B14F-4D97-AF65-F5344CB8AC3E}">
        <p14:creationId xmlns:p14="http://schemas.microsoft.com/office/powerpoint/2010/main" val="2948134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7CEBF9-67DF-4413-905F-366F08F65CBC}" type="datetime1">
              <a:rPr lang="en-US" smtClean="0"/>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7F9BAC-1FFA-49E3-A290-27BD7D7F309A}" type="slidenum">
              <a:rPr lang="en-US" smtClean="0"/>
              <a:pPr/>
              <a:t>‹#›</a:t>
            </a:fld>
            <a:endParaRPr lang="en-US"/>
          </a:p>
        </p:txBody>
      </p:sp>
    </p:spTree>
    <p:extLst>
      <p:ext uri="{BB962C8B-B14F-4D97-AF65-F5344CB8AC3E}">
        <p14:creationId xmlns:p14="http://schemas.microsoft.com/office/powerpoint/2010/main" val="167920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420E86-6D26-47F7-AD74-1E18E68A872D}" type="datetime1">
              <a:rPr lang="en-US" smtClean="0"/>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7F9BAC-1FFA-49E3-A290-27BD7D7F309A}" type="slidenum">
              <a:rPr lang="en-US" smtClean="0"/>
              <a:pPr/>
              <a:t>‹#›</a:t>
            </a:fld>
            <a:endParaRPr lang="en-US"/>
          </a:p>
        </p:txBody>
      </p:sp>
    </p:spTree>
    <p:extLst>
      <p:ext uri="{BB962C8B-B14F-4D97-AF65-F5344CB8AC3E}">
        <p14:creationId xmlns:p14="http://schemas.microsoft.com/office/powerpoint/2010/main" val="1916867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F50F51-7E0F-4C83-8EA0-2004ADA6BC78}" type="datetime1">
              <a:rPr lang="en-US" smtClean="0"/>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7F9BAC-1FFA-49E3-A290-27BD7D7F309A}" type="slidenum">
              <a:rPr lang="en-US" smtClean="0"/>
              <a:pPr/>
              <a:t>‹#›</a:t>
            </a:fld>
            <a:endParaRPr lang="en-US"/>
          </a:p>
        </p:txBody>
      </p:sp>
    </p:spTree>
    <p:extLst>
      <p:ext uri="{BB962C8B-B14F-4D97-AF65-F5344CB8AC3E}">
        <p14:creationId xmlns:p14="http://schemas.microsoft.com/office/powerpoint/2010/main" val="2144390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B0397F-1AB9-4403-A8ED-D6D309F8CC52}" type="datetime1">
              <a:rPr lang="en-US" smtClean="0"/>
              <a:t>10/27/2016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7F9BAC-1FFA-49E3-A290-27BD7D7F309A}" type="slidenum">
              <a:rPr lang="en-US" smtClean="0"/>
              <a:pPr/>
              <a:t>‹#›</a:t>
            </a:fld>
            <a:endParaRPr lang="en-US"/>
          </a:p>
        </p:txBody>
      </p:sp>
    </p:spTree>
    <p:extLst>
      <p:ext uri="{BB962C8B-B14F-4D97-AF65-F5344CB8AC3E}">
        <p14:creationId xmlns:p14="http://schemas.microsoft.com/office/powerpoint/2010/main" val="3516598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EED5CE-C101-4320-ADAC-4150F7887877}" type="datetime1">
              <a:rPr lang="en-US" smtClean="0"/>
              <a:t>10/27/2016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7F9BAC-1FFA-49E3-A290-27BD7D7F309A}" type="slidenum">
              <a:rPr lang="en-US" smtClean="0"/>
              <a:pPr/>
              <a:t>‹#›</a:t>
            </a:fld>
            <a:endParaRPr lang="en-US"/>
          </a:p>
        </p:txBody>
      </p:sp>
    </p:spTree>
    <p:extLst>
      <p:ext uri="{BB962C8B-B14F-4D97-AF65-F5344CB8AC3E}">
        <p14:creationId xmlns:p14="http://schemas.microsoft.com/office/powerpoint/2010/main" val="2093691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F36A8B-6885-4DD9-AC4C-F0E6876E6421}" type="datetime1">
              <a:rPr lang="en-US" smtClean="0"/>
              <a:t>10/27/2016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7F9BAC-1FFA-49E3-A290-27BD7D7F309A}" type="slidenum">
              <a:rPr lang="en-US" smtClean="0"/>
              <a:pPr/>
              <a:t>‹#›</a:t>
            </a:fld>
            <a:endParaRPr lang="en-US"/>
          </a:p>
        </p:txBody>
      </p:sp>
    </p:spTree>
    <p:extLst>
      <p:ext uri="{BB962C8B-B14F-4D97-AF65-F5344CB8AC3E}">
        <p14:creationId xmlns:p14="http://schemas.microsoft.com/office/powerpoint/2010/main" val="1940393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583659-B6D4-4030-B1B9-97328A980AF1}" type="datetime1">
              <a:rPr lang="en-US" smtClean="0"/>
              <a:t>10/27/2016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7F9BAC-1FFA-49E3-A290-27BD7D7F309A}" type="slidenum">
              <a:rPr lang="en-US" smtClean="0"/>
              <a:pPr/>
              <a:t>‹#›</a:t>
            </a:fld>
            <a:endParaRPr lang="en-US"/>
          </a:p>
        </p:txBody>
      </p:sp>
    </p:spTree>
    <p:extLst>
      <p:ext uri="{BB962C8B-B14F-4D97-AF65-F5344CB8AC3E}">
        <p14:creationId xmlns:p14="http://schemas.microsoft.com/office/powerpoint/2010/main" val="1424355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177E09-8E57-47E1-AE3A-5DC587B4CC71}" type="datetime1">
              <a:rPr lang="en-US" smtClean="0"/>
              <a:t>10/27/2016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7F9BAC-1FFA-49E3-A290-27BD7D7F309A}" type="slidenum">
              <a:rPr lang="en-US" smtClean="0"/>
              <a:pPr/>
              <a:t>‹#›</a:t>
            </a:fld>
            <a:endParaRPr lang="en-US"/>
          </a:p>
        </p:txBody>
      </p:sp>
    </p:spTree>
    <p:extLst>
      <p:ext uri="{BB962C8B-B14F-4D97-AF65-F5344CB8AC3E}">
        <p14:creationId xmlns:p14="http://schemas.microsoft.com/office/powerpoint/2010/main" val="2615295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54FE8B-2F37-4196-9171-DFD125F38AA2}" type="datetime1">
              <a:rPr lang="en-US" smtClean="0"/>
              <a:t>10/27/2016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7F9BAC-1FFA-49E3-A290-27BD7D7F309A}" type="slidenum">
              <a:rPr lang="en-US" smtClean="0"/>
              <a:pPr/>
              <a:t>‹#›</a:t>
            </a:fld>
            <a:endParaRPr lang="en-US"/>
          </a:p>
        </p:txBody>
      </p:sp>
    </p:spTree>
    <p:extLst>
      <p:ext uri="{BB962C8B-B14F-4D97-AF65-F5344CB8AC3E}">
        <p14:creationId xmlns:p14="http://schemas.microsoft.com/office/powerpoint/2010/main" val="7707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53AA2A-2872-431A-8152-992D16BDD2A8}" type="datetime1">
              <a:rPr lang="en-US" smtClean="0"/>
              <a:t>10/27/2016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7F9BAC-1FFA-49E3-A290-27BD7D7F309A}" type="slidenum">
              <a:rPr lang="en-US" smtClean="0"/>
              <a:pPr/>
              <a:t>‹#›</a:t>
            </a:fld>
            <a:endParaRPr lang="en-US"/>
          </a:p>
        </p:txBody>
      </p:sp>
    </p:spTree>
    <p:extLst>
      <p:ext uri="{BB962C8B-B14F-4D97-AF65-F5344CB8AC3E}">
        <p14:creationId xmlns:p14="http://schemas.microsoft.com/office/powerpoint/2010/main" val="2269583144"/>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1.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hyperlink" Target="http://www.suicidepreventionlifeline.org/" TargetMode="External"/><Relationship Id="rId4" Type="http://schemas.openxmlformats.org/officeDocument/2006/relationships/hyperlink" Target="http://www.screening.mentalhealthscreening.org/clemson"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5.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AspirePPT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479789"/>
          </a:xfrm>
          <a:prstGeom prst="rect">
            <a:avLst/>
          </a:prstGeom>
        </p:spPr>
      </p:pic>
      <p:sp>
        <p:nvSpPr>
          <p:cNvPr id="6" name="Rectangle 5"/>
          <p:cNvSpPr>
            <a:spLocks noChangeArrowheads="1"/>
          </p:cNvSpPr>
          <p:nvPr/>
        </p:nvSpPr>
        <p:spPr bwMode="auto">
          <a:xfrm>
            <a:off x="381000" y="2174183"/>
            <a:ext cx="7914723" cy="2000548"/>
          </a:xfrm>
          <a:prstGeom prst="rect">
            <a:avLst/>
          </a:prstGeom>
          <a:noFill/>
          <a:ln w="9525">
            <a:noFill/>
            <a:miter lim="800000"/>
            <a:headEnd/>
            <a:tailEnd/>
          </a:ln>
        </p:spPr>
        <p:txBody>
          <a:bodyPr wrap="square">
            <a:spAutoFit/>
          </a:bodyPr>
          <a:lstStyle/>
          <a:p>
            <a:pPr algn="r" eaLnBrk="0" hangingPunct="0"/>
            <a:r>
              <a:rPr lang="en-US" sz="3200" i="1" dirty="0" smtClean="0">
                <a:solidFill>
                  <a:srgbClr val="FF6600"/>
                </a:solidFill>
                <a:latin typeface="Verdana" panose="020B0604030504040204" pitchFamily="34" charset="0"/>
                <a:ea typeface="Verdana" panose="020B0604030504040204" pitchFamily="34" charset="0"/>
                <a:cs typeface="Verdana" panose="020B0604030504040204" pitchFamily="34" charset="0"/>
              </a:rPr>
              <a:t>Tigers Together</a:t>
            </a:r>
          </a:p>
          <a:p>
            <a:pPr algn="r" eaLnBrk="0" hangingPunct="0"/>
            <a:r>
              <a:rPr lang="en-US" sz="3200" dirty="0" smtClean="0">
                <a:solidFill>
                  <a:srgbClr val="FF6600"/>
                </a:solidFill>
                <a:latin typeface="Verdana" panose="020B0604030504040204" pitchFamily="34" charset="0"/>
                <a:ea typeface="Verdana" panose="020B0604030504040204" pitchFamily="34" charset="0"/>
                <a:cs typeface="Verdana" panose="020B0604030504040204" pitchFamily="34" charset="0"/>
              </a:rPr>
              <a:t>Suicide Prevention Advocacy Training</a:t>
            </a:r>
          </a:p>
          <a:p>
            <a:pPr algn="r" eaLnBrk="0" hangingPunct="0"/>
            <a:endParaRPr lang="en-US" sz="3600" dirty="0" smtClean="0">
              <a:solidFill>
                <a:srgbClr val="FF6600"/>
              </a:solidFill>
              <a:latin typeface="Verdana" panose="020B0604030504040204" pitchFamily="34" charset="0"/>
              <a:ea typeface="Verdana" panose="020B0604030504040204" pitchFamily="34" charset="0"/>
              <a:cs typeface="Verdana" panose="020B0604030504040204" pitchFamily="34" charset="0"/>
            </a:endParaRPr>
          </a:p>
          <a:p>
            <a:pPr algn="r" eaLnBrk="0" hangingPunct="0"/>
            <a:endParaRPr lang="en-US" sz="2400" i="1" dirty="0" smtClean="0">
              <a:solidFill>
                <a:srgbClr val="FF6600"/>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Subtitle 5"/>
          <p:cNvSpPr>
            <a:spLocks noGrp="1"/>
          </p:cNvSpPr>
          <p:nvPr>
            <p:ph type="subTitle" idx="1"/>
          </p:nvPr>
        </p:nvSpPr>
        <p:spPr>
          <a:xfrm>
            <a:off x="601748" y="4176335"/>
            <a:ext cx="6781800" cy="2171050"/>
          </a:xfrm>
        </p:spPr>
        <p:txBody>
          <a:bodyPr>
            <a:noAutofit/>
          </a:bodyPr>
          <a:lstStyle/>
          <a:p>
            <a:pPr algn="l" eaLnBrk="0" hangingPunct="0"/>
            <a:r>
              <a:rPr lang="en-US" sz="1600" dirty="0" smtClean="0">
                <a:solidFill>
                  <a:schemeClr val="tx1"/>
                </a:solidFill>
                <a:latin typeface="Verdana" pitchFamily="34" charset="0"/>
              </a:rPr>
              <a:t>Chloe Greene</a:t>
            </a:r>
            <a:r>
              <a:rPr lang="en-US" sz="16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r>
            <a:br>
              <a:rPr lang="en-US" sz="1600" dirty="0" smtClean="0">
                <a:solidFill>
                  <a:schemeClr val="tx1"/>
                </a:solidFill>
                <a:latin typeface="Verdana" panose="020B0604030504040204" pitchFamily="34" charset="0"/>
                <a:ea typeface="Verdana" panose="020B0604030504040204" pitchFamily="34" charset="0"/>
                <a:cs typeface="Verdana" panose="020B0604030504040204" pitchFamily="34" charset="0"/>
              </a:rPr>
            </a:br>
            <a:r>
              <a:rPr lang="en-US" sz="16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Associate </a:t>
            </a:r>
            <a:r>
              <a:rPr lang="en-US" sz="1600" dirty="0">
                <a:solidFill>
                  <a:schemeClr val="tx1"/>
                </a:solidFill>
                <a:latin typeface="Verdana" panose="020B0604030504040204" pitchFamily="34" charset="0"/>
                <a:ea typeface="Verdana" panose="020B0604030504040204" pitchFamily="34" charset="0"/>
                <a:cs typeface="Verdana" panose="020B0604030504040204" pitchFamily="34" charset="0"/>
              </a:rPr>
              <a:t>Director Coordinator of Aspire to Be </a:t>
            </a:r>
            <a:r>
              <a:rPr lang="en-US" sz="16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Well</a:t>
            </a:r>
          </a:p>
          <a:p>
            <a:pPr algn="l" eaLnBrk="0" hangingPunct="0"/>
            <a:r>
              <a:rPr lang="en-US" sz="1600" dirty="0">
                <a:solidFill>
                  <a:schemeClr val="tx1"/>
                </a:solidFill>
                <a:latin typeface="Verdana" panose="020B0604030504040204" pitchFamily="34" charset="0"/>
                <a:ea typeface="Verdana" panose="020B0604030504040204" pitchFamily="34" charset="0"/>
                <a:cs typeface="Verdana" panose="020B0604030504040204" pitchFamily="34" charset="0"/>
              </a:rPr>
              <a:t>cgreen6@clemson.edu </a:t>
            </a:r>
            <a:endParaRPr lang="en-US" sz="1600"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l" eaLnBrk="0" hangingPunct="0"/>
            <a:endParaRPr lang="en-US" sz="1600" dirty="0" smtClean="0">
              <a:solidFill>
                <a:schemeClr val="tx1"/>
              </a:solidFill>
              <a:latin typeface="Verdana" pitchFamily="34" charset="0"/>
            </a:endParaRPr>
          </a:p>
          <a:p>
            <a:pPr algn="l" eaLnBrk="0" hangingPunct="0"/>
            <a:r>
              <a:rPr lang="en-US" sz="1600" dirty="0" smtClean="0">
                <a:solidFill>
                  <a:schemeClr val="tx1"/>
                </a:solidFill>
                <a:latin typeface="Verdana" pitchFamily="34" charset="0"/>
              </a:rPr>
              <a:t>Mal Pai </a:t>
            </a:r>
            <a:endParaRPr lang="en-US" sz="1600" dirty="0">
              <a:solidFill>
                <a:schemeClr val="tx1"/>
              </a:solidFill>
              <a:latin typeface="Verdana" pitchFamily="34" charset="0"/>
            </a:endParaRPr>
          </a:p>
          <a:p>
            <a:pPr algn="l" eaLnBrk="0" hangingPunct="0"/>
            <a:r>
              <a:rPr lang="en-US" sz="1600" dirty="0" smtClean="0">
                <a:solidFill>
                  <a:schemeClr val="tx1"/>
                </a:solidFill>
                <a:latin typeface="Verdana" pitchFamily="34" charset="0"/>
              </a:rPr>
              <a:t>Graduate Assistant of Healthy Campus</a:t>
            </a:r>
          </a:p>
          <a:p>
            <a:pPr algn="l" eaLnBrk="0" hangingPunct="0"/>
            <a:r>
              <a:rPr lang="en-US" sz="1600" dirty="0" smtClean="0">
                <a:solidFill>
                  <a:schemeClr val="tx1"/>
                </a:solidFill>
                <a:latin typeface="Verdana" pitchFamily="34" charset="0"/>
              </a:rPr>
              <a:t>malavip@clemson.edu</a:t>
            </a:r>
            <a:endParaRPr lang="en-US" sz="1600" dirty="0">
              <a:solidFill>
                <a:schemeClr val="tx1"/>
              </a:solidFill>
              <a:latin typeface="Verdana" pitchFamily="34" charset="0"/>
            </a:endParaRPr>
          </a:p>
          <a:p>
            <a:pPr algn="l" eaLnBrk="0" hangingPunct="0"/>
            <a:endParaRPr lang="en-US" sz="1600" dirty="0">
              <a:solidFill>
                <a:srgbClr val="FF6600"/>
              </a:solidFill>
              <a:latin typeface="Verdana" pitchFamily="34" charset="0"/>
            </a:endParaRPr>
          </a:p>
          <a:p>
            <a:pPr algn="l" eaLnBrk="0" hangingPunct="0"/>
            <a:endParaRPr lang="en-US" sz="1600" dirty="0">
              <a:solidFill>
                <a:srgbClr val="FF6600"/>
              </a:solidFill>
              <a:latin typeface="Verdana" pitchFamily="34" charset="0"/>
            </a:endParaRP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34200" y="5519840"/>
            <a:ext cx="1524000" cy="1338159"/>
          </a:xfrm>
          <a:prstGeom prst="rect">
            <a:avLst/>
          </a:prstGeom>
        </p:spPr>
      </p:pic>
      <p:sp>
        <p:nvSpPr>
          <p:cNvPr id="3" name="Slide Number Placeholder 2"/>
          <p:cNvSpPr>
            <a:spLocks noGrp="1"/>
          </p:cNvSpPr>
          <p:nvPr>
            <p:ph type="sldNum" sz="quarter" idx="12"/>
          </p:nvPr>
        </p:nvSpPr>
        <p:spPr/>
        <p:txBody>
          <a:bodyPr/>
          <a:lstStyle/>
          <a:p>
            <a:fld id="{BE7F9BAC-1FFA-49E3-A290-27BD7D7F309A}" type="slidenum">
              <a:rPr lang="en-US" smtClean="0"/>
              <a:pPr/>
              <a:t>1</a:t>
            </a:fld>
            <a:endParaRPr lang="en-US"/>
          </a:p>
        </p:txBody>
      </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76980" y="457200"/>
            <a:ext cx="892311" cy="1532568"/>
          </a:xfrm>
          <a:prstGeom prst="rect">
            <a:avLst/>
          </a:prstGeom>
        </p:spPr>
      </p:pic>
    </p:spTree>
    <p:extLst>
      <p:ext uri="{BB962C8B-B14F-4D97-AF65-F5344CB8AC3E}">
        <p14:creationId xmlns:p14="http://schemas.microsoft.com/office/powerpoint/2010/main" val="12112989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spirePPT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479789"/>
          </a:xfrm>
          <a:prstGeom prst="rect">
            <a:avLst/>
          </a:prstGeom>
        </p:spPr>
      </p:pic>
      <p:sp>
        <p:nvSpPr>
          <p:cNvPr id="5" name="Rectangle 6"/>
          <p:cNvSpPr>
            <a:spLocks noChangeArrowheads="1"/>
          </p:cNvSpPr>
          <p:nvPr/>
        </p:nvSpPr>
        <p:spPr bwMode="auto">
          <a:xfrm>
            <a:off x="641684" y="2054948"/>
            <a:ext cx="7686842" cy="923330"/>
          </a:xfrm>
          <a:prstGeom prst="rect">
            <a:avLst/>
          </a:prstGeom>
          <a:noFill/>
          <a:ln w="9525">
            <a:noFill/>
            <a:miter lim="800000"/>
            <a:headEnd/>
            <a:tailEnd/>
          </a:ln>
        </p:spPr>
        <p:txBody>
          <a:bodyPr wrap="square">
            <a:spAutoFit/>
          </a:bodyPr>
          <a:lstStyle/>
          <a:p>
            <a:pPr eaLnBrk="0" hangingPunct="0">
              <a:buSzPct val="75000"/>
              <a:defRPr/>
            </a:pPr>
            <a:endParaRPr lang="en-US" dirty="0" smtClean="0">
              <a:latin typeface="Verdana" pitchFamily="34" charset="0"/>
            </a:endParaRPr>
          </a:p>
          <a:p>
            <a:pPr indent="-223837" eaLnBrk="0" hangingPunct="0">
              <a:buSzPct val="75000"/>
              <a:buFont typeface="Arial" pitchFamily="34" charset="0"/>
              <a:buChar char="•"/>
              <a:defRPr/>
            </a:pPr>
            <a:endParaRPr lang="en-US" dirty="0">
              <a:latin typeface="Verdana" pitchFamily="34" charset="0"/>
            </a:endParaRPr>
          </a:p>
          <a:p>
            <a:pPr indent="-223837" eaLnBrk="0" hangingPunct="0">
              <a:buSzPct val="75000"/>
              <a:buFont typeface="Arial" pitchFamily="34" charset="0"/>
              <a:buChar char="•"/>
              <a:defRPr/>
            </a:pPr>
            <a:endParaRPr lang="en-US" dirty="0">
              <a:latin typeface="Verdana" pitchFamily="34" charset="0"/>
            </a:endParaRPr>
          </a:p>
        </p:txBody>
      </p:sp>
      <p:sp>
        <p:nvSpPr>
          <p:cNvPr id="7" name="TextBox 4"/>
          <p:cNvSpPr txBox="1">
            <a:spLocks noChangeArrowheads="1"/>
          </p:cNvSpPr>
          <p:nvPr/>
        </p:nvSpPr>
        <p:spPr bwMode="auto">
          <a:xfrm>
            <a:off x="3196220" y="1408832"/>
            <a:ext cx="4611967" cy="523220"/>
          </a:xfrm>
          <a:prstGeom prst="rect">
            <a:avLst/>
          </a:prstGeom>
          <a:noFill/>
          <a:ln w="9525">
            <a:noFill/>
            <a:miter lim="800000"/>
            <a:headEnd/>
            <a:tailEnd/>
          </a:ln>
        </p:spPr>
        <p:txBody>
          <a:bodyPr wrap="square">
            <a:spAutoFit/>
          </a:bodyPr>
          <a:lstStyle/>
          <a:p>
            <a:endParaRPr lang="en-US" sz="2800" dirty="0" smtClean="0">
              <a:solidFill>
                <a:srgbClr val="ED623D"/>
              </a:solidFill>
              <a:latin typeface="Verdana"/>
              <a:cs typeface="Verdana"/>
            </a:endParaRPr>
          </a:p>
        </p:txBody>
      </p:sp>
      <p:sp>
        <p:nvSpPr>
          <p:cNvPr id="4" name="Title 3"/>
          <p:cNvSpPr>
            <a:spLocks noGrp="1"/>
          </p:cNvSpPr>
          <p:nvPr>
            <p:ph type="title"/>
          </p:nvPr>
        </p:nvSpPr>
        <p:spPr>
          <a:xfrm>
            <a:off x="457200" y="274638"/>
            <a:ext cx="7871326" cy="1143000"/>
          </a:xfrm>
        </p:spPr>
        <p:txBody>
          <a:bodyPr>
            <a:normAutofit/>
          </a:bodyPr>
          <a:lstStyle/>
          <a:p>
            <a:pPr algn="r"/>
            <a:r>
              <a:rPr lang="en-US" sz="2800" dirty="0" smtClean="0">
                <a:solidFill>
                  <a:srgbClr val="EA6A20"/>
                </a:solidFill>
                <a:latin typeface="Verdana" panose="020B0604030504040204" pitchFamily="34" charset="0"/>
                <a:ea typeface="Verdana" panose="020B0604030504040204" pitchFamily="34" charset="0"/>
                <a:cs typeface="Verdana" panose="020B0604030504040204" pitchFamily="34" charset="0"/>
              </a:rPr>
              <a:t>COMMON RISK FACTORS</a:t>
            </a:r>
            <a:endParaRPr lang="en-US" sz="2800" dirty="0">
              <a:solidFill>
                <a:srgbClr val="EA6A20"/>
              </a:solidFill>
              <a:latin typeface="Verdana" panose="020B0604030504040204" pitchFamily="34" charset="0"/>
              <a:ea typeface="Verdana" panose="020B0604030504040204" pitchFamily="34" charset="0"/>
              <a:cs typeface="Verdana" panose="020B0604030504040204" pitchFamily="34" charset="0"/>
            </a:endParaRPr>
          </a:p>
        </p:txBody>
      </p:sp>
      <p:sp>
        <p:nvSpPr>
          <p:cNvPr id="2" name="Slide Number Placeholder 1"/>
          <p:cNvSpPr>
            <a:spLocks noGrp="1"/>
          </p:cNvSpPr>
          <p:nvPr>
            <p:ph type="sldNum" sz="quarter" idx="12"/>
          </p:nvPr>
        </p:nvSpPr>
        <p:spPr/>
        <p:txBody>
          <a:bodyPr/>
          <a:lstStyle/>
          <a:p>
            <a:fld id="{66331A2E-16BD-4585-9D9C-21E9C3A405C5}" type="slidenum">
              <a:rPr lang="en-US" smtClean="0"/>
              <a:t>10</a:t>
            </a:fld>
            <a:endParaRPr lang="en-US"/>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34200" y="5519840"/>
            <a:ext cx="1524000" cy="1338159"/>
          </a:xfrm>
          <a:prstGeom prst="rect">
            <a:avLst/>
          </a:prstGeom>
        </p:spPr>
      </p:pic>
      <p:sp>
        <p:nvSpPr>
          <p:cNvPr id="13" name="Oval 12"/>
          <p:cNvSpPr/>
          <p:nvPr/>
        </p:nvSpPr>
        <p:spPr>
          <a:xfrm>
            <a:off x="2257806" y="2219047"/>
            <a:ext cx="4114800" cy="3276600"/>
          </a:xfrm>
          <a:prstGeom prst="ellipse">
            <a:avLst/>
          </a:prstGeom>
          <a:gradFill>
            <a:gsLst>
              <a:gs pos="100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Rounded Rectangle 13"/>
          <p:cNvSpPr/>
          <p:nvPr/>
        </p:nvSpPr>
        <p:spPr>
          <a:xfrm>
            <a:off x="1004793" y="2723102"/>
            <a:ext cx="1819997" cy="892486"/>
          </a:xfrm>
          <a:prstGeom prst="roundRect">
            <a:avLst/>
          </a:prstGeom>
          <a:gradFill>
            <a:gsLst>
              <a:gs pos="100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Previous Suicide Attempt</a:t>
            </a:r>
            <a:endParaRPr lang="en-US" b="1" dirty="0"/>
          </a:p>
        </p:txBody>
      </p:sp>
      <p:sp>
        <p:nvSpPr>
          <p:cNvPr id="15" name="Rounded Rectangle 14"/>
          <p:cNvSpPr/>
          <p:nvPr/>
        </p:nvSpPr>
        <p:spPr>
          <a:xfrm>
            <a:off x="3485125" y="1401609"/>
            <a:ext cx="1757199" cy="943904"/>
          </a:xfrm>
          <a:prstGeom prst="roundRect">
            <a:avLst/>
          </a:prstGeom>
          <a:gradFill>
            <a:gsLst>
              <a:gs pos="100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Lack of Social Connectedness</a:t>
            </a:r>
            <a:endParaRPr lang="en-US" b="1" dirty="0"/>
          </a:p>
        </p:txBody>
      </p:sp>
      <p:sp>
        <p:nvSpPr>
          <p:cNvPr id="16" name="Rounded Rectangle 15"/>
          <p:cNvSpPr/>
          <p:nvPr/>
        </p:nvSpPr>
        <p:spPr>
          <a:xfrm>
            <a:off x="1638500" y="1630858"/>
            <a:ext cx="1703193" cy="955037"/>
          </a:xfrm>
          <a:prstGeom prst="roundRect">
            <a:avLst/>
          </a:prstGeom>
          <a:gradFill>
            <a:gsLst>
              <a:gs pos="100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Access to Lethal Means</a:t>
            </a:r>
            <a:endParaRPr lang="en-US" b="1" dirty="0"/>
          </a:p>
        </p:txBody>
      </p:sp>
      <p:sp>
        <p:nvSpPr>
          <p:cNvPr id="17" name="Rounded Rectangle 16"/>
          <p:cNvSpPr/>
          <p:nvPr/>
        </p:nvSpPr>
        <p:spPr>
          <a:xfrm>
            <a:off x="698503" y="3828981"/>
            <a:ext cx="2227677" cy="951877"/>
          </a:xfrm>
          <a:prstGeom prst="roundRect">
            <a:avLst/>
          </a:prstGeom>
          <a:gradFill>
            <a:gsLst>
              <a:gs pos="0">
                <a:schemeClr val="accent1">
                  <a:tint val="100000"/>
                  <a:shade val="100000"/>
                  <a:satMod val="130000"/>
                </a:schemeClr>
              </a:gs>
              <a:gs pos="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70C0"/>
                </a:solidFill>
              </a:rPr>
              <a:t>Academic, Financial, or Relationship </a:t>
            </a:r>
            <a:r>
              <a:rPr lang="en-US" dirty="0">
                <a:solidFill>
                  <a:srgbClr val="0070C0"/>
                </a:solidFill>
              </a:rPr>
              <a:t>Problems</a:t>
            </a:r>
          </a:p>
        </p:txBody>
      </p:sp>
      <p:sp>
        <p:nvSpPr>
          <p:cNvPr id="18" name="Rounded Rectangle 17"/>
          <p:cNvSpPr/>
          <p:nvPr/>
        </p:nvSpPr>
        <p:spPr>
          <a:xfrm>
            <a:off x="5745349" y="2796244"/>
            <a:ext cx="1615701" cy="892486"/>
          </a:xfrm>
          <a:prstGeom prst="roundRect">
            <a:avLst/>
          </a:prstGeom>
          <a:gradFill>
            <a:gsLst>
              <a:gs pos="100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Hopelessness</a:t>
            </a:r>
            <a:endParaRPr lang="en-US" b="1" dirty="0"/>
          </a:p>
        </p:txBody>
      </p:sp>
      <p:sp>
        <p:nvSpPr>
          <p:cNvPr id="22" name="Rounded Rectangle 21"/>
          <p:cNvSpPr/>
          <p:nvPr/>
        </p:nvSpPr>
        <p:spPr>
          <a:xfrm>
            <a:off x="6007377" y="3930416"/>
            <a:ext cx="1830024" cy="816417"/>
          </a:xfrm>
          <a:prstGeom prst="roundRect">
            <a:avLst/>
          </a:prstGeom>
          <a:gradFill>
            <a:gsLst>
              <a:gs pos="0">
                <a:schemeClr val="accent1">
                  <a:tint val="100000"/>
                  <a:shade val="100000"/>
                  <a:satMod val="130000"/>
                </a:schemeClr>
              </a:gs>
              <a:gs pos="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70C0"/>
                </a:solidFill>
              </a:rPr>
              <a:t>Loneliness </a:t>
            </a:r>
            <a:endParaRPr lang="en-US" dirty="0">
              <a:solidFill>
                <a:srgbClr val="0070C0"/>
              </a:solidFill>
            </a:endParaRPr>
          </a:p>
        </p:txBody>
      </p:sp>
      <p:sp>
        <p:nvSpPr>
          <p:cNvPr id="23" name="Rounded Rectangle 22"/>
          <p:cNvSpPr/>
          <p:nvPr/>
        </p:nvSpPr>
        <p:spPr>
          <a:xfrm>
            <a:off x="5445168" y="4875936"/>
            <a:ext cx="1905398" cy="816417"/>
          </a:xfrm>
          <a:prstGeom prst="roundRect">
            <a:avLst/>
          </a:prstGeom>
          <a:gradFill>
            <a:gsLst>
              <a:gs pos="0">
                <a:schemeClr val="accent1">
                  <a:tint val="100000"/>
                  <a:shade val="100000"/>
                  <a:satMod val="130000"/>
                </a:schemeClr>
              </a:gs>
              <a:gs pos="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70C0"/>
                </a:solidFill>
              </a:rPr>
              <a:t>Emotional and/or Physical </a:t>
            </a:r>
            <a:r>
              <a:rPr lang="en-US" dirty="0">
                <a:solidFill>
                  <a:srgbClr val="0070C0"/>
                </a:solidFill>
              </a:rPr>
              <a:t>P</a:t>
            </a:r>
            <a:r>
              <a:rPr lang="en-US" dirty="0" smtClean="0">
                <a:solidFill>
                  <a:srgbClr val="0070C0"/>
                </a:solidFill>
              </a:rPr>
              <a:t>ain</a:t>
            </a:r>
            <a:endParaRPr lang="en-US" dirty="0">
              <a:solidFill>
                <a:srgbClr val="0070C0"/>
              </a:solidFill>
            </a:endParaRPr>
          </a:p>
        </p:txBody>
      </p:sp>
      <p:sp>
        <p:nvSpPr>
          <p:cNvPr id="24" name="Rounded Rectangle 23"/>
          <p:cNvSpPr/>
          <p:nvPr/>
        </p:nvSpPr>
        <p:spPr>
          <a:xfrm>
            <a:off x="3385784" y="5316612"/>
            <a:ext cx="1955880" cy="816417"/>
          </a:xfrm>
          <a:prstGeom prst="roundRect">
            <a:avLst/>
          </a:prstGeom>
          <a:gradFill>
            <a:gsLst>
              <a:gs pos="0">
                <a:schemeClr val="accent1">
                  <a:tint val="100000"/>
                  <a:shade val="100000"/>
                  <a:satMod val="130000"/>
                </a:schemeClr>
              </a:gs>
              <a:gs pos="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0070C0"/>
                </a:solidFill>
              </a:rPr>
              <a:t>Excessive Alcohol and/or Drug Use</a:t>
            </a:r>
          </a:p>
        </p:txBody>
      </p:sp>
      <p:sp>
        <p:nvSpPr>
          <p:cNvPr id="25" name="Rounded Rectangle 24"/>
          <p:cNvSpPr/>
          <p:nvPr/>
        </p:nvSpPr>
        <p:spPr>
          <a:xfrm>
            <a:off x="1481271" y="4952164"/>
            <a:ext cx="1754562" cy="816417"/>
          </a:xfrm>
          <a:prstGeom prst="roundRect">
            <a:avLst/>
          </a:prstGeom>
          <a:gradFill>
            <a:gsLst>
              <a:gs pos="0">
                <a:schemeClr val="accent1">
                  <a:tint val="100000"/>
                  <a:shade val="100000"/>
                  <a:satMod val="130000"/>
                </a:schemeClr>
              </a:gs>
              <a:gs pos="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0070C0"/>
                </a:solidFill>
              </a:rPr>
              <a:t>Negative Life Events</a:t>
            </a:r>
          </a:p>
        </p:txBody>
      </p:sp>
      <p:sp>
        <p:nvSpPr>
          <p:cNvPr id="26" name="Rectangle 25"/>
          <p:cNvSpPr/>
          <p:nvPr/>
        </p:nvSpPr>
        <p:spPr>
          <a:xfrm>
            <a:off x="3235833" y="3140498"/>
            <a:ext cx="2189607" cy="1168068"/>
          </a:xfrm>
          <a:prstGeom prst="rect">
            <a:avLst/>
          </a:prstGeom>
          <a:gradFill>
            <a:gsLst>
              <a:gs pos="92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Common Risk Factors Among College Students</a:t>
            </a:r>
            <a:endParaRPr lang="en-US" b="1" dirty="0"/>
          </a:p>
        </p:txBody>
      </p:sp>
      <p:sp>
        <p:nvSpPr>
          <p:cNvPr id="19" name="TextBox 18"/>
          <p:cNvSpPr txBox="1"/>
          <p:nvPr/>
        </p:nvSpPr>
        <p:spPr>
          <a:xfrm>
            <a:off x="457200" y="6318011"/>
            <a:ext cx="3864391" cy="338554"/>
          </a:xfrm>
          <a:prstGeom prst="rect">
            <a:avLst/>
          </a:prstGeom>
          <a:noFill/>
        </p:spPr>
        <p:txBody>
          <a:bodyPr wrap="none" rtlCol="0">
            <a:spAutoFit/>
          </a:bodyPr>
          <a:lstStyle/>
          <a:p>
            <a:r>
              <a:rPr lang="en-US" sz="1600" i="1" dirty="0" smtClean="0"/>
              <a:t>Source: Suicide Prevention Resource Center</a:t>
            </a:r>
            <a:endParaRPr lang="en-US" sz="1600" b="1" i="1" dirty="0"/>
          </a:p>
        </p:txBody>
      </p:sp>
      <p:sp>
        <p:nvSpPr>
          <p:cNvPr id="20" name="Rounded Rectangle 19"/>
          <p:cNvSpPr/>
          <p:nvPr/>
        </p:nvSpPr>
        <p:spPr>
          <a:xfrm>
            <a:off x="5352169" y="1735681"/>
            <a:ext cx="1615701" cy="892486"/>
          </a:xfrm>
          <a:prstGeom prst="roundRect">
            <a:avLst/>
          </a:prstGeom>
          <a:gradFill>
            <a:gsLst>
              <a:gs pos="100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Feeling Like a Burden</a:t>
            </a:r>
            <a:endParaRPr lang="en-US" b="1" dirty="0"/>
          </a:p>
        </p:txBody>
      </p:sp>
    </p:spTree>
    <p:extLst>
      <p:ext uri="{BB962C8B-B14F-4D97-AF65-F5344CB8AC3E}">
        <p14:creationId xmlns:p14="http://schemas.microsoft.com/office/powerpoint/2010/main" val="2152112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2" grpId="0" animBg="1"/>
      <p:bldP spid="23" grpId="0" animBg="1"/>
      <p:bldP spid="24" grpId="0" animBg="1"/>
      <p:bldP spid="2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spirePPT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5531"/>
            <a:ext cx="9144000" cy="6479789"/>
          </a:xfrm>
          <a:prstGeom prst="rect">
            <a:avLst/>
          </a:prstGeom>
        </p:spPr>
      </p:pic>
      <p:sp>
        <p:nvSpPr>
          <p:cNvPr id="5" name="Rectangle 6"/>
          <p:cNvSpPr>
            <a:spLocks noChangeArrowheads="1"/>
          </p:cNvSpPr>
          <p:nvPr/>
        </p:nvSpPr>
        <p:spPr bwMode="auto">
          <a:xfrm>
            <a:off x="641684" y="2054948"/>
            <a:ext cx="7686842" cy="923330"/>
          </a:xfrm>
          <a:prstGeom prst="rect">
            <a:avLst/>
          </a:prstGeom>
          <a:noFill/>
          <a:ln w="9525">
            <a:noFill/>
            <a:miter lim="800000"/>
            <a:headEnd/>
            <a:tailEnd/>
          </a:ln>
        </p:spPr>
        <p:txBody>
          <a:bodyPr wrap="square">
            <a:spAutoFit/>
          </a:bodyPr>
          <a:lstStyle/>
          <a:p>
            <a:pPr eaLnBrk="0" hangingPunct="0">
              <a:buSzPct val="75000"/>
              <a:defRPr/>
            </a:pPr>
            <a:endParaRPr lang="en-US" dirty="0" smtClean="0">
              <a:latin typeface="Verdana" pitchFamily="34" charset="0"/>
            </a:endParaRPr>
          </a:p>
          <a:p>
            <a:pPr indent="-223837" eaLnBrk="0" hangingPunct="0">
              <a:buSzPct val="75000"/>
              <a:buFont typeface="Arial" pitchFamily="34" charset="0"/>
              <a:buChar char="•"/>
              <a:defRPr/>
            </a:pPr>
            <a:endParaRPr lang="en-US" dirty="0">
              <a:latin typeface="Verdana" pitchFamily="34" charset="0"/>
            </a:endParaRPr>
          </a:p>
          <a:p>
            <a:pPr indent="-223837" eaLnBrk="0" hangingPunct="0">
              <a:buSzPct val="75000"/>
              <a:buFont typeface="Arial" pitchFamily="34" charset="0"/>
              <a:buChar char="•"/>
              <a:defRPr/>
            </a:pPr>
            <a:endParaRPr lang="en-US" dirty="0">
              <a:latin typeface="Verdana" pitchFamily="34" charset="0"/>
            </a:endParaRPr>
          </a:p>
        </p:txBody>
      </p:sp>
      <p:sp>
        <p:nvSpPr>
          <p:cNvPr id="7" name="TextBox 4"/>
          <p:cNvSpPr txBox="1">
            <a:spLocks noChangeArrowheads="1"/>
          </p:cNvSpPr>
          <p:nvPr/>
        </p:nvSpPr>
        <p:spPr bwMode="auto">
          <a:xfrm>
            <a:off x="3196220" y="1408832"/>
            <a:ext cx="4611967" cy="523220"/>
          </a:xfrm>
          <a:prstGeom prst="rect">
            <a:avLst/>
          </a:prstGeom>
          <a:noFill/>
          <a:ln w="9525">
            <a:noFill/>
            <a:miter lim="800000"/>
            <a:headEnd/>
            <a:tailEnd/>
          </a:ln>
        </p:spPr>
        <p:txBody>
          <a:bodyPr wrap="square">
            <a:spAutoFit/>
          </a:bodyPr>
          <a:lstStyle/>
          <a:p>
            <a:endParaRPr lang="en-US" sz="2800" dirty="0" smtClean="0">
              <a:solidFill>
                <a:srgbClr val="ED623D"/>
              </a:solidFill>
              <a:latin typeface="Verdana"/>
              <a:cs typeface="Verdana"/>
            </a:endParaRPr>
          </a:p>
        </p:txBody>
      </p:sp>
      <p:sp>
        <p:nvSpPr>
          <p:cNvPr id="4" name="Title 3"/>
          <p:cNvSpPr>
            <a:spLocks noGrp="1"/>
          </p:cNvSpPr>
          <p:nvPr>
            <p:ph type="title"/>
          </p:nvPr>
        </p:nvSpPr>
        <p:spPr>
          <a:xfrm>
            <a:off x="457200" y="274638"/>
            <a:ext cx="7871326" cy="1143000"/>
          </a:xfrm>
        </p:spPr>
        <p:txBody>
          <a:bodyPr>
            <a:normAutofit/>
          </a:bodyPr>
          <a:lstStyle/>
          <a:p>
            <a:pPr algn="r"/>
            <a:r>
              <a:rPr lang="en-US" sz="2800" dirty="0" smtClean="0">
                <a:solidFill>
                  <a:srgbClr val="EA6A20"/>
                </a:solidFill>
                <a:latin typeface="Verdana" panose="020B0604030504040204" pitchFamily="34" charset="0"/>
                <a:ea typeface="Verdana" panose="020B0604030504040204" pitchFamily="34" charset="0"/>
                <a:cs typeface="Verdana" panose="020B0604030504040204" pitchFamily="34" charset="0"/>
              </a:rPr>
              <a:t>WARNING SIGNS</a:t>
            </a:r>
            <a:endParaRPr lang="en-US" sz="2800" dirty="0">
              <a:solidFill>
                <a:srgbClr val="EA6A20"/>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ubtitle 5"/>
          <p:cNvSpPr>
            <a:spLocks noGrp="1"/>
          </p:cNvSpPr>
          <p:nvPr>
            <p:ph idx="1"/>
          </p:nvPr>
        </p:nvSpPr>
        <p:spPr>
          <a:xfrm>
            <a:off x="751305" y="1828800"/>
            <a:ext cx="7467600" cy="4525963"/>
          </a:xfrm>
        </p:spPr>
        <p:txBody>
          <a:bodyPr>
            <a:normAutofit/>
          </a:bodyPr>
          <a:lstStyle/>
          <a:p>
            <a:pPr>
              <a:spcBef>
                <a:spcPts val="200"/>
              </a:spcBef>
            </a:pPr>
            <a:r>
              <a:rPr lang="en-US" sz="2400" dirty="0" smtClean="0">
                <a:latin typeface="Verdana" panose="020B0604030504040204" pitchFamily="34" charset="0"/>
                <a:ea typeface="Verdana" panose="020B0604030504040204" pitchFamily="34" charset="0"/>
                <a:cs typeface="Verdana" panose="020B0604030504040204" pitchFamily="34" charset="0"/>
              </a:rPr>
              <a:t>Talking about: </a:t>
            </a:r>
          </a:p>
          <a:p>
            <a:pPr lvl="1">
              <a:spcBef>
                <a:spcPts val="200"/>
              </a:spcBef>
            </a:pPr>
            <a:r>
              <a:rPr lang="en-US" sz="2000" dirty="0" smtClean="0">
                <a:latin typeface="Verdana" panose="020B0604030504040204" pitchFamily="34" charset="0"/>
                <a:ea typeface="Verdana" panose="020B0604030504040204" pitchFamily="34" charset="0"/>
                <a:cs typeface="Verdana" panose="020B0604030504040204" pitchFamily="34" charset="0"/>
              </a:rPr>
              <a:t>Feeling hopeless or having no reason to live</a:t>
            </a:r>
          </a:p>
          <a:p>
            <a:pPr lvl="1">
              <a:spcBef>
                <a:spcPts val="200"/>
              </a:spcBef>
            </a:pPr>
            <a:r>
              <a:rPr lang="en-US" sz="2000" dirty="0" smtClean="0">
                <a:latin typeface="Verdana" panose="020B0604030504040204" pitchFamily="34" charset="0"/>
                <a:ea typeface="Verdana" panose="020B0604030504040204" pitchFamily="34" charset="0"/>
                <a:cs typeface="Verdana" panose="020B0604030504040204" pitchFamily="34" charset="0"/>
              </a:rPr>
              <a:t>Feeling trapped or in unbearable pain</a:t>
            </a:r>
          </a:p>
          <a:p>
            <a:pPr lvl="1">
              <a:spcBef>
                <a:spcPts val="200"/>
              </a:spcBef>
            </a:pPr>
            <a:r>
              <a:rPr lang="en-US" sz="2000" dirty="0" smtClean="0">
                <a:latin typeface="Verdana" panose="020B0604030504040204" pitchFamily="34" charset="0"/>
                <a:ea typeface="Verdana" panose="020B0604030504040204" pitchFamily="34" charset="0"/>
                <a:cs typeface="Verdana" panose="020B0604030504040204" pitchFamily="34" charset="0"/>
              </a:rPr>
              <a:t>Wanting to die or to kill oneself</a:t>
            </a:r>
          </a:p>
          <a:p>
            <a:pPr lvl="1">
              <a:spcBef>
                <a:spcPts val="200"/>
              </a:spcBef>
            </a:pPr>
            <a:r>
              <a:rPr lang="en-US" sz="2000" dirty="0" smtClean="0">
                <a:latin typeface="Verdana" panose="020B0604030504040204" pitchFamily="34" charset="0"/>
                <a:ea typeface="Verdana" panose="020B0604030504040204" pitchFamily="34" charset="0"/>
                <a:cs typeface="Verdana" panose="020B0604030504040204" pitchFamily="34" charset="0"/>
              </a:rPr>
              <a:t>Being a burden to others</a:t>
            </a:r>
          </a:p>
          <a:p>
            <a:pPr>
              <a:spcBef>
                <a:spcPts val="200"/>
              </a:spcBef>
            </a:pPr>
            <a:endParaRPr lang="en-US" sz="2400" dirty="0" smtClean="0">
              <a:latin typeface="Verdana" panose="020B0604030504040204" pitchFamily="34" charset="0"/>
              <a:ea typeface="Verdana" panose="020B0604030504040204" pitchFamily="34" charset="0"/>
              <a:cs typeface="Verdana" panose="020B0604030504040204" pitchFamily="34" charset="0"/>
            </a:endParaRPr>
          </a:p>
          <a:p>
            <a:pPr>
              <a:spcBef>
                <a:spcPts val="200"/>
              </a:spcBef>
            </a:pPr>
            <a:r>
              <a:rPr lang="en-US" sz="2400" dirty="0" smtClean="0">
                <a:latin typeface="Verdana" panose="020B0604030504040204" pitchFamily="34" charset="0"/>
                <a:ea typeface="Verdana" panose="020B0604030504040204" pitchFamily="34" charset="0"/>
                <a:cs typeface="Verdana" panose="020B0604030504040204" pitchFamily="34" charset="0"/>
              </a:rPr>
              <a:t>Looking for way to kill oneself: Searching online, buying a gun</a:t>
            </a:r>
          </a:p>
          <a:p>
            <a:pPr>
              <a:spcBef>
                <a:spcPts val="200"/>
              </a:spcBef>
            </a:pPr>
            <a:endParaRPr lang="en-US" sz="2400" dirty="0" smtClean="0">
              <a:latin typeface="Verdana" panose="020B0604030504040204" pitchFamily="34" charset="0"/>
              <a:ea typeface="Verdana" panose="020B0604030504040204" pitchFamily="34" charset="0"/>
              <a:cs typeface="Verdana" panose="020B0604030504040204" pitchFamily="34" charset="0"/>
            </a:endParaRPr>
          </a:p>
          <a:p>
            <a:pPr>
              <a:spcBef>
                <a:spcPts val="200"/>
              </a:spcBef>
            </a:pPr>
            <a:r>
              <a:rPr lang="en-US" sz="2400" dirty="0">
                <a:latin typeface="Verdana" panose="020B0604030504040204" pitchFamily="34" charset="0"/>
                <a:ea typeface="Verdana" panose="020B0604030504040204" pitchFamily="34" charset="0"/>
                <a:cs typeface="Verdana" panose="020B0604030504040204" pitchFamily="34" charset="0"/>
              </a:rPr>
              <a:t>A</a:t>
            </a:r>
            <a:r>
              <a:rPr lang="en-US" sz="2400" dirty="0" smtClean="0">
                <a:latin typeface="Verdana" panose="020B0604030504040204" pitchFamily="34" charset="0"/>
                <a:ea typeface="Verdana" panose="020B0604030504040204" pitchFamily="34" charset="0"/>
                <a:cs typeface="Verdana" panose="020B0604030504040204" pitchFamily="34" charset="0"/>
              </a:rPr>
              <a:t>ccess to self-destructive means</a:t>
            </a:r>
          </a:p>
          <a:p>
            <a:pPr>
              <a:lnSpc>
                <a:spcPct val="200000"/>
              </a:lnSpc>
              <a:spcBef>
                <a:spcPts val="200"/>
              </a:spcBef>
            </a:pPr>
            <a:endParaRPr lang="en-US" sz="2400" dirty="0"/>
          </a:p>
          <a:p>
            <a:pPr>
              <a:defRPr/>
            </a:pPr>
            <a:endParaRPr lang="en-US" sz="2400" dirty="0"/>
          </a:p>
        </p:txBody>
      </p:sp>
      <p:sp>
        <p:nvSpPr>
          <p:cNvPr id="2" name="Slide Number Placeholder 1"/>
          <p:cNvSpPr>
            <a:spLocks noGrp="1"/>
          </p:cNvSpPr>
          <p:nvPr>
            <p:ph type="sldNum" sz="quarter" idx="12"/>
          </p:nvPr>
        </p:nvSpPr>
        <p:spPr/>
        <p:txBody>
          <a:bodyPr/>
          <a:lstStyle/>
          <a:p>
            <a:fld id="{66331A2E-16BD-4585-9D9C-21E9C3A405C5}" type="slidenum">
              <a:rPr lang="en-US" smtClean="0"/>
              <a:t>11</a:t>
            </a:fld>
            <a:endParaRPr lang="en-US"/>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34200" y="5519840"/>
            <a:ext cx="1524000" cy="1338159"/>
          </a:xfrm>
          <a:prstGeom prst="rect">
            <a:avLst/>
          </a:prstGeom>
        </p:spPr>
      </p:pic>
    </p:spTree>
    <p:extLst>
      <p:ext uri="{BB962C8B-B14F-4D97-AF65-F5344CB8AC3E}">
        <p14:creationId xmlns:p14="http://schemas.microsoft.com/office/powerpoint/2010/main" val="40666603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spirePPT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479789"/>
          </a:xfrm>
          <a:prstGeom prst="rect">
            <a:avLst/>
          </a:prstGeom>
        </p:spPr>
      </p:pic>
      <p:sp>
        <p:nvSpPr>
          <p:cNvPr id="5" name="Rectangle 6"/>
          <p:cNvSpPr>
            <a:spLocks noChangeArrowheads="1"/>
          </p:cNvSpPr>
          <p:nvPr/>
        </p:nvSpPr>
        <p:spPr bwMode="auto">
          <a:xfrm>
            <a:off x="641684" y="2054948"/>
            <a:ext cx="7686842" cy="923330"/>
          </a:xfrm>
          <a:prstGeom prst="rect">
            <a:avLst/>
          </a:prstGeom>
          <a:noFill/>
          <a:ln w="9525">
            <a:noFill/>
            <a:miter lim="800000"/>
            <a:headEnd/>
            <a:tailEnd/>
          </a:ln>
        </p:spPr>
        <p:txBody>
          <a:bodyPr wrap="square">
            <a:spAutoFit/>
          </a:bodyPr>
          <a:lstStyle/>
          <a:p>
            <a:pPr eaLnBrk="0" hangingPunct="0">
              <a:buSzPct val="75000"/>
              <a:defRPr/>
            </a:pPr>
            <a:endParaRPr lang="en-US" dirty="0" smtClean="0">
              <a:latin typeface="Verdana" pitchFamily="34" charset="0"/>
            </a:endParaRPr>
          </a:p>
          <a:p>
            <a:pPr indent="-223837" eaLnBrk="0" hangingPunct="0">
              <a:buSzPct val="75000"/>
              <a:buFont typeface="Arial" pitchFamily="34" charset="0"/>
              <a:buChar char="•"/>
              <a:defRPr/>
            </a:pPr>
            <a:endParaRPr lang="en-US" dirty="0">
              <a:latin typeface="Verdana" pitchFamily="34" charset="0"/>
            </a:endParaRPr>
          </a:p>
          <a:p>
            <a:pPr indent="-223837" eaLnBrk="0" hangingPunct="0">
              <a:buSzPct val="75000"/>
              <a:buFont typeface="Arial" pitchFamily="34" charset="0"/>
              <a:buChar char="•"/>
              <a:defRPr/>
            </a:pPr>
            <a:endParaRPr lang="en-US" dirty="0">
              <a:latin typeface="Verdana" pitchFamily="34" charset="0"/>
            </a:endParaRPr>
          </a:p>
        </p:txBody>
      </p:sp>
      <p:sp>
        <p:nvSpPr>
          <p:cNvPr id="7" name="TextBox 4"/>
          <p:cNvSpPr txBox="1">
            <a:spLocks noChangeArrowheads="1"/>
          </p:cNvSpPr>
          <p:nvPr/>
        </p:nvSpPr>
        <p:spPr bwMode="auto">
          <a:xfrm>
            <a:off x="3196220" y="1408832"/>
            <a:ext cx="4611967" cy="523220"/>
          </a:xfrm>
          <a:prstGeom prst="rect">
            <a:avLst/>
          </a:prstGeom>
          <a:noFill/>
          <a:ln w="9525">
            <a:noFill/>
            <a:miter lim="800000"/>
            <a:headEnd/>
            <a:tailEnd/>
          </a:ln>
        </p:spPr>
        <p:txBody>
          <a:bodyPr wrap="square">
            <a:spAutoFit/>
          </a:bodyPr>
          <a:lstStyle/>
          <a:p>
            <a:endParaRPr lang="en-US" sz="2800" dirty="0" smtClean="0">
              <a:solidFill>
                <a:srgbClr val="ED623D"/>
              </a:solidFill>
              <a:latin typeface="Verdana"/>
              <a:cs typeface="Verdana"/>
            </a:endParaRPr>
          </a:p>
        </p:txBody>
      </p:sp>
      <p:sp>
        <p:nvSpPr>
          <p:cNvPr id="4" name="Title 3"/>
          <p:cNvSpPr>
            <a:spLocks noGrp="1"/>
          </p:cNvSpPr>
          <p:nvPr>
            <p:ph type="title"/>
          </p:nvPr>
        </p:nvSpPr>
        <p:spPr>
          <a:xfrm>
            <a:off x="457200" y="274638"/>
            <a:ext cx="7871326" cy="1143000"/>
          </a:xfrm>
        </p:spPr>
        <p:txBody>
          <a:bodyPr>
            <a:normAutofit/>
          </a:bodyPr>
          <a:lstStyle/>
          <a:p>
            <a:pPr algn="r"/>
            <a:r>
              <a:rPr lang="en-US" sz="2800" dirty="0" smtClean="0">
                <a:solidFill>
                  <a:srgbClr val="EA6A20"/>
                </a:solidFill>
                <a:latin typeface="Verdana" panose="020B0604030504040204" pitchFamily="34" charset="0"/>
                <a:ea typeface="Verdana" panose="020B0604030504040204" pitchFamily="34" charset="0"/>
                <a:cs typeface="Verdana" panose="020B0604030504040204" pitchFamily="34" charset="0"/>
              </a:rPr>
              <a:t>WARNING SIGNS</a:t>
            </a:r>
            <a:endParaRPr lang="en-US" sz="2800" dirty="0">
              <a:solidFill>
                <a:srgbClr val="EA6A20"/>
              </a:solidFill>
            </a:endParaRPr>
          </a:p>
        </p:txBody>
      </p:sp>
      <p:sp>
        <p:nvSpPr>
          <p:cNvPr id="6" name="Subtitle 5"/>
          <p:cNvSpPr>
            <a:spLocks noGrp="1"/>
          </p:cNvSpPr>
          <p:nvPr>
            <p:ph idx="1"/>
          </p:nvPr>
        </p:nvSpPr>
        <p:spPr>
          <a:xfrm>
            <a:off x="990600" y="1863955"/>
            <a:ext cx="7467600" cy="4670633"/>
          </a:xfrm>
        </p:spPr>
        <p:txBody>
          <a:bodyPr>
            <a:normAutofit lnSpcReduction="10000"/>
          </a:bodyPr>
          <a:lstStyle/>
          <a:p>
            <a:pPr>
              <a:lnSpc>
                <a:spcPct val="110000"/>
              </a:lnSpc>
              <a:spcBef>
                <a:spcPts val="200"/>
              </a:spcBef>
            </a:pPr>
            <a:r>
              <a:rPr lang="en-US" sz="2400" dirty="0" smtClean="0">
                <a:latin typeface="Verdana" panose="020B0604030504040204" pitchFamily="34" charset="0"/>
                <a:ea typeface="Verdana" panose="020B0604030504040204" pitchFamily="34" charset="0"/>
                <a:cs typeface="Verdana" panose="020B0604030504040204" pitchFamily="34" charset="0"/>
              </a:rPr>
              <a:t>Behaviors</a:t>
            </a:r>
          </a:p>
          <a:p>
            <a:pPr lvl="1">
              <a:lnSpc>
                <a:spcPct val="110000"/>
              </a:lnSpc>
              <a:spcBef>
                <a:spcPts val="200"/>
              </a:spcBef>
            </a:pPr>
            <a:r>
              <a:rPr lang="en-US" sz="2000" dirty="0" smtClean="0">
                <a:latin typeface="Verdana" panose="020B0604030504040204" pitchFamily="34" charset="0"/>
                <a:ea typeface="Verdana" panose="020B0604030504040204" pitchFamily="34" charset="0"/>
                <a:cs typeface="Verdana" panose="020B0604030504040204" pitchFamily="34" charset="0"/>
              </a:rPr>
              <a:t>Excessive use </a:t>
            </a:r>
            <a:r>
              <a:rPr lang="en-US" sz="2000" dirty="0">
                <a:latin typeface="Verdana" panose="020B0604030504040204" pitchFamily="34" charset="0"/>
                <a:ea typeface="Verdana" panose="020B0604030504040204" pitchFamily="34" charset="0"/>
                <a:cs typeface="Verdana" panose="020B0604030504040204" pitchFamily="34" charset="0"/>
              </a:rPr>
              <a:t>of alcohol or drugs</a:t>
            </a:r>
          </a:p>
          <a:p>
            <a:pPr lvl="1">
              <a:lnSpc>
                <a:spcPct val="110000"/>
              </a:lnSpc>
              <a:spcBef>
                <a:spcPts val="200"/>
              </a:spcBef>
            </a:pPr>
            <a:r>
              <a:rPr lang="en-US" sz="2000" dirty="0" smtClean="0">
                <a:latin typeface="Verdana" panose="020B0604030504040204" pitchFamily="34" charset="0"/>
                <a:ea typeface="Verdana" panose="020B0604030504040204" pitchFamily="34" charset="0"/>
                <a:cs typeface="Verdana" panose="020B0604030504040204" pitchFamily="34" charset="0"/>
              </a:rPr>
              <a:t>Acting </a:t>
            </a:r>
            <a:r>
              <a:rPr lang="en-US" sz="2000" dirty="0">
                <a:latin typeface="Verdana" panose="020B0604030504040204" pitchFamily="34" charset="0"/>
                <a:ea typeface="Verdana" panose="020B0604030504040204" pitchFamily="34" charset="0"/>
                <a:cs typeface="Verdana" panose="020B0604030504040204" pitchFamily="34" charset="0"/>
              </a:rPr>
              <a:t>anxious or </a:t>
            </a:r>
            <a:r>
              <a:rPr lang="en-US" sz="2000" dirty="0" smtClean="0">
                <a:latin typeface="Verdana" panose="020B0604030504040204" pitchFamily="34" charset="0"/>
                <a:ea typeface="Verdana" panose="020B0604030504040204" pitchFamily="34" charset="0"/>
                <a:cs typeface="Verdana" panose="020B0604030504040204" pitchFamily="34" charset="0"/>
              </a:rPr>
              <a:t>agitated</a:t>
            </a:r>
          </a:p>
          <a:p>
            <a:pPr lvl="1">
              <a:lnSpc>
                <a:spcPct val="110000"/>
              </a:lnSpc>
              <a:spcBef>
                <a:spcPts val="200"/>
              </a:spcBef>
            </a:pPr>
            <a:r>
              <a:rPr lang="en-US" sz="2000" dirty="0">
                <a:latin typeface="Verdana" panose="020B0604030504040204" pitchFamily="34" charset="0"/>
                <a:ea typeface="Verdana" panose="020B0604030504040204" pitchFamily="34" charset="0"/>
                <a:cs typeface="Verdana" panose="020B0604030504040204" pitchFamily="34" charset="0"/>
              </a:rPr>
              <a:t>B</a:t>
            </a:r>
            <a:r>
              <a:rPr lang="en-US" sz="2000" dirty="0" smtClean="0">
                <a:latin typeface="Verdana" panose="020B0604030504040204" pitchFamily="34" charset="0"/>
                <a:ea typeface="Verdana" panose="020B0604030504040204" pitchFamily="34" charset="0"/>
                <a:cs typeface="Verdana" panose="020B0604030504040204" pitchFamily="34" charset="0"/>
              </a:rPr>
              <a:t>ehaving recklessly</a:t>
            </a:r>
          </a:p>
          <a:p>
            <a:pPr lvl="1">
              <a:lnSpc>
                <a:spcPct val="110000"/>
              </a:lnSpc>
              <a:spcBef>
                <a:spcPts val="200"/>
              </a:spcBef>
            </a:pPr>
            <a:r>
              <a:rPr lang="en-US" sz="2000" dirty="0" smtClean="0">
                <a:latin typeface="Verdana" panose="020B0604030504040204" pitchFamily="34" charset="0"/>
                <a:ea typeface="Verdana" panose="020B0604030504040204" pitchFamily="34" charset="0"/>
                <a:cs typeface="Verdana" panose="020B0604030504040204" pitchFamily="34" charset="0"/>
              </a:rPr>
              <a:t>Social withdrawal</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1">
              <a:lnSpc>
                <a:spcPct val="110000"/>
              </a:lnSpc>
              <a:spcBef>
                <a:spcPts val="200"/>
              </a:spcBef>
            </a:pPr>
            <a:r>
              <a:rPr lang="en-US" sz="2000" dirty="0" smtClean="0">
                <a:latin typeface="Verdana" panose="020B0604030504040204" pitchFamily="34" charset="0"/>
                <a:ea typeface="Verdana" panose="020B0604030504040204" pitchFamily="34" charset="0"/>
                <a:cs typeface="Verdana" panose="020B0604030504040204" pitchFamily="34" charset="0"/>
              </a:rPr>
              <a:t>Showing </a:t>
            </a:r>
            <a:r>
              <a:rPr lang="en-US" sz="2000" dirty="0">
                <a:latin typeface="Verdana" panose="020B0604030504040204" pitchFamily="34" charset="0"/>
                <a:ea typeface="Verdana" panose="020B0604030504040204" pitchFamily="34" charset="0"/>
                <a:cs typeface="Verdana" panose="020B0604030504040204" pitchFamily="34" charset="0"/>
              </a:rPr>
              <a:t>rage or talking about seeking </a:t>
            </a:r>
            <a:r>
              <a:rPr lang="en-US" sz="2000" dirty="0" smtClean="0">
                <a:latin typeface="Verdana" panose="020B0604030504040204" pitchFamily="34" charset="0"/>
                <a:ea typeface="Verdana" panose="020B0604030504040204" pitchFamily="34" charset="0"/>
                <a:cs typeface="Verdana" panose="020B0604030504040204" pitchFamily="34" charset="0"/>
              </a:rPr>
              <a:t>revenge</a:t>
            </a:r>
          </a:p>
          <a:p>
            <a:pPr lvl="1">
              <a:lnSpc>
                <a:spcPct val="110000"/>
              </a:lnSpc>
              <a:spcBef>
                <a:spcPts val="200"/>
              </a:spcBef>
            </a:pPr>
            <a:r>
              <a:rPr lang="en-US" sz="2000" dirty="0" smtClean="0">
                <a:latin typeface="Verdana" panose="020B0604030504040204" pitchFamily="34" charset="0"/>
                <a:ea typeface="Verdana" panose="020B0604030504040204" pitchFamily="34" charset="0"/>
                <a:cs typeface="Verdana" panose="020B0604030504040204" pitchFamily="34" charset="0"/>
              </a:rPr>
              <a:t>Sleeping </a:t>
            </a:r>
            <a:r>
              <a:rPr lang="en-US" sz="2000" dirty="0">
                <a:latin typeface="Verdana" panose="020B0604030504040204" pitchFamily="34" charset="0"/>
                <a:ea typeface="Verdana" panose="020B0604030504040204" pitchFamily="34" charset="0"/>
                <a:cs typeface="Verdana" panose="020B0604030504040204" pitchFamily="34" charset="0"/>
              </a:rPr>
              <a:t>too little or too much</a:t>
            </a:r>
          </a:p>
          <a:p>
            <a:pPr lvl="1">
              <a:lnSpc>
                <a:spcPct val="110000"/>
              </a:lnSpc>
              <a:spcBef>
                <a:spcPts val="200"/>
              </a:spcBef>
            </a:pPr>
            <a:r>
              <a:rPr lang="en-US" sz="2000" dirty="0">
                <a:latin typeface="Verdana" panose="020B0604030504040204" pitchFamily="34" charset="0"/>
                <a:ea typeface="Verdana" panose="020B0604030504040204" pitchFamily="34" charset="0"/>
                <a:cs typeface="Verdana" panose="020B0604030504040204" pitchFamily="34" charset="0"/>
              </a:rPr>
              <a:t>Displaying extreme mood </a:t>
            </a:r>
            <a:r>
              <a:rPr lang="en-US" sz="2000" dirty="0" smtClean="0">
                <a:latin typeface="Verdana" panose="020B0604030504040204" pitchFamily="34" charset="0"/>
                <a:ea typeface="Verdana" panose="020B0604030504040204" pitchFamily="34" charset="0"/>
                <a:cs typeface="Verdana" panose="020B0604030504040204" pitchFamily="34" charset="0"/>
              </a:rPr>
              <a:t>swings</a:t>
            </a:r>
            <a:endParaRPr lang="en-US" sz="2000" dirty="0">
              <a:latin typeface="Verdana" panose="020B0604030504040204" pitchFamily="34" charset="0"/>
              <a:ea typeface="Verdana" panose="020B0604030504040204" pitchFamily="34" charset="0"/>
              <a:cs typeface="Verdana" panose="020B0604030504040204" pitchFamily="34" charset="0"/>
            </a:endParaRPr>
          </a:p>
          <a:p>
            <a:pPr>
              <a:lnSpc>
                <a:spcPct val="110000"/>
              </a:lnSpc>
              <a:spcBef>
                <a:spcPts val="200"/>
              </a:spcBef>
            </a:pPr>
            <a:endParaRPr lang="en-US" sz="2400" dirty="0" smtClean="0">
              <a:latin typeface="Verdana" panose="020B0604030504040204" pitchFamily="34" charset="0"/>
              <a:ea typeface="Verdana" panose="020B0604030504040204" pitchFamily="34" charset="0"/>
              <a:cs typeface="Verdana" panose="020B0604030504040204" pitchFamily="34" charset="0"/>
            </a:endParaRPr>
          </a:p>
          <a:p>
            <a:pPr>
              <a:lnSpc>
                <a:spcPct val="110000"/>
              </a:lnSpc>
              <a:spcBef>
                <a:spcPts val="200"/>
              </a:spcBef>
            </a:pPr>
            <a:r>
              <a:rPr lang="en-US" sz="2400" dirty="0" smtClean="0">
                <a:latin typeface="Verdana" panose="020B0604030504040204" pitchFamily="34" charset="0"/>
                <a:ea typeface="Verdana" panose="020B0604030504040204" pitchFamily="34" charset="0"/>
                <a:cs typeface="Verdana" panose="020B0604030504040204" pitchFamily="34" charset="0"/>
              </a:rPr>
              <a:t>Emotions</a:t>
            </a:r>
          </a:p>
          <a:p>
            <a:pPr lvl="1">
              <a:lnSpc>
                <a:spcPct val="110000"/>
              </a:lnSpc>
              <a:spcBef>
                <a:spcPts val="200"/>
              </a:spcBef>
            </a:pPr>
            <a:r>
              <a:rPr lang="en-US" sz="2000" dirty="0" smtClean="0">
                <a:latin typeface="Verdana" panose="020B0604030504040204" pitchFamily="34" charset="0"/>
                <a:ea typeface="Verdana" panose="020B0604030504040204" pitchFamily="34" charset="0"/>
                <a:cs typeface="Verdana" panose="020B0604030504040204" pitchFamily="34" charset="0"/>
              </a:rPr>
              <a:t>Feeling alone</a:t>
            </a:r>
          </a:p>
          <a:p>
            <a:pPr lvl="1">
              <a:lnSpc>
                <a:spcPct val="110000"/>
              </a:lnSpc>
              <a:spcBef>
                <a:spcPts val="200"/>
              </a:spcBef>
            </a:pPr>
            <a:r>
              <a:rPr lang="en-US" sz="2000" dirty="0" smtClean="0">
                <a:latin typeface="Verdana" panose="020B0604030504040204" pitchFamily="34" charset="0"/>
                <a:ea typeface="Verdana" panose="020B0604030504040204" pitchFamily="34" charset="0"/>
                <a:cs typeface="Verdana" panose="020B0604030504040204" pitchFamily="34" charset="0"/>
              </a:rPr>
              <a:t>Feeling like a burden to others</a:t>
            </a:r>
          </a:p>
          <a:p>
            <a:pPr lvl="1">
              <a:lnSpc>
                <a:spcPct val="110000"/>
              </a:lnSpc>
              <a:spcBef>
                <a:spcPts val="200"/>
              </a:spcBef>
            </a:pPr>
            <a:r>
              <a:rPr lang="en-US" sz="2000" dirty="0" smtClean="0">
                <a:latin typeface="Verdana" panose="020B0604030504040204" pitchFamily="34" charset="0"/>
                <a:ea typeface="Verdana" panose="020B0604030504040204" pitchFamily="34" charset="0"/>
                <a:cs typeface="Verdana" panose="020B0604030504040204" pitchFamily="34" charset="0"/>
              </a:rPr>
              <a:t>Feeling hopeless</a:t>
            </a:r>
            <a:endParaRPr lang="en-US" sz="2000" dirty="0">
              <a:latin typeface="Verdana" panose="020B0604030504040204" pitchFamily="34" charset="0"/>
              <a:ea typeface="Verdana" panose="020B0604030504040204" pitchFamily="34" charset="0"/>
              <a:cs typeface="Verdana" panose="020B0604030504040204" pitchFamily="34" charset="0"/>
            </a:endParaRPr>
          </a:p>
          <a:p>
            <a:pPr>
              <a:defRPr/>
            </a:pPr>
            <a:endParaRPr lang="en-US" sz="2400" dirty="0"/>
          </a:p>
        </p:txBody>
      </p:sp>
      <p:sp>
        <p:nvSpPr>
          <p:cNvPr id="2" name="Slide Number Placeholder 1"/>
          <p:cNvSpPr>
            <a:spLocks noGrp="1"/>
          </p:cNvSpPr>
          <p:nvPr>
            <p:ph type="sldNum" sz="quarter" idx="12"/>
          </p:nvPr>
        </p:nvSpPr>
        <p:spPr/>
        <p:txBody>
          <a:bodyPr/>
          <a:lstStyle/>
          <a:p>
            <a:fld id="{66331A2E-16BD-4585-9D9C-21E9C3A405C5}" type="slidenum">
              <a:rPr lang="en-US" smtClean="0"/>
              <a:t>12</a:t>
            </a:fld>
            <a:endParaRPr lang="en-US"/>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34200" y="5519840"/>
            <a:ext cx="1524000" cy="1338159"/>
          </a:xfrm>
          <a:prstGeom prst="rect">
            <a:avLst/>
          </a:prstGeom>
        </p:spPr>
      </p:pic>
    </p:spTree>
    <p:extLst>
      <p:ext uri="{BB962C8B-B14F-4D97-AF65-F5344CB8AC3E}">
        <p14:creationId xmlns:p14="http://schemas.microsoft.com/office/powerpoint/2010/main" val="20396146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spirePPT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479789"/>
          </a:xfrm>
          <a:prstGeom prst="rect">
            <a:avLst/>
          </a:prstGeom>
        </p:spPr>
      </p:pic>
      <p:sp>
        <p:nvSpPr>
          <p:cNvPr id="5" name="Rectangle 6"/>
          <p:cNvSpPr>
            <a:spLocks noChangeArrowheads="1"/>
          </p:cNvSpPr>
          <p:nvPr/>
        </p:nvSpPr>
        <p:spPr bwMode="auto">
          <a:xfrm>
            <a:off x="641684" y="2054948"/>
            <a:ext cx="7686842" cy="923330"/>
          </a:xfrm>
          <a:prstGeom prst="rect">
            <a:avLst/>
          </a:prstGeom>
          <a:noFill/>
          <a:ln w="9525">
            <a:noFill/>
            <a:miter lim="800000"/>
            <a:headEnd/>
            <a:tailEnd/>
          </a:ln>
        </p:spPr>
        <p:txBody>
          <a:bodyPr wrap="square">
            <a:spAutoFit/>
          </a:bodyPr>
          <a:lstStyle/>
          <a:p>
            <a:pPr eaLnBrk="0" hangingPunct="0">
              <a:buSzPct val="75000"/>
              <a:defRPr/>
            </a:pPr>
            <a:endParaRPr lang="en-US" dirty="0" smtClean="0">
              <a:latin typeface="Verdana" pitchFamily="34" charset="0"/>
            </a:endParaRPr>
          </a:p>
          <a:p>
            <a:pPr indent="-223837" eaLnBrk="0" hangingPunct="0">
              <a:buSzPct val="75000"/>
              <a:buFont typeface="Arial" pitchFamily="34" charset="0"/>
              <a:buChar char="•"/>
              <a:defRPr/>
            </a:pPr>
            <a:endParaRPr lang="en-US" dirty="0">
              <a:latin typeface="Verdana" pitchFamily="34" charset="0"/>
            </a:endParaRPr>
          </a:p>
          <a:p>
            <a:pPr indent="-223837" eaLnBrk="0" hangingPunct="0">
              <a:buSzPct val="75000"/>
              <a:buFont typeface="Arial" pitchFamily="34" charset="0"/>
              <a:buChar char="•"/>
              <a:defRPr/>
            </a:pPr>
            <a:endParaRPr lang="en-US" dirty="0">
              <a:latin typeface="Verdana" pitchFamily="34" charset="0"/>
            </a:endParaRPr>
          </a:p>
        </p:txBody>
      </p:sp>
      <p:sp>
        <p:nvSpPr>
          <p:cNvPr id="7" name="TextBox 4"/>
          <p:cNvSpPr txBox="1">
            <a:spLocks noChangeArrowheads="1"/>
          </p:cNvSpPr>
          <p:nvPr/>
        </p:nvSpPr>
        <p:spPr bwMode="auto">
          <a:xfrm>
            <a:off x="3196220" y="1408832"/>
            <a:ext cx="4611967" cy="523220"/>
          </a:xfrm>
          <a:prstGeom prst="rect">
            <a:avLst/>
          </a:prstGeom>
          <a:noFill/>
          <a:ln w="9525">
            <a:noFill/>
            <a:miter lim="800000"/>
            <a:headEnd/>
            <a:tailEnd/>
          </a:ln>
        </p:spPr>
        <p:txBody>
          <a:bodyPr wrap="square">
            <a:spAutoFit/>
          </a:bodyPr>
          <a:lstStyle/>
          <a:p>
            <a:endParaRPr lang="en-US" sz="2800" dirty="0" smtClean="0">
              <a:solidFill>
                <a:srgbClr val="ED623D"/>
              </a:solidFill>
              <a:latin typeface="Verdana"/>
              <a:cs typeface="Verdana"/>
            </a:endParaRPr>
          </a:p>
        </p:txBody>
      </p:sp>
      <p:sp>
        <p:nvSpPr>
          <p:cNvPr id="4" name="Title 3"/>
          <p:cNvSpPr>
            <a:spLocks noGrp="1"/>
          </p:cNvSpPr>
          <p:nvPr>
            <p:ph type="title"/>
          </p:nvPr>
        </p:nvSpPr>
        <p:spPr>
          <a:xfrm>
            <a:off x="457200" y="274638"/>
            <a:ext cx="7871326" cy="1143000"/>
          </a:xfrm>
        </p:spPr>
        <p:txBody>
          <a:bodyPr>
            <a:normAutofit/>
          </a:bodyPr>
          <a:lstStyle/>
          <a:p>
            <a:pPr algn="r"/>
            <a:r>
              <a:rPr lang="en-US" sz="2800" dirty="0" smtClean="0">
                <a:solidFill>
                  <a:srgbClr val="EA6A20"/>
                </a:solidFill>
                <a:latin typeface="Verdana" panose="020B0604030504040204" pitchFamily="34" charset="0"/>
                <a:ea typeface="Verdana" panose="020B0604030504040204" pitchFamily="34" charset="0"/>
                <a:cs typeface="Verdana" panose="020B0604030504040204" pitchFamily="34" charset="0"/>
              </a:rPr>
              <a:t>HELP SOMEONE</a:t>
            </a:r>
            <a:r>
              <a:rPr lang="en-US" sz="2800" dirty="0">
                <a:solidFill>
                  <a:srgbClr val="EA6A20"/>
                </a:solidFill>
                <a:latin typeface="Verdana" panose="020B0604030504040204" pitchFamily="34" charset="0"/>
                <a:ea typeface="Verdana" panose="020B0604030504040204" pitchFamily="34" charset="0"/>
                <a:cs typeface="Verdana" panose="020B0604030504040204" pitchFamily="34" charset="0"/>
              </a:rPr>
              <a:t> </a:t>
            </a:r>
            <a:r>
              <a:rPr lang="en-US" sz="2800" dirty="0" smtClean="0">
                <a:solidFill>
                  <a:srgbClr val="EA6A20"/>
                </a:solidFill>
                <a:latin typeface="Verdana" panose="020B0604030504040204" pitchFamily="34" charset="0"/>
                <a:ea typeface="Verdana" panose="020B0604030504040204" pitchFamily="34" charset="0"/>
                <a:cs typeface="Verdana" panose="020B0604030504040204" pitchFamily="34" charset="0"/>
              </a:rPr>
              <a:t>ON </a:t>
            </a:r>
            <a:br>
              <a:rPr lang="en-US" sz="2800" dirty="0" smtClean="0">
                <a:solidFill>
                  <a:srgbClr val="EA6A20"/>
                </a:solidFill>
                <a:latin typeface="Verdana" panose="020B0604030504040204" pitchFamily="34" charset="0"/>
                <a:ea typeface="Verdana" panose="020B0604030504040204" pitchFamily="34" charset="0"/>
                <a:cs typeface="Verdana" panose="020B0604030504040204" pitchFamily="34" charset="0"/>
              </a:rPr>
            </a:br>
            <a:r>
              <a:rPr lang="en-US" sz="2800" dirty="0" smtClean="0">
                <a:solidFill>
                  <a:srgbClr val="EA6A20"/>
                </a:solidFill>
                <a:latin typeface="Verdana" panose="020B0604030504040204" pitchFamily="34" charset="0"/>
                <a:ea typeface="Verdana" panose="020B0604030504040204" pitchFamily="34" charset="0"/>
                <a:cs typeface="Verdana" panose="020B0604030504040204" pitchFamily="34" charset="0"/>
              </a:rPr>
              <a:t>SOCIAL MEDIA</a:t>
            </a:r>
            <a:endParaRPr lang="en-US" sz="2800" dirty="0">
              <a:solidFill>
                <a:srgbClr val="EA6A20"/>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ubtitle 5"/>
          <p:cNvSpPr>
            <a:spLocks noGrp="1"/>
          </p:cNvSpPr>
          <p:nvPr>
            <p:ph idx="1"/>
          </p:nvPr>
        </p:nvSpPr>
        <p:spPr>
          <a:xfrm>
            <a:off x="751305" y="1990903"/>
            <a:ext cx="7577221" cy="4525963"/>
          </a:xfrm>
        </p:spPr>
        <p:txBody>
          <a:bodyPr>
            <a:normAutofit/>
          </a:bodyPr>
          <a:lstStyle/>
          <a:p>
            <a:pPr>
              <a:defRPr/>
            </a:pPr>
            <a:r>
              <a:rPr lang="en-US" sz="2400" dirty="0">
                <a:latin typeface="Verdana" panose="020B0604030504040204" pitchFamily="34" charset="0"/>
                <a:ea typeface="Verdana" panose="020B0604030504040204" pitchFamily="34" charset="0"/>
                <a:cs typeface="Verdana" panose="020B0604030504040204" pitchFamily="34" charset="0"/>
              </a:rPr>
              <a:t>What </a:t>
            </a:r>
            <a:r>
              <a:rPr lang="en-US" sz="2400" dirty="0" smtClean="0">
                <a:latin typeface="Verdana" panose="020B0604030504040204" pitchFamily="34" charset="0"/>
                <a:ea typeface="Verdana" panose="020B0604030504040204" pitchFamily="34" charset="0"/>
                <a:cs typeface="Verdana" panose="020B0604030504040204" pitchFamily="34" charset="0"/>
              </a:rPr>
              <a:t>if suicidal </a:t>
            </a:r>
            <a:r>
              <a:rPr lang="en-US" sz="2400" dirty="0">
                <a:latin typeface="Verdana" panose="020B0604030504040204" pitchFamily="34" charset="0"/>
                <a:ea typeface="Verdana" panose="020B0604030504040204" pitchFamily="34" charset="0"/>
                <a:cs typeface="Verdana" panose="020B0604030504040204" pitchFamily="34" charset="0"/>
              </a:rPr>
              <a:t>ideation </a:t>
            </a:r>
            <a:r>
              <a:rPr lang="en-US" sz="2400" dirty="0" smtClean="0">
                <a:latin typeface="Verdana" panose="020B0604030504040204" pitchFamily="34" charset="0"/>
                <a:ea typeface="Verdana" panose="020B0604030504040204" pitchFamily="34" charset="0"/>
                <a:cs typeface="Verdana" panose="020B0604030504040204" pitchFamily="34" charset="0"/>
              </a:rPr>
              <a:t>is expressed </a:t>
            </a:r>
            <a:r>
              <a:rPr lang="en-US" sz="2400" dirty="0">
                <a:latin typeface="Verdana" panose="020B0604030504040204" pitchFamily="34" charset="0"/>
                <a:ea typeface="Verdana" panose="020B0604030504040204" pitchFamily="34" charset="0"/>
                <a:cs typeface="Verdana" panose="020B0604030504040204" pitchFamily="34" charset="0"/>
              </a:rPr>
              <a:t>on social media? </a:t>
            </a:r>
            <a:endParaRPr lang="en-US" sz="2400" dirty="0" smtClean="0">
              <a:latin typeface="Verdana" panose="020B0604030504040204" pitchFamily="34" charset="0"/>
              <a:ea typeface="Verdana" panose="020B0604030504040204" pitchFamily="34" charset="0"/>
              <a:cs typeface="Verdana" panose="020B0604030504040204" pitchFamily="34" charset="0"/>
            </a:endParaRPr>
          </a:p>
          <a:p>
            <a:pPr lvl="1">
              <a:defRPr/>
            </a:pPr>
            <a:endParaRPr lang="en-US" sz="2000" dirty="0" smtClean="0">
              <a:latin typeface="Verdana" panose="020B0604030504040204" pitchFamily="34" charset="0"/>
              <a:ea typeface="Verdana" panose="020B0604030504040204" pitchFamily="34" charset="0"/>
              <a:cs typeface="Verdana" panose="020B0604030504040204" pitchFamily="34" charset="0"/>
            </a:endParaRPr>
          </a:p>
          <a:p>
            <a:pPr lvl="1">
              <a:defRPr/>
            </a:pPr>
            <a:r>
              <a:rPr lang="en-US" sz="2000" dirty="0" smtClean="0">
                <a:latin typeface="Verdana" panose="020B0604030504040204" pitchFamily="34" charset="0"/>
                <a:ea typeface="Verdana" panose="020B0604030504040204" pitchFamily="34" charset="0"/>
                <a:cs typeface="Verdana" panose="020B0604030504040204" pitchFamily="34" charset="0"/>
              </a:rPr>
              <a:t>Treat it as genuine – take it seriously</a:t>
            </a:r>
          </a:p>
          <a:p>
            <a:pPr lvl="1">
              <a:defRPr/>
            </a:pPr>
            <a:r>
              <a:rPr lang="en-US" sz="2000" dirty="0" smtClean="0">
                <a:latin typeface="Verdana" panose="020B0604030504040204" pitchFamily="34" charset="0"/>
                <a:ea typeface="Verdana" panose="020B0604030504040204" pitchFamily="34" charset="0"/>
                <a:cs typeface="Verdana" panose="020B0604030504040204" pitchFamily="34" charset="0"/>
              </a:rPr>
              <a:t>Write back expressing care and concern</a:t>
            </a:r>
          </a:p>
          <a:p>
            <a:pPr lvl="1">
              <a:defRPr/>
            </a:pPr>
            <a:r>
              <a:rPr lang="en-US" sz="2000" dirty="0" smtClean="0">
                <a:latin typeface="Verdana" panose="020B0604030504040204" pitchFamily="34" charset="0"/>
                <a:ea typeface="Verdana" panose="020B0604030504040204" pitchFamily="34" charset="0"/>
                <a:cs typeface="Verdana" panose="020B0604030504040204" pitchFamily="34" charset="0"/>
              </a:rPr>
              <a:t>Provide resources</a:t>
            </a:r>
          </a:p>
          <a:p>
            <a:pPr lvl="2">
              <a:defRPr/>
            </a:pPr>
            <a:r>
              <a:rPr lang="en-US" sz="1800" dirty="0" smtClean="0">
                <a:latin typeface="Verdana" panose="020B0604030504040204" pitchFamily="34" charset="0"/>
                <a:ea typeface="Verdana" panose="020B0604030504040204" pitchFamily="34" charset="0"/>
                <a:cs typeface="Verdana" panose="020B0604030504040204" pitchFamily="34" charset="0"/>
              </a:rPr>
              <a:t>Phone number for CAPS or CUPD for on-call counselor</a:t>
            </a:r>
          </a:p>
          <a:p>
            <a:pPr lvl="2">
              <a:defRPr/>
            </a:pPr>
            <a:r>
              <a:rPr lang="en-US" sz="1800" dirty="0" smtClean="0">
                <a:latin typeface="Verdana" panose="020B0604030504040204" pitchFamily="34" charset="0"/>
                <a:ea typeface="Verdana" panose="020B0604030504040204" pitchFamily="34" charset="0"/>
                <a:cs typeface="Verdana" panose="020B0604030504040204" pitchFamily="34" charset="0"/>
              </a:rPr>
              <a:t>National Suicide Prevention Lifeline 24/7</a:t>
            </a:r>
          </a:p>
          <a:p>
            <a:pPr lvl="3">
              <a:defRPr/>
            </a:pPr>
            <a:r>
              <a:rPr lang="en-US" sz="1600" dirty="0" smtClean="0">
                <a:latin typeface="Verdana"/>
                <a:cs typeface="Verdana"/>
              </a:rPr>
              <a:t>1-800-273-8255 </a:t>
            </a:r>
            <a:r>
              <a:rPr lang="en-US" sz="1600" dirty="0">
                <a:latin typeface="Verdana"/>
                <a:cs typeface="Verdana"/>
              </a:rPr>
              <a:t>(TALK)</a:t>
            </a:r>
          </a:p>
          <a:p>
            <a:pPr lvl="3"/>
            <a:r>
              <a:rPr lang="en-US" sz="1600" dirty="0" smtClean="0">
                <a:latin typeface="Verdana"/>
                <a:cs typeface="Verdana"/>
              </a:rPr>
              <a:t>Crisis Text Line: Text “tigers” to 741-741</a:t>
            </a:r>
          </a:p>
          <a:p>
            <a:pPr lvl="1"/>
            <a:r>
              <a:rPr lang="en-US" sz="2000" dirty="0" smtClean="0">
                <a:latin typeface="Verdana"/>
                <a:cs typeface="Verdana"/>
              </a:rPr>
              <a:t>Follow up in person or over the phone</a:t>
            </a:r>
          </a:p>
          <a:p>
            <a:pPr lvl="1">
              <a:defRPr/>
            </a:pPr>
            <a:endParaRPr lang="en-US" sz="2000" dirty="0">
              <a:latin typeface="Verdana" panose="020B0604030504040204" pitchFamily="34" charset="0"/>
              <a:ea typeface="Verdana" panose="020B0604030504040204" pitchFamily="34" charset="0"/>
              <a:cs typeface="Verdana" panose="020B0604030504040204" pitchFamily="34" charset="0"/>
            </a:endParaRPr>
          </a:p>
        </p:txBody>
      </p:sp>
      <p:sp>
        <p:nvSpPr>
          <p:cNvPr id="2" name="Slide Number Placeholder 1"/>
          <p:cNvSpPr>
            <a:spLocks noGrp="1"/>
          </p:cNvSpPr>
          <p:nvPr>
            <p:ph type="sldNum" sz="quarter" idx="12"/>
          </p:nvPr>
        </p:nvSpPr>
        <p:spPr/>
        <p:txBody>
          <a:bodyPr/>
          <a:lstStyle/>
          <a:p>
            <a:fld id="{66331A2E-16BD-4585-9D9C-21E9C3A405C5}" type="slidenum">
              <a:rPr lang="en-US" smtClean="0"/>
              <a:t>13</a:t>
            </a:fld>
            <a:endParaRPr lang="en-US"/>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34200" y="5672241"/>
            <a:ext cx="1524000" cy="1338159"/>
          </a:xfrm>
          <a:prstGeom prst="rect">
            <a:avLst/>
          </a:prstGeom>
        </p:spPr>
      </p:pic>
    </p:spTree>
    <p:extLst>
      <p:ext uri="{BB962C8B-B14F-4D97-AF65-F5344CB8AC3E}">
        <p14:creationId xmlns:p14="http://schemas.microsoft.com/office/powerpoint/2010/main" val="33836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spirePPT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479789"/>
          </a:xfrm>
          <a:prstGeom prst="rect">
            <a:avLst/>
          </a:prstGeom>
        </p:spPr>
      </p:pic>
      <p:sp>
        <p:nvSpPr>
          <p:cNvPr id="5" name="Rectangle 6"/>
          <p:cNvSpPr>
            <a:spLocks noChangeArrowheads="1"/>
          </p:cNvSpPr>
          <p:nvPr/>
        </p:nvSpPr>
        <p:spPr bwMode="auto">
          <a:xfrm>
            <a:off x="641684" y="2054948"/>
            <a:ext cx="7686842" cy="923330"/>
          </a:xfrm>
          <a:prstGeom prst="rect">
            <a:avLst/>
          </a:prstGeom>
          <a:noFill/>
          <a:ln w="9525">
            <a:noFill/>
            <a:miter lim="800000"/>
            <a:headEnd/>
            <a:tailEnd/>
          </a:ln>
        </p:spPr>
        <p:txBody>
          <a:bodyPr wrap="square">
            <a:spAutoFit/>
          </a:bodyPr>
          <a:lstStyle/>
          <a:p>
            <a:pPr eaLnBrk="0" hangingPunct="0">
              <a:buSzPct val="75000"/>
              <a:defRPr/>
            </a:pPr>
            <a:endParaRPr lang="en-US" dirty="0" smtClean="0">
              <a:latin typeface="Verdana" pitchFamily="34" charset="0"/>
            </a:endParaRPr>
          </a:p>
          <a:p>
            <a:pPr indent="-223837" eaLnBrk="0" hangingPunct="0">
              <a:buSzPct val="75000"/>
              <a:buFont typeface="Arial" pitchFamily="34" charset="0"/>
              <a:buChar char="•"/>
              <a:defRPr/>
            </a:pPr>
            <a:endParaRPr lang="en-US" dirty="0">
              <a:latin typeface="Verdana" pitchFamily="34" charset="0"/>
            </a:endParaRPr>
          </a:p>
          <a:p>
            <a:pPr indent="-223837" eaLnBrk="0" hangingPunct="0">
              <a:buSzPct val="75000"/>
              <a:buFont typeface="Arial" pitchFamily="34" charset="0"/>
              <a:buChar char="•"/>
              <a:defRPr/>
            </a:pPr>
            <a:endParaRPr lang="en-US" dirty="0">
              <a:latin typeface="Verdana" pitchFamily="34" charset="0"/>
            </a:endParaRPr>
          </a:p>
        </p:txBody>
      </p:sp>
      <p:sp>
        <p:nvSpPr>
          <p:cNvPr id="7" name="TextBox 4"/>
          <p:cNvSpPr txBox="1">
            <a:spLocks noChangeArrowheads="1"/>
          </p:cNvSpPr>
          <p:nvPr/>
        </p:nvSpPr>
        <p:spPr bwMode="auto">
          <a:xfrm>
            <a:off x="3196220" y="1408832"/>
            <a:ext cx="4611967" cy="523220"/>
          </a:xfrm>
          <a:prstGeom prst="rect">
            <a:avLst/>
          </a:prstGeom>
          <a:noFill/>
          <a:ln w="9525">
            <a:noFill/>
            <a:miter lim="800000"/>
            <a:headEnd/>
            <a:tailEnd/>
          </a:ln>
        </p:spPr>
        <p:txBody>
          <a:bodyPr wrap="square">
            <a:spAutoFit/>
          </a:bodyPr>
          <a:lstStyle/>
          <a:p>
            <a:endParaRPr lang="en-US" sz="2800" dirty="0" smtClean="0">
              <a:solidFill>
                <a:srgbClr val="ED623D"/>
              </a:solidFill>
              <a:latin typeface="Verdana"/>
              <a:cs typeface="Verdana"/>
            </a:endParaRPr>
          </a:p>
        </p:txBody>
      </p:sp>
      <p:sp>
        <p:nvSpPr>
          <p:cNvPr id="6" name="Title 5"/>
          <p:cNvSpPr>
            <a:spLocks noGrp="1"/>
          </p:cNvSpPr>
          <p:nvPr>
            <p:ph type="title"/>
          </p:nvPr>
        </p:nvSpPr>
        <p:spPr>
          <a:xfrm>
            <a:off x="381000" y="3810000"/>
            <a:ext cx="7772400" cy="1709840"/>
          </a:xfrm>
        </p:spPr>
        <p:txBody>
          <a:bodyPr>
            <a:normAutofit/>
          </a:bodyPr>
          <a:lstStyle/>
          <a:p>
            <a:r>
              <a:rPr lang="en-US" sz="3200" b="0" cap="none" dirty="0" smtClean="0">
                <a:solidFill>
                  <a:srgbClr val="EA6A20"/>
                </a:solidFill>
                <a:latin typeface="Verdana" panose="020B0604030504040204" pitchFamily="34" charset="0"/>
                <a:ea typeface="Verdana" panose="020B0604030504040204" pitchFamily="34" charset="0"/>
                <a:cs typeface="Verdana" panose="020B0604030504040204" pitchFamily="34" charset="0"/>
              </a:rPr>
              <a:t>BUILDING SKILLS TO RESPOND TO SUICIDAL INDIVIDUALS</a:t>
            </a:r>
            <a:endParaRPr lang="en-US" sz="3200" b="0" cap="none" dirty="0">
              <a:latin typeface="Verdana" panose="020B0604030504040204" pitchFamily="34" charset="0"/>
              <a:ea typeface="Verdana" panose="020B0604030504040204" pitchFamily="34" charset="0"/>
              <a:cs typeface="Verdana" panose="020B0604030504040204" pitchFamily="34" charset="0"/>
            </a:endParaRPr>
          </a:p>
        </p:txBody>
      </p:sp>
      <p:sp>
        <p:nvSpPr>
          <p:cNvPr id="2" name="Slide Number Placeholder 1"/>
          <p:cNvSpPr>
            <a:spLocks noGrp="1"/>
          </p:cNvSpPr>
          <p:nvPr>
            <p:ph type="sldNum" sz="quarter" idx="12"/>
          </p:nvPr>
        </p:nvSpPr>
        <p:spPr/>
        <p:txBody>
          <a:bodyPr/>
          <a:lstStyle/>
          <a:p>
            <a:fld id="{66331A2E-16BD-4585-9D9C-21E9C3A405C5}" type="slidenum">
              <a:rPr lang="en-US" smtClean="0"/>
              <a:t>14</a:t>
            </a:fld>
            <a:endParaRPr lang="en-US"/>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34200" y="5519840"/>
            <a:ext cx="1524000" cy="1338159"/>
          </a:xfrm>
          <a:prstGeom prst="rect">
            <a:avLst/>
          </a:prstGeom>
        </p:spPr>
      </p:pic>
    </p:spTree>
    <p:extLst>
      <p:ext uri="{BB962C8B-B14F-4D97-AF65-F5344CB8AC3E}">
        <p14:creationId xmlns:p14="http://schemas.microsoft.com/office/powerpoint/2010/main" val="7872202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spirePPT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7299"/>
            <a:ext cx="9144000" cy="6479789"/>
          </a:xfrm>
          <a:prstGeom prst="rect">
            <a:avLst/>
          </a:prstGeom>
        </p:spPr>
      </p:pic>
      <p:sp>
        <p:nvSpPr>
          <p:cNvPr id="5" name="TextBox 4"/>
          <p:cNvSpPr txBox="1">
            <a:spLocks noChangeArrowheads="1"/>
          </p:cNvSpPr>
          <p:nvPr/>
        </p:nvSpPr>
        <p:spPr bwMode="auto">
          <a:xfrm>
            <a:off x="3382211" y="796238"/>
            <a:ext cx="5106736" cy="954107"/>
          </a:xfrm>
          <a:prstGeom prst="rect">
            <a:avLst/>
          </a:prstGeom>
          <a:noFill/>
          <a:ln w="9525">
            <a:noFill/>
            <a:miter lim="800000"/>
            <a:headEnd/>
            <a:tailEnd/>
          </a:ln>
        </p:spPr>
        <p:txBody>
          <a:bodyPr wrap="square">
            <a:spAutoFit/>
          </a:bodyPr>
          <a:lstStyle/>
          <a:p>
            <a:pPr algn="r"/>
            <a:r>
              <a:rPr lang="en-US" sz="2800" dirty="0" smtClean="0">
                <a:solidFill>
                  <a:srgbClr val="ED623D"/>
                </a:solidFill>
                <a:latin typeface="Verdana" pitchFamily="34" charset="0"/>
              </a:rPr>
              <a:t>RESPONDING TO INDIVIDUALS</a:t>
            </a:r>
          </a:p>
        </p:txBody>
      </p:sp>
      <p:sp>
        <p:nvSpPr>
          <p:cNvPr id="4" name="Rectangle 6"/>
          <p:cNvSpPr>
            <a:spLocks noChangeArrowheads="1"/>
          </p:cNvSpPr>
          <p:nvPr/>
        </p:nvSpPr>
        <p:spPr bwMode="auto">
          <a:xfrm>
            <a:off x="152400" y="1691345"/>
            <a:ext cx="8336547" cy="5447645"/>
          </a:xfrm>
          <a:prstGeom prst="rect">
            <a:avLst/>
          </a:prstGeom>
          <a:noFill/>
          <a:ln w="9525">
            <a:noFill/>
            <a:miter lim="800000"/>
            <a:headEnd/>
            <a:tailEnd/>
          </a:ln>
        </p:spPr>
        <p:txBody>
          <a:bodyPr wrap="square">
            <a:spAutoFit/>
          </a:bodyPr>
          <a:lstStyle/>
          <a:p>
            <a:pPr algn="ctr"/>
            <a:endParaRPr lang="en-US" sz="2400" b="1" dirty="0" smtClean="0">
              <a:latin typeface="Verdana"/>
              <a:cs typeface="Verdana"/>
            </a:endParaRPr>
          </a:p>
          <a:p>
            <a:pPr algn="ctr"/>
            <a:r>
              <a:rPr lang="en-US" sz="2400" b="1" dirty="0" smtClean="0">
                <a:latin typeface="Verdana"/>
                <a:cs typeface="Verdana"/>
              </a:rPr>
              <a:t>When communicating with students who are experiencing personal crisis, remember to be…</a:t>
            </a:r>
          </a:p>
          <a:p>
            <a:pPr algn="ctr"/>
            <a:endParaRPr lang="en-US" sz="2800" dirty="0" smtClean="0">
              <a:latin typeface="Verdana"/>
              <a:cs typeface="Verdana"/>
            </a:endParaRPr>
          </a:p>
          <a:p>
            <a:pPr algn="ctr"/>
            <a:r>
              <a:rPr lang="en-US" sz="2800" dirty="0">
                <a:latin typeface="Verdana"/>
                <a:cs typeface="Verdana"/>
              </a:rPr>
              <a:t>D</a:t>
            </a:r>
            <a:r>
              <a:rPr lang="en-US" sz="2800" dirty="0" smtClean="0">
                <a:latin typeface="Verdana"/>
                <a:cs typeface="Verdana"/>
              </a:rPr>
              <a:t>irect</a:t>
            </a:r>
          </a:p>
          <a:p>
            <a:pPr algn="ctr"/>
            <a:r>
              <a:rPr lang="en-US" sz="2800" dirty="0">
                <a:latin typeface="Verdana"/>
                <a:cs typeface="Verdana"/>
              </a:rPr>
              <a:t>R</a:t>
            </a:r>
            <a:r>
              <a:rPr lang="en-US" sz="2800" dirty="0" smtClean="0">
                <a:latin typeface="Verdana"/>
                <a:cs typeface="Verdana"/>
              </a:rPr>
              <a:t>elational</a:t>
            </a:r>
          </a:p>
          <a:p>
            <a:pPr algn="ctr"/>
            <a:r>
              <a:rPr lang="en-US" sz="2800" dirty="0" smtClean="0">
                <a:latin typeface="Verdana"/>
                <a:cs typeface="Verdana"/>
              </a:rPr>
              <a:t>Nonjudgmental</a:t>
            </a:r>
          </a:p>
          <a:p>
            <a:pPr algn="ctr"/>
            <a:r>
              <a:rPr lang="en-US" sz="2800" dirty="0" smtClean="0">
                <a:latin typeface="Verdana"/>
                <a:cs typeface="Verdana"/>
              </a:rPr>
              <a:t>Accepting</a:t>
            </a:r>
          </a:p>
          <a:p>
            <a:pPr algn="ctr"/>
            <a:endParaRPr lang="en-US" sz="2400" dirty="0" smtClean="0">
              <a:latin typeface="Verdana"/>
              <a:cs typeface="Verdana"/>
            </a:endParaRPr>
          </a:p>
          <a:p>
            <a:pPr algn="ctr"/>
            <a:r>
              <a:rPr lang="en-US" sz="2400" dirty="0">
                <a:latin typeface="Verdana"/>
                <a:cs typeface="Verdana"/>
              </a:rPr>
              <a:t>Y</a:t>
            </a:r>
            <a:r>
              <a:rPr lang="en-US" sz="2400" dirty="0" smtClean="0">
                <a:latin typeface="Verdana"/>
                <a:cs typeface="Verdana"/>
              </a:rPr>
              <a:t>ou can promise privacy, but you cannot always promise confidentiality.</a:t>
            </a:r>
          </a:p>
          <a:p>
            <a:pPr algn="ctr"/>
            <a:endParaRPr lang="en-US" sz="2400" b="1" dirty="0">
              <a:latin typeface="Verdana"/>
              <a:ea typeface="Verdana" panose="020B0604030504040204" pitchFamily="34" charset="0"/>
              <a:cs typeface="Verdana"/>
            </a:endParaRPr>
          </a:p>
          <a:p>
            <a:pPr algn="ctr"/>
            <a:endParaRPr lang="en-US" sz="4000" dirty="0" smtClean="0">
              <a:latin typeface="Verdana" panose="020B0604030504040204" pitchFamily="34" charset="0"/>
              <a:ea typeface="Verdana" panose="020B0604030504040204" pitchFamily="34" charset="0"/>
              <a:cs typeface="Verdana" panose="020B0604030504040204" pitchFamily="34" charset="0"/>
            </a:endParaRPr>
          </a:p>
        </p:txBody>
      </p:sp>
      <p:sp>
        <p:nvSpPr>
          <p:cNvPr id="2" name="Slide Number Placeholder 1"/>
          <p:cNvSpPr>
            <a:spLocks noGrp="1"/>
          </p:cNvSpPr>
          <p:nvPr>
            <p:ph type="sldNum" sz="quarter" idx="12"/>
          </p:nvPr>
        </p:nvSpPr>
        <p:spPr/>
        <p:txBody>
          <a:bodyPr/>
          <a:lstStyle/>
          <a:p>
            <a:fld id="{BE7F9BAC-1FFA-49E3-A290-27BD7D7F309A}" type="slidenum">
              <a:rPr lang="en-US" smtClean="0"/>
              <a:pPr/>
              <a:t>15</a:t>
            </a:fld>
            <a:endParaRPr lang="en-US"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56927" y="5687270"/>
            <a:ext cx="1524000" cy="1338159"/>
          </a:xfrm>
          <a:prstGeom prst="rect">
            <a:avLst/>
          </a:prstGeom>
        </p:spPr>
      </p:pic>
    </p:spTree>
    <p:extLst>
      <p:ext uri="{BB962C8B-B14F-4D97-AF65-F5344CB8AC3E}">
        <p14:creationId xmlns:p14="http://schemas.microsoft.com/office/powerpoint/2010/main" val="16126077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spirePPT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931"/>
            <a:ext cx="9144000" cy="6479789"/>
          </a:xfrm>
          <a:prstGeom prst="rect">
            <a:avLst/>
          </a:prstGeom>
        </p:spPr>
      </p:pic>
      <p:sp>
        <p:nvSpPr>
          <p:cNvPr id="8" name="TextBox 4"/>
          <p:cNvSpPr txBox="1">
            <a:spLocks noChangeArrowheads="1"/>
          </p:cNvSpPr>
          <p:nvPr/>
        </p:nvSpPr>
        <p:spPr bwMode="auto">
          <a:xfrm>
            <a:off x="2514600" y="793885"/>
            <a:ext cx="5828323" cy="954107"/>
          </a:xfrm>
          <a:prstGeom prst="rect">
            <a:avLst/>
          </a:prstGeom>
          <a:noFill/>
          <a:ln w="9525">
            <a:noFill/>
            <a:miter lim="800000"/>
            <a:headEnd/>
            <a:tailEnd/>
          </a:ln>
        </p:spPr>
        <p:txBody>
          <a:bodyPr wrap="square">
            <a:spAutoFit/>
          </a:bodyPr>
          <a:lstStyle/>
          <a:p>
            <a:pPr algn="r"/>
            <a:r>
              <a:rPr lang="en-US" sz="2800" dirty="0" smtClean="0">
                <a:solidFill>
                  <a:srgbClr val="ED623D"/>
                </a:solidFill>
                <a:latin typeface="Verdana" pitchFamily="34" charset="0"/>
              </a:rPr>
              <a:t>RESPONDING TO</a:t>
            </a:r>
          </a:p>
          <a:p>
            <a:pPr algn="r"/>
            <a:r>
              <a:rPr lang="en-US" sz="2800" dirty="0" smtClean="0">
                <a:solidFill>
                  <a:srgbClr val="ED623D"/>
                </a:solidFill>
                <a:latin typeface="Verdana" pitchFamily="34" charset="0"/>
              </a:rPr>
              <a:t>INDIVIDUALS</a:t>
            </a:r>
          </a:p>
        </p:txBody>
      </p:sp>
      <p:sp>
        <p:nvSpPr>
          <p:cNvPr id="6" name="Rectangle 6"/>
          <p:cNvSpPr>
            <a:spLocks noChangeArrowheads="1"/>
          </p:cNvSpPr>
          <p:nvPr/>
        </p:nvSpPr>
        <p:spPr bwMode="auto">
          <a:xfrm>
            <a:off x="842211" y="1824414"/>
            <a:ext cx="7646736" cy="3477875"/>
          </a:xfrm>
          <a:prstGeom prst="rect">
            <a:avLst/>
          </a:prstGeom>
          <a:noFill/>
          <a:ln w="9525">
            <a:noFill/>
            <a:miter lim="800000"/>
            <a:headEnd/>
            <a:tailEnd/>
          </a:ln>
        </p:spPr>
        <p:txBody>
          <a:bodyPr wrap="square">
            <a:spAutoFit/>
          </a:bodyPr>
          <a:lstStyle/>
          <a:p>
            <a:pPr algn="ctr"/>
            <a:r>
              <a:rPr lang="en-US" sz="2800" b="1" dirty="0" smtClean="0">
                <a:latin typeface="Verdana"/>
                <a:cs typeface="Verdana"/>
              </a:rPr>
              <a:t>Lessons from Personal Crisis </a:t>
            </a:r>
          </a:p>
          <a:p>
            <a:pPr algn="ctr"/>
            <a:r>
              <a:rPr lang="en-US" sz="2800" b="1" dirty="0" smtClean="0">
                <a:latin typeface="Verdana"/>
                <a:cs typeface="Verdana"/>
              </a:rPr>
              <a:t>of Care and Support</a:t>
            </a:r>
          </a:p>
          <a:p>
            <a:pPr algn="ctr"/>
            <a:endParaRPr lang="en-US" sz="2000" dirty="0" smtClean="0">
              <a:latin typeface="Verdana"/>
              <a:cs typeface="Verdana"/>
            </a:endParaRPr>
          </a:p>
          <a:p>
            <a:pPr algn="ctr"/>
            <a:r>
              <a:rPr lang="en-US" sz="2400" b="1" dirty="0" smtClean="0">
                <a:latin typeface="Verdana"/>
                <a:cs typeface="Verdana"/>
              </a:rPr>
              <a:t>Avoid</a:t>
            </a:r>
          </a:p>
          <a:p>
            <a:pPr algn="ctr"/>
            <a:r>
              <a:rPr lang="en-US" sz="2000" b="1" dirty="0" smtClean="0">
                <a:latin typeface="Verdana"/>
                <a:cs typeface="Verdana"/>
              </a:rPr>
              <a:t>Advice</a:t>
            </a:r>
            <a:r>
              <a:rPr lang="en-US" sz="2000" dirty="0" smtClean="0">
                <a:latin typeface="Verdana"/>
                <a:cs typeface="Verdana"/>
              </a:rPr>
              <a:t> – Telling the individual what to do</a:t>
            </a:r>
          </a:p>
          <a:p>
            <a:pPr algn="ctr"/>
            <a:endParaRPr lang="en-US" sz="2000" b="1" dirty="0" smtClean="0">
              <a:latin typeface="Verdana"/>
              <a:cs typeface="Verdana"/>
            </a:endParaRPr>
          </a:p>
          <a:p>
            <a:pPr algn="ctr"/>
            <a:r>
              <a:rPr lang="en-US" sz="2000" b="1" dirty="0" smtClean="0">
                <a:latin typeface="Verdana"/>
                <a:cs typeface="Verdana"/>
              </a:rPr>
              <a:t>Interpretation</a:t>
            </a:r>
            <a:r>
              <a:rPr lang="en-US" sz="2000" dirty="0" smtClean="0">
                <a:latin typeface="Verdana"/>
                <a:cs typeface="Verdana"/>
              </a:rPr>
              <a:t> – Explaining what the problem means</a:t>
            </a:r>
          </a:p>
          <a:p>
            <a:pPr algn="ctr"/>
            <a:endParaRPr lang="en-US" sz="2000" b="1" dirty="0" smtClean="0">
              <a:latin typeface="Verdana"/>
              <a:cs typeface="Verdana"/>
            </a:endParaRPr>
          </a:p>
          <a:p>
            <a:pPr algn="ctr"/>
            <a:r>
              <a:rPr lang="en-US" sz="2000" b="1" dirty="0" smtClean="0">
                <a:latin typeface="Verdana"/>
                <a:cs typeface="Verdana"/>
              </a:rPr>
              <a:t>Assurance</a:t>
            </a:r>
            <a:r>
              <a:rPr lang="en-US" sz="2000" dirty="0" smtClean="0">
                <a:latin typeface="Verdana"/>
                <a:cs typeface="Verdana"/>
              </a:rPr>
              <a:t> – Saying that everything will be okay</a:t>
            </a:r>
            <a:endParaRPr lang="en-US" sz="2000" dirty="0">
              <a:latin typeface="Verdana"/>
              <a:cs typeface="Verdana"/>
            </a:endParaRPr>
          </a:p>
          <a:p>
            <a:pPr algn="ctr"/>
            <a:endParaRPr lang="en-US" sz="2000" i="1" dirty="0" smtClean="0">
              <a:latin typeface="Verdana"/>
              <a:cs typeface="Verdana"/>
            </a:endParaRP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34200" y="5519840"/>
            <a:ext cx="1524000" cy="1338159"/>
          </a:xfrm>
          <a:prstGeom prst="rect">
            <a:avLst/>
          </a:prstGeom>
        </p:spPr>
      </p:pic>
      <p:sp>
        <p:nvSpPr>
          <p:cNvPr id="2" name="Slide Number Placeholder 1"/>
          <p:cNvSpPr>
            <a:spLocks noGrp="1"/>
          </p:cNvSpPr>
          <p:nvPr>
            <p:ph type="sldNum" sz="quarter" idx="12"/>
          </p:nvPr>
        </p:nvSpPr>
        <p:spPr/>
        <p:txBody>
          <a:bodyPr/>
          <a:lstStyle/>
          <a:p>
            <a:fld id="{BE7F9BAC-1FFA-49E3-A290-27BD7D7F309A}" type="slidenum">
              <a:rPr lang="en-US" smtClean="0"/>
              <a:pPr/>
              <a:t>16</a:t>
            </a:fld>
            <a:endParaRPr lang="en-US"/>
          </a:p>
        </p:txBody>
      </p:sp>
    </p:spTree>
    <p:extLst>
      <p:ext uri="{BB962C8B-B14F-4D97-AF65-F5344CB8AC3E}">
        <p14:creationId xmlns:p14="http://schemas.microsoft.com/office/powerpoint/2010/main" val="39178944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spirePPT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931"/>
            <a:ext cx="9144000" cy="6479789"/>
          </a:xfrm>
          <a:prstGeom prst="rect">
            <a:avLst/>
          </a:prstGeom>
        </p:spPr>
      </p:pic>
      <p:sp>
        <p:nvSpPr>
          <p:cNvPr id="8" name="TextBox 4"/>
          <p:cNvSpPr txBox="1">
            <a:spLocks noChangeArrowheads="1"/>
          </p:cNvSpPr>
          <p:nvPr/>
        </p:nvSpPr>
        <p:spPr bwMode="auto">
          <a:xfrm>
            <a:off x="2514600" y="793885"/>
            <a:ext cx="5828323" cy="954107"/>
          </a:xfrm>
          <a:prstGeom prst="rect">
            <a:avLst/>
          </a:prstGeom>
          <a:noFill/>
          <a:ln w="9525">
            <a:noFill/>
            <a:miter lim="800000"/>
            <a:headEnd/>
            <a:tailEnd/>
          </a:ln>
        </p:spPr>
        <p:txBody>
          <a:bodyPr wrap="square">
            <a:spAutoFit/>
          </a:bodyPr>
          <a:lstStyle/>
          <a:p>
            <a:pPr algn="r"/>
            <a:r>
              <a:rPr lang="en-US" sz="2800" dirty="0" smtClean="0">
                <a:solidFill>
                  <a:srgbClr val="ED623D"/>
                </a:solidFill>
                <a:latin typeface="Verdana" pitchFamily="34" charset="0"/>
              </a:rPr>
              <a:t>RESPONDING TO</a:t>
            </a:r>
          </a:p>
          <a:p>
            <a:pPr algn="r"/>
            <a:r>
              <a:rPr lang="en-US" sz="2800" dirty="0" smtClean="0">
                <a:solidFill>
                  <a:srgbClr val="ED623D"/>
                </a:solidFill>
                <a:latin typeface="Verdana" pitchFamily="34" charset="0"/>
              </a:rPr>
              <a:t>INDIVIDUALS</a:t>
            </a:r>
          </a:p>
        </p:txBody>
      </p:sp>
      <p:sp>
        <p:nvSpPr>
          <p:cNvPr id="6" name="Rectangle 6"/>
          <p:cNvSpPr>
            <a:spLocks noChangeArrowheads="1"/>
          </p:cNvSpPr>
          <p:nvPr/>
        </p:nvSpPr>
        <p:spPr bwMode="auto">
          <a:xfrm>
            <a:off x="842211" y="1824414"/>
            <a:ext cx="7646736" cy="4832092"/>
          </a:xfrm>
          <a:prstGeom prst="rect">
            <a:avLst/>
          </a:prstGeom>
          <a:noFill/>
          <a:ln w="9525">
            <a:noFill/>
            <a:miter lim="800000"/>
            <a:headEnd/>
            <a:tailEnd/>
          </a:ln>
        </p:spPr>
        <p:txBody>
          <a:bodyPr wrap="square">
            <a:spAutoFit/>
          </a:bodyPr>
          <a:lstStyle/>
          <a:p>
            <a:pPr algn="ctr"/>
            <a:r>
              <a:rPr lang="en-US" sz="2800" b="1" dirty="0" smtClean="0">
                <a:latin typeface="Verdana"/>
                <a:cs typeface="Verdana"/>
              </a:rPr>
              <a:t>Lessons from Personal Crisis </a:t>
            </a:r>
          </a:p>
          <a:p>
            <a:pPr algn="ctr"/>
            <a:r>
              <a:rPr lang="en-US" sz="2800" b="1" dirty="0" smtClean="0">
                <a:latin typeface="Verdana"/>
                <a:cs typeface="Verdana"/>
              </a:rPr>
              <a:t>of Care and Support</a:t>
            </a:r>
          </a:p>
          <a:p>
            <a:pPr algn="ctr"/>
            <a:endParaRPr lang="en-US" sz="2800" b="1" dirty="0" smtClean="0">
              <a:latin typeface="Verdana"/>
              <a:cs typeface="Verdana"/>
            </a:endParaRPr>
          </a:p>
          <a:p>
            <a:pPr algn="ctr"/>
            <a:r>
              <a:rPr lang="en-US" sz="2400" b="1" dirty="0" smtClean="0">
                <a:latin typeface="Verdana"/>
                <a:cs typeface="Verdana"/>
              </a:rPr>
              <a:t>Emphasize</a:t>
            </a:r>
          </a:p>
          <a:p>
            <a:pPr algn="ctr"/>
            <a:r>
              <a:rPr lang="en-US" sz="2000" b="1" dirty="0" smtClean="0">
                <a:latin typeface="Verdana"/>
                <a:cs typeface="Verdana"/>
              </a:rPr>
              <a:t>Paraphrasing</a:t>
            </a:r>
            <a:r>
              <a:rPr lang="en-US" sz="2000" dirty="0" smtClean="0">
                <a:latin typeface="Verdana"/>
                <a:cs typeface="Verdana"/>
              </a:rPr>
              <a:t> – to restate an individual’s words for clarification</a:t>
            </a:r>
          </a:p>
          <a:p>
            <a:pPr algn="ctr"/>
            <a:r>
              <a:rPr lang="en-US" sz="2000" b="1" dirty="0" smtClean="0">
                <a:latin typeface="Verdana"/>
                <a:cs typeface="Verdana"/>
              </a:rPr>
              <a:t>Questioning</a:t>
            </a:r>
            <a:r>
              <a:rPr lang="en-US" sz="2000" dirty="0" smtClean="0">
                <a:latin typeface="Verdana"/>
                <a:cs typeface="Verdana"/>
              </a:rPr>
              <a:t> – to probe, to seek more information – open-ended vs. closed-ended questions</a:t>
            </a:r>
            <a:endParaRPr lang="en-US" sz="2000" dirty="0">
              <a:latin typeface="Verdana"/>
              <a:cs typeface="Verdana"/>
            </a:endParaRPr>
          </a:p>
          <a:p>
            <a:pPr algn="ctr"/>
            <a:endParaRPr lang="en-US" sz="2000" b="1" dirty="0" smtClean="0">
              <a:latin typeface="Verdana"/>
              <a:cs typeface="Verdana"/>
            </a:endParaRPr>
          </a:p>
          <a:p>
            <a:pPr algn="ctr"/>
            <a:r>
              <a:rPr lang="en-US" sz="2000" b="1" dirty="0" smtClean="0">
                <a:latin typeface="Verdana"/>
                <a:cs typeface="Verdana"/>
              </a:rPr>
              <a:t>Active Listening </a:t>
            </a:r>
            <a:r>
              <a:rPr lang="en-US" sz="2000" dirty="0" smtClean="0">
                <a:latin typeface="Verdana"/>
                <a:cs typeface="Verdana"/>
              </a:rPr>
              <a:t>– confirm what is heard through feedback and confirm mutual understanding of what is being discussed by all parties</a:t>
            </a:r>
          </a:p>
          <a:p>
            <a:pPr algn="ctr"/>
            <a:endParaRPr lang="en-US" sz="2000" dirty="0">
              <a:latin typeface="Verdana"/>
              <a:cs typeface="Verdana"/>
            </a:endParaRPr>
          </a:p>
          <a:p>
            <a:pPr algn="ctr"/>
            <a:endParaRPr lang="en-US" sz="2000" i="1" dirty="0" smtClean="0">
              <a:latin typeface="Verdana"/>
              <a:cs typeface="Verdana"/>
            </a:endParaRPr>
          </a:p>
        </p:txBody>
      </p:sp>
      <p:sp>
        <p:nvSpPr>
          <p:cNvPr id="2" name="Slide Number Placeholder 1"/>
          <p:cNvSpPr>
            <a:spLocks noGrp="1"/>
          </p:cNvSpPr>
          <p:nvPr>
            <p:ph type="sldNum" sz="quarter" idx="12"/>
          </p:nvPr>
        </p:nvSpPr>
        <p:spPr/>
        <p:txBody>
          <a:bodyPr/>
          <a:lstStyle/>
          <a:p>
            <a:fld id="{BE7F9BAC-1FFA-49E3-A290-27BD7D7F309A}" type="slidenum">
              <a:rPr lang="en-US" smtClean="0"/>
              <a:pPr/>
              <a:t>17</a:t>
            </a:fld>
            <a:endParaRPr lang="en-US"/>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64947" y="5687270"/>
            <a:ext cx="1524000" cy="1338159"/>
          </a:xfrm>
          <a:prstGeom prst="rect">
            <a:avLst/>
          </a:prstGeom>
        </p:spPr>
      </p:pic>
    </p:spTree>
    <p:extLst>
      <p:ext uri="{BB962C8B-B14F-4D97-AF65-F5344CB8AC3E}">
        <p14:creationId xmlns:p14="http://schemas.microsoft.com/office/powerpoint/2010/main" val="25896294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spirePPT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7585"/>
            <a:ext cx="9144000" cy="6479789"/>
          </a:xfrm>
          <a:prstGeom prst="rect">
            <a:avLst/>
          </a:prstGeom>
        </p:spPr>
      </p:pic>
      <p:sp>
        <p:nvSpPr>
          <p:cNvPr id="8" name="TextBox 4"/>
          <p:cNvSpPr txBox="1">
            <a:spLocks noChangeArrowheads="1"/>
          </p:cNvSpPr>
          <p:nvPr/>
        </p:nvSpPr>
        <p:spPr bwMode="auto">
          <a:xfrm>
            <a:off x="2514600" y="793885"/>
            <a:ext cx="5828323" cy="954107"/>
          </a:xfrm>
          <a:prstGeom prst="rect">
            <a:avLst/>
          </a:prstGeom>
          <a:noFill/>
          <a:ln w="9525">
            <a:noFill/>
            <a:miter lim="800000"/>
            <a:headEnd/>
            <a:tailEnd/>
          </a:ln>
        </p:spPr>
        <p:txBody>
          <a:bodyPr wrap="square">
            <a:spAutoFit/>
          </a:bodyPr>
          <a:lstStyle/>
          <a:p>
            <a:pPr algn="r"/>
            <a:r>
              <a:rPr lang="en-US" sz="2800" dirty="0" smtClean="0">
                <a:solidFill>
                  <a:srgbClr val="ED623D"/>
                </a:solidFill>
                <a:latin typeface="Verdana" pitchFamily="34" charset="0"/>
              </a:rPr>
              <a:t>RESPONDING TO</a:t>
            </a:r>
          </a:p>
          <a:p>
            <a:pPr algn="r"/>
            <a:r>
              <a:rPr lang="en-US" sz="2800" dirty="0" smtClean="0">
                <a:solidFill>
                  <a:srgbClr val="ED623D"/>
                </a:solidFill>
                <a:latin typeface="Verdana" pitchFamily="34" charset="0"/>
              </a:rPr>
              <a:t>INDIVIDUALS</a:t>
            </a:r>
          </a:p>
        </p:txBody>
      </p:sp>
      <p:sp>
        <p:nvSpPr>
          <p:cNvPr id="6" name="Rectangle 6"/>
          <p:cNvSpPr>
            <a:spLocks noChangeArrowheads="1"/>
          </p:cNvSpPr>
          <p:nvPr/>
        </p:nvSpPr>
        <p:spPr bwMode="auto">
          <a:xfrm>
            <a:off x="838200" y="1824414"/>
            <a:ext cx="7650747" cy="3970318"/>
          </a:xfrm>
          <a:prstGeom prst="rect">
            <a:avLst/>
          </a:prstGeom>
          <a:noFill/>
          <a:ln w="9525">
            <a:noFill/>
            <a:miter lim="800000"/>
            <a:headEnd/>
            <a:tailEnd/>
          </a:ln>
        </p:spPr>
        <p:txBody>
          <a:bodyPr wrap="square">
            <a:spAutoFit/>
          </a:bodyPr>
          <a:lstStyle/>
          <a:p>
            <a:pPr algn="ctr"/>
            <a:r>
              <a:rPr lang="en-US" sz="2800" b="1" dirty="0" smtClean="0">
                <a:latin typeface="Verdana"/>
                <a:cs typeface="Verdana"/>
              </a:rPr>
              <a:t> </a:t>
            </a:r>
            <a:endParaRPr lang="en-US" sz="2400" b="1" dirty="0" smtClean="0">
              <a:latin typeface="Verdana"/>
              <a:cs typeface="Verdana"/>
            </a:endParaRPr>
          </a:p>
          <a:p>
            <a:pPr algn="ctr"/>
            <a:r>
              <a:rPr lang="en-US" sz="2400" b="1" dirty="0" smtClean="0">
                <a:latin typeface="Verdana"/>
                <a:cs typeface="Verdana"/>
              </a:rPr>
              <a:t>Thank Them</a:t>
            </a:r>
          </a:p>
          <a:p>
            <a:pPr algn="ctr"/>
            <a:endParaRPr lang="en-US" sz="2400" b="1" dirty="0">
              <a:latin typeface="Verdana"/>
              <a:cs typeface="Verdana"/>
            </a:endParaRPr>
          </a:p>
          <a:p>
            <a:pPr algn="ctr"/>
            <a:r>
              <a:rPr lang="en-US" sz="2400" b="1" dirty="0" smtClean="0">
                <a:latin typeface="Verdana"/>
                <a:cs typeface="Verdana"/>
              </a:rPr>
              <a:t>Give Encouragement</a:t>
            </a:r>
          </a:p>
          <a:p>
            <a:pPr algn="ctr"/>
            <a:endParaRPr lang="en-US" sz="2400" b="1" dirty="0" smtClean="0">
              <a:latin typeface="Verdana"/>
              <a:cs typeface="Verdana"/>
            </a:endParaRPr>
          </a:p>
          <a:p>
            <a:pPr algn="ctr"/>
            <a:r>
              <a:rPr lang="en-US" sz="2000" i="1" dirty="0" smtClean="0">
                <a:latin typeface="Verdana"/>
                <a:cs typeface="Verdana"/>
              </a:rPr>
              <a:t>“Thank you for talking with me about this today. It took a lot of courage for you to share these things with me.”</a:t>
            </a:r>
            <a:endParaRPr lang="en-US" dirty="0" smtClean="0">
              <a:latin typeface="Verdana"/>
              <a:cs typeface="Verdana"/>
            </a:endParaRPr>
          </a:p>
          <a:p>
            <a:pPr algn="ctr"/>
            <a:endParaRPr lang="en-US" sz="2800" b="1" dirty="0">
              <a:latin typeface="Verdana"/>
              <a:cs typeface="Verdana"/>
            </a:endParaRPr>
          </a:p>
          <a:p>
            <a:pPr algn="ctr"/>
            <a:endParaRPr lang="en-US" sz="2000" dirty="0" smtClean="0">
              <a:latin typeface="Verdana"/>
              <a:cs typeface="Verdana"/>
            </a:endParaRPr>
          </a:p>
          <a:p>
            <a:pPr algn="ctr"/>
            <a:endParaRPr lang="en-US" sz="2000" dirty="0">
              <a:latin typeface="Verdana"/>
              <a:cs typeface="Verdana"/>
            </a:endParaRPr>
          </a:p>
          <a:p>
            <a:pPr algn="ctr"/>
            <a:endParaRPr lang="en-US" sz="2000" i="1" dirty="0" smtClean="0">
              <a:latin typeface="Verdana"/>
              <a:cs typeface="Verdana"/>
            </a:endParaRP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34200" y="5519840"/>
            <a:ext cx="1524000" cy="1338159"/>
          </a:xfrm>
          <a:prstGeom prst="rect">
            <a:avLst/>
          </a:prstGeom>
        </p:spPr>
      </p:pic>
      <p:sp>
        <p:nvSpPr>
          <p:cNvPr id="2" name="Slide Number Placeholder 1"/>
          <p:cNvSpPr>
            <a:spLocks noGrp="1"/>
          </p:cNvSpPr>
          <p:nvPr>
            <p:ph type="sldNum" sz="quarter" idx="12"/>
          </p:nvPr>
        </p:nvSpPr>
        <p:spPr/>
        <p:txBody>
          <a:bodyPr/>
          <a:lstStyle/>
          <a:p>
            <a:fld id="{BE7F9BAC-1FFA-49E3-A290-27BD7D7F309A}" type="slidenum">
              <a:rPr lang="en-US" smtClean="0"/>
              <a:pPr/>
              <a:t>18</a:t>
            </a:fld>
            <a:endParaRPr lang="en-US"/>
          </a:p>
        </p:txBody>
      </p:sp>
    </p:spTree>
    <p:extLst>
      <p:ext uri="{BB962C8B-B14F-4D97-AF65-F5344CB8AC3E}">
        <p14:creationId xmlns:p14="http://schemas.microsoft.com/office/powerpoint/2010/main" val="42794402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spirePPT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94712"/>
            <a:ext cx="9144000" cy="6479789"/>
          </a:xfrm>
          <a:prstGeom prst="rect">
            <a:avLst/>
          </a:prstGeom>
        </p:spPr>
      </p:pic>
      <p:sp>
        <p:nvSpPr>
          <p:cNvPr id="8" name="TextBox 4"/>
          <p:cNvSpPr txBox="1">
            <a:spLocks noChangeArrowheads="1"/>
          </p:cNvSpPr>
          <p:nvPr/>
        </p:nvSpPr>
        <p:spPr bwMode="auto">
          <a:xfrm>
            <a:off x="2514600" y="793885"/>
            <a:ext cx="5828323" cy="523220"/>
          </a:xfrm>
          <a:prstGeom prst="rect">
            <a:avLst/>
          </a:prstGeom>
          <a:noFill/>
          <a:ln w="9525">
            <a:noFill/>
            <a:miter lim="800000"/>
            <a:headEnd/>
            <a:tailEnd/>
          </a:ln>
        </p:spPr>
        <p:txBody>
          <a:bodyPr wrap="square">
            <a:spAutoFit/>
          </a:bodyPr>
          <a:lstStyle/>
          <a:p>
            <a:pPr algn="r"/>
            <a:r>
              <a:rPr lang="en-US" sz="2800" dirty="0" smtClean="0">
                <a:solidFill>
                  <a:srgbClr val="ED623D"/>
                </a:solidFill>
                <a:latin typeface="Verdana" pitchFamily="34" charset="0"/>
              </a:rPr>
              <a:t>APPLICATION</a:t>
            </a: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34200" y="5519840"/>
            <a:ext cx="1524000" cy="1338159"/>
          </a:xfrm>
          <a:prstGeom prst="rect">
            <a:avLst/>
          </a:prstGeom>
        </p:spPr>
      </p:pic>
      <p:sp>
        <p:nvSpPr>
          <p:cNvPr id="2" name="Slide Number Placeholder 1"/>
          <p:cNvSpPr>
            <a:spLocks noGrp="1"/>
          </p:cNvSpPr>
          <p:nvPr>
            <p:ph type="sldNum" sz="quarter" idx="12"/>
          </p:nvPr>
        </p:nvSpPr>
        <p:spPr/>
        <p:txBody>
          <a:bodyPr/>
          <a:lstStyle/>
          <a:p>
            <a:fld id="{BE7F9BAC-1FFA-49E3-A290-27BD7D7F309A}" type="slidenum">
              <a:rPr lang="en-US" smtClean="0"/>
              <a:pPr/>
              <a:t>19</a:t>
            </a:fld>
            <a:endParaRPr lang="en-US"/>
          </a:p>
        </p:txBody>
      </p:sp>
      <p:sp>
        <p:nvSpPr>
          <p:cNvPr id="9" name="Content Placeholder 2"/>
          <p:cNvSpPr txBox="1">
            <a:spLocks/>
          </p:cNvSpPr>
          <p:nvPr/>
        </p:nvSpPr>
        <p:spPr>
          <a:xfrm>
            <a:off x="381000" y="1356667"/>
            <a:ext cx="7917692" cy="1996133"/>
          </a:xfrm>
          <a:prstGeom prst="rect">
            <a:avLst/>
          </a:prstGeom>
        </p:spPr>
        <p:style>
          <a:lnRef idx="2">
            <a:schemeClr val="dk1"/>
          </a:lnRef>
          <a:fillRef idx="1">
            <a:schemeClr val="lt1"/>
          </a:fillRef>
          <a:effectRef idx="0">
            <a:schemeClr val="dk1"/>
          </a:effectRef>
          <a:fontRef idx="minor">
            <a:schemeClr val="dk1"/>
          </a:fontRef>
        </p:style>
        <p:txBody>
          <a:bodyPr>
            <a:normAutofit fontScale="55000" lnSpcReduction="20000"/>
          </a:bodyPr>
          <a:lstStyle>
            <a:lvl1pPr marL="342900" indent="-342900" algn="l" defTabSz="457200" rtl="0" eaLnBrk="1" latinLnBrk="0" hangingPunct="1">
              <a:spcBef>
                <a:spcPct val="20000"/>
              </a:spcBef>
              <a:buFont typeface="Arial"/>
              <a:buChar char="•"/>
              <a:defRPr sz="3200" kern="1200">
                <a:solidFill>
                  <a:schemeClr val="dk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dk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dk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dk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dk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dk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dk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dk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dk1"/>
                </a:solidFill>
                <a:latin typeface="+mn-lt"/>
                <a:ea typeface="+mn-ea"/>
                <a:cs typeface="+mn-cs"/>
              </a:defRPr>
            </a:lvl9pPr>
          </a:lstStyle>
          <a:p>
            <a:pPr marL="0" indent="0">
              <a:buNone/>
            </a:pPr>
            <a:r>
              <a:rPr lang="en-US" sz="2700" b="1" u="sng" dirty="0" smtClean="0">
                <a:solidFill>
                  <a:schemeClr val="tx1"/>
                </a:solidFill>
                <a:latin typeface="Verdana" panose="020B0604030504040204" pitchFamily="34" charset="0"/>
                <a:ea typeface="Verdana" panose="020B0604030504040204" pitchFamily="34" charset="0"/>
                <a:cs typeface="Verdana" panose="020B0604030504040204" pitchFamily="34" charset="0"/>
              </a:rPr>
              <a:t>PARAPHARSES</a:t>
            </a:r>
          </a:p>
          <a:p>
            <a:r>
              <a:rPr lang="en-US" sz="27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“I can see how difficult it has been for you going through…”</a:t>
            </a:r>
          </a:p>
          <a:p>
            <a:r>
              <a:rPr lang="en-US" sz="27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“It sounds like….”</a:t>
            </a:r>
          </a:p>
          <a:p>
            <a:r>
              <a:rPr lang="en-US" sz="27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“What I hear you saying…” </a:t>
            </a:r>
          </a:p>
          <a:p>
            <a:r>
              <a:rPr lang="en-US" sz="27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“So on the one hand it sounds like …. And, yet on the other hand….” </a:t>
            </a:r>
          </a:p>
          <a:p>
            <a:r>
              <a:rPr lang="en-US" sz="27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“It seems as if….”</a:t>
            </a:r>
          </a:p>
          <a:p>
            <a:r>
              <a:rPr lang="en-US" sz="27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“I get the sense that….”</a:t>
            </a:r>
          </a:p>
          <a:p>
            <a:r>
              <a:rPr lang="en-US" sz="27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“It feels as though….”</a:t>
            </a:r>
          </a:p>
          <a:p>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10" name="Content Placeholder 2"/>
          <p:cNvSpPr txBox="1">
            <a:spLocks/>
          </p:cNvSpPr>
          <p:nvPr/>
        </p:nvSpPr>
        <p:spPr>
          <a:xfrm>
            <a:off x="361950" y="3498021"/>
            <a:ext cx="7936742" cy="1356554"/>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92500" lnSpcReduction="10000"/>
          </a:bodyPr>
          <a:lstStyle>
            <a:lvl1pPr marL="342900" indent="-342900" algn="l" defTabSz="457200" rtl="0" eaLnBrk="1" latinLnBrk="0" hangingPunct="1">
              <a:spcBef>
                <a:spcPct val="20000"/>
              </a:spcBef>
              <a:buFont typeface="Arial"/>
              <a:buChar char="•"/>
              <a:defRPr sz="2400" kern="1200">
                <a:solidFill>
                  <a:schemeClr val="dk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dk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dk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dk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dk1"/>
                </a:solidFill>
                <a:latin typeface="+mn-lt"/>
                <a:ea typeface="+mn-ea"/>
                <a:cs typeface="+mn-cs"/>
              </a:defRPr>
            </a:lvl5pPr>
            <a:lvl6pPr marL="2514600" indent="-228600" algn="l" defTabSz="457200" rtl="0" eaLnBrk="1" latinLnBrk="0" hangingPunct="1">
              <a:spcBef>
                <a:spcPct val="20000"/>
              </a:spcBef>
              <a:buFont typeface="Arial"/>
              <a:buChar char="•"/>
              <a:defRPr sz="1600" kern="1200">
                <a:solidFill>
                  <a:schemeClr val="dk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dk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dk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dk1"/>
                </a:solidFill>
                <a:latin typeface="+mn-lt"/>
                <a:ea typeface="+mn-ea"/>
                <a:cs typeface="+mn-cs"/>
              </a:defRPr>
            </a:lvl9pPr>
          </a:lstStyle>
          <a:p>
            <a:pPr marL="0" indent="0">
              <a:buNone/>
            </a:pPr>
            <a:r>
              <a:rPr lang="en-US" sz="1600" b="1" u="sng" dirty="0" smtClean="0">
                <a:latin typeface="Verdana" panose="020B0604030504040204" pitchFamily="34" charset="0"/>
                <a:ea typeface="Verdana" panose="020B0604030504040204" pitchFamily="34" charset="0"/>
                <a:cs typeface="Verdana" panose="020B0604030504040204" pitchFamily="34" charset="0"/>
              </a:rPr>
              <a:t>QUESTIONS:</a:t>
            </a:r>
          </a:p>
          <a:p>
            <a:r>
              <a:rPr lang="en-US" sz="16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“What </a:t>
            </a:r>
            <a:r>
              <a:rPr lang="en-US" sz="1600" dirty="0">
                <a:solidFill>
                  <a:schemeClr val="tx1"/>
                </a:solidFill>
                <a:latin typeface="Verdana" panose="020B0604030504040204" pitchFamily="34" charset="0"/>
                <a:ea typeface="Verdana" panose="020B0604030504040204" pitchFamily="34" charset="0"/>
                <a:cs typeface="Verdana" panose="020B0604030504040204" pitchFamily="34" charset="0"/>
              </a:rPr>
              <a:t>would that </a:t>
            </a:r>
            <a:r>
              <a:rPr lang="en-US" sz="16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be like </a:t>
            </a:r>
            <a:r>
              <a:rPr lang="en-US" sz="1600" dirty="0">
                <a:solidFill>
                  <a:schemeClr val="tx1"/>
                </a:solidFill>
                <a:latin typeface="Verdana" panose="020B0604030504040204" pitchFamily="34" charset="0"/>
                <a:ea typeface="Verdana" panose="020B0604030504040204" pitchFamily="34" charset="0"/>
                <a:cs typeface="Verdana" panose="020B0604030504040204" pitchFamily="34" charset="0"/>
              </a:rPr>
              <a:t>for you if….”</a:t>
            </a:r>
          </a:p>
          <a:p>
            <a:r>
              <a:rPr lang="en-US" sz="1600" dirty="0">
                <a:solidFill>
                  <a:schemeClr val="tx1"/>
                </a:solidFill>
                <a:latin typeface="Verdana" panose="020B0604030504040204" pitchFamily="34" charset="0"/>
                <a:ea typeface="Verdana" panose="020B0604030504040204" pitchFamily="34" charset="0"/>
                <a:cs typeface="Verdana" panose="020B0604030504040204" pitchFamily="34" charset="0"/>
              </a:rPr>
              <a:t>“What’s the best thing that can happen if you…”</a:t>
            </a:r>
          </a:p>
          <a:p>
            <a:r>
              <a:rPr lang="en-US" sz="1600" dirty="0">
                <a:solidFill>
                  <a:schemeClr val="tx1"/>
                </a:solidFill>
                <a:latin typeface="Verdana" panose="020B0604030504040204" pitchFamily="34" charset="0"/>
                <a:ea typeface="Verdana" panose="020B0604030504040204" pitchFamily="34" charset="0"/>
                <a:cs typeface="Verdana" panose="020B0604030504040204" pitchFamily="34" charset="0"/>
              </a:rPr>
              <a:t>“What’s the worst thing that can happen if you…”</a:t>
            </a:r>
          </a:p>
          <a:p>
            <a:r>
              <a:rPr lang="en-US" sz="1600" dirty="0">
                <a:solidFill>
                  <a:schemeClr val="tx1"/>
                </a:solidFill>
                <a:latin typeface="Verdana" panose="020B0604030504040204" pitchFamily="34" charset="0"/>
                <a:ea typeface="Verdana" panose="020B0604030504040204" pitchFamily="34" charset="0"/>
                <a:cs typeface="Verdana" panose="020B0604030504040204" pitchFamily="34" charset="0"/>
              </a:rPr>
              <a:t>Tell me more about how you are feeling.</a:t>
            </a:r>
          </a:p>
          <a:p>
            <a:endParaRPr lang="en-US" dirty="0"/>
          </a:p>
        </p:txBody>
      </p:sp>
      <p:sp>
        <p:nvSpPr>
          <p:cNvPr id="13" name="Content Placeholder 2"/>
          <p:cNvSpPr txBox="1">
            <a:spLocks/>
          </p:cNvSpPr>
          <p:nvPr/>
        </p:nvSpPr>
        <p:spPr>
          <a:xfrm>
            <a:off x="361950" y="4956796"/>
            <a:ext cx="6553200" cy="758707"/>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70000" lnSpcReduction="20000"/>
          </a:bodyPr>
          <a:lstStyle>
            <a:lvl1pPr marL="342900" indent="-342900" algn="l" defTabSz="457200" rtl="0" eaLnBrk="1" latinLnBrk="0" hangingPunct="1">
              <a:spcBef>
                <a:spcPct val="20000"/>
              </a:spcBef>
              <a:buFont typeface="Arial"/>
              <a:buChar char="•"/>
              <a:defRPr sz="2400" kern="1200">
                <a:solidFill>
                  <a:schemeClr val="dk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dk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dk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dk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dk1"/>
                </a:solidFill>
                <a:latin typeface="+mn-lt"/>
                <a:ea typeface="+mn-ea"/>
                <a:cs typeface="+mn-cs"/>
              </a:defRPr>
            </a:lvl5pPr>
            <a:lvl6pPr marL="2514600" indent="-228600" algn="l" defTabSz="457200" rtl="0" eaLnBrk="1" latinLnBrk="0" hangingPunct="1">
              <a:spcBef>
                <a:spcPct val="20000"/>
              </a:spcBef>
              <a:buFont typeface="Arial"/>
              <a:buChar char="•"/>
              <a:defRPr sz="1600" kern="1200">
                <a:solidFill>
                  <a:schemeClr val="dk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dk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dk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dk1"/>
                </a:solidFill>
                <a:latin typeface="+mn-lt"/>
                <a:ea typeface="+mn-ea"/>
                <a:cs typeface="+mn-cs"/>
              </a:defRPr>
            </a:lvl9pPr>
          </a:lstStyle>
          <a:p>
            <a:pPr marL="0" indent="0">
              <a:buNone/>
            </a:pPr>
            <a:r>
              <a:rPr lang="en-US" sz="2100" b="1" u="sng" dirty="0" smtClean="0">
                <a:latin typeface="Verdana" panose="020B0604030504040204" pitchFamily="34" charset="0"/>
                <a:ea typeface="Verdana" panose="020B0604030504040204" pitchFamily="34" charset="0"/>
                <a:cs typeface="Verdana" panose="020B0604030504040204" pitchFamily="34" charset="0"/>
              </a:rPr>
              <a:t>ACTIVE LISTENING:</a:t>
            </a:r>
          </a:p>
          <a:p>
            <a:r>
              <a:rPr lang="en-US" sz="2100" dirty="0" smtClean="0">
                <a:latin typeface="Verdana" panose="020B0604030504040204" pitchFamily="34" charset="0"/>
                <a:ea typeface="Verdana" panose="020B0604030504040204" pitchFamily="34" charset="0"/>
                <a:cs typeface="Verdana" panose="020B0604030504040204" pitchFamily="34" charset="0"/>
              </a:rPr>
              <a:t>Nodding </a:t>
            </a:r>
            <a:r>
              <a:rPr lang="en-US" sz="2100" dirty="0">
                <a:latin typeface="Verdana" panose="020B0604030504040204" pitchFamily="34" charset="0"/>
                <a:ea typeface="Verdana" panose="020B0604030504040204" pitchFamily="34" charset="0"/>
                <a:cs typeface="Verdana" panose="020B0604030504040204" pitchFamily="34" charset="0"/>
              </a:rPr>
              <a:t>your </a:t>
            </a:r>
            <a:r>
              <a:rPr lang="en-US" sz="2100" dirty="0" smtClean="0">
                <a:latin typeface="Verdana" panose="020B0604030504040204" pitchFamily="34" charset="0"/>
                <a:ea typeface="Verdana" panose="020B0604030504040204" pitchFamily="34" charset="0"/>
                <a:cs typeface="Verdana" panose="020B0604030504040204" pitchFamily="34" charset="0"/>
              </a:rPr>
              <a:t>head and </a:t>
            </a:r>
            <a:r>
              <a:rPr lang="en-US" sz="2100" dirty="0">
                <a:latin typeface="Verdana" panose="020B0604030504040204" pitchFamily="34" charset="0"/>
                <a:ea typeface="Verdana" panose="020B0604030504040204" pitchFamily="34" charset="0"/>
                <a:cs typeface="Verdana" panose="020B0604030504040204" pitchFamily="34" charset="0"/>
              </a:rPr>
              <a:t>“</a:t>
            </a:r>
            <a:r>
              <a:rPr lang="en-US" sz="2100" dirty="0" err="1">
                <a:latin typeface="Verdana" panose="020B0604030504040204" pitchFamily="34" charset="0"/>
                <a:ea typeface="Verdana" panose="020B0604030504040204" pitchFamily="34" charset="0"/>
                <a:cs typeface="Verdana" panose="020B0604030504040204" pitchFamily="34" charset="0"/>
              </a:rPr>
              <a:t>mhm</a:t>
            </a:r>
            <a:r>
              <a:rPr lang="en-US" sz="2100" dirty="0">
                <a:latin typeface="Verdana" panose="020B0604030504040204" pitchFamily="34" charset="0"/>
                <a:ea typeface="Verdana" panose="020B0604030504040204" pitchFamily="34" charset="0"/>
                <a:cs typeface="Verdana" panose="020B0604030504040204" pitchFamily="34" charset="0"/>
              </a:rPr>
              <a:t>”</a:t>
            </a:r>
          </a:p>
          <a:p>
            <a:r>
              <a:rPr lang="en-US" sz="2100" dirty="0">
                <a:latin typeface="Verdana" panose="020B0604030504040204" pitchFamily="34" charset="0"/>
                <a:ea typeface="Verdana" panose="020B0604030504040204" pitchFamily="34" charset="0"/>
                <a:cs typeface="Verdana" panose="020B0604030504040204" pitchFamily="34" charset="0"/>
              </a:rPr>
              <a:t>E</a:t>
            </a:r>
            <a:r>
              <a:rPr lang="en-US" sz="2100" dirty="0" smtClean="0">
                <a:latin typeface="Verdana" panose="020B0604030504040204" pitchFamily="34" charset="0"/>
                <a:ea typeface="Verdana" panose="020B0604030504040204" pitchFamily="34" charset="0"/>
                <a:cs typeface="Verdana" panose="020B0604030504040204" pitchFamily="34" charset="0"/>
              </a:rPr>
              <a:t>ye contact, open </a:t>
            </a:r>
            <a:r>
              <a:rPr lang="en-US" sz="2100" dirty="0">
                <a:latin typeface="Verdana" panose="020B0604030504040204" pitchFamily="34" charset="0"/>
                <a:ea typeface="Verdana" panose="020B0604030504040204" pitchFamily="34" charset="0"/>
                <a:cs typeface="Verdana" panose="020B0604030504040204" pitchFamily="34" charset="0"/>
              </a:rPr>
              <a:t>and welcoming </a:t>
            </a:r>
            <a:r>
              <a:rPr lang="en-US" sz="2100" dirty="0" smtClean="0">
                <a:latin typeface="Verdana" panose="020B0604030504040204" pitchFamily="34" charset="0"/>
                <a:ea typeface="Verdana" panose="020B0604030504040204" pitchFamily="34" charset="0"/>
                <a:cs typeface="Verdana" panose="020B0604030504040204" pitchFamily="34" charset="0"/>
              </a:rPr>
              <a:t>posture</a:t>
            </a:r>
          </a:p>
          <a:p>
            <a:pPr marL="0" indent="0">
              <a:buNone/>
            </a:pPr>
            <a:endParaRPr lang="en-US" dirty="0"/>
          </a:p>
        </p:txBody>
      </p:sp>
      <p:sp>
        <p:nvSpPr>
          <p:cNvPr id="14" name="Content Placeholder 2"/>
          <p:cNvSpPr txBox="1">
            <a:spLocks/>
          </p:cNvSpPr>
          <p:nvPr/>
        </p:nvSpPr>
        <p:spPr>
          <a:xfrm>
            <a:off x="361950" y="5833362"/>
            <a:ext cx="6553200" cy="878773"/>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dk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dk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dk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dk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dk1"/>
                </a:solidFill>
                <a:latin typeface="+mn-lt"/>
                <a:ea typeface="+mn-ea"/>
                <a:cs typeface="+mn-cs"/>
              </a:defRPr>
            </a:lvl5pPr>
            <a:lvl6pPr marL="2514600" indent="-228600" algn="l" defTabSz="457200" rtl="0" eaLnBrk="1" latinLnBrk="0" hangingPunct="1">
              <a:spcBef>
                <a:spcPct val="20000"/>
              </a:spcBef>
              <a:buFont typeface="Arial"/>
              <a:buChar char="•"/>
              <a:defRPr sz="1600" kern="1200">
                <a:solidFill>
                  <a:schemeClr val="dk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dk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dk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dk1"/>
                </a:solidFill>
                <a:latin typeface="+mn-lt"/>
                <a:ea typeface="+mn-ea"/>
                <a:cs typeface="+mn-cs"/>
              </a:defRPr>
            </a:lvl9pPr>
          </a:lstStyle>
          <a:p>
            <a:pPr marL="0" indent="0">
              <a:buNone/>
            </a:pPr>
            <a:r>
              <a:rPr lang="en-US" sz="1500" b="1" u="sng" dirty="0" smtClean="0">
                <a:latin typeface="Verdana" panose="020B0604030504040204" pitchFamily="34" charset="0"/>
                <a:ea typeface="Verdana" panose="020B0604030504040204" pitchFamily="34" charset="0"/>
                <a:cs typeface="Verdana" panose="020B0604030504040204" pitchFamily="34" charset="0"/>
              </a:rPr>
              <a:t>THANKING:</a:t>
            </a:r>
          </a:p>
          <a:p>
            <a:r>
              <a:rPr lang="en-US" sz="1500" dirty="0">
                <a:latin typeface="Verdana"/>
                <a:cs typeface="Verdana"/>
              </a:rPr>
              <a:t>Thank you for talking with me about </a:t>
            </a:r>
            <a:r>
              <a:rPr lang="en-US" sz="1500" dirty="0" smtClean="0">
                <a:latin typeface="Verdana"/>
                <a:cs typeface="Verdana"/>
              </a:rPr>
              <a:t>this. It </a:t>
            </a:r>
            <a:r>
              <a:rPr lang="en-US" sz="1500" dirty="0">
                <a:latin typeface="Verdana"/>
                <a:cs typeface="Verdana"/>
              </a:rPr>
              <a:t>took a lot of courage for you to share these things with me.”</a:t>
            </a:r>
          </a:p>
          <a:p>
            <a:pPr marL="0" indent="0">
              <a:buNone/>
            </a:pPr>
            <a:endParaRPr lang="en-US"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p>
        </p:txBody>
      </p:sp>
    </p:spTree>
    <p:extLst>
      <p:ext uri="{BB962C8B-B14F-4D97-AF65-F5344CB8AC3E}">
        <p14:creationId xmlns:p14="http://schemas.microsoft.com/office/powerpoint/2010/main" val="28066668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spirePPT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479789"/>
          </a:xfrm>
          <a:prstGeom prst="rect">
            <a:avLst/>
          </a:prstGeom>
        </p:spPr>
      </p:pic>
      <p:sp>
        <p:nvSpPr>
          <p:cNvPr id="5" name="Rectangle 6"/>
          <p:cNvSpPr>
            <a:spLocks noChangeArrowheads="1"/>
          </p:cNvSpPr>
          <p:nvPr/>
        </p:nvSpPr>
        <p:spPr bwMode="auto">
          <a:xfrm>
            <a:off x="641684" y="2054948"/>
            <a:ext cx="7686842" cy="923330"/>
          </a:xfrm>
          <a:prstGeom prst="rect">
            <a:avLst/>
          </a:prstGeom>
          <a:noFill/>
          <a:ln w="9525">
            <a:noFill/>
            <a:miter lim="800000"/>
            <a:headEnd/>
            <a:tailEnd/>
          </a:ln>
        </p:spPr>
        <p:txBody>
          <a:bodyPr wrap="square">
            <a:spAutoFit/>
          </a:bodyPr>
          <a:lstStyle/>
          <a:p>
            <a:pPr eaLnBrk="0" hangingPunct="0">
              <a:buSzPct val="75000"/>
              <a:defRPr/>
            </a:pPr>
            <a:endParaRPr lang="en-US" dirty="0" smtClean="0">
              <a:latin typeface="Verdana" pitchFamily="34" charset="0"/>
            </a:endParaRPr>
          </a:p>
          <a:p>
            <a:pPr indent="-223837" eaLnBrk="0" hangingPunct="0">
              <a:buSzPct val="75000"/>
              <a:buFont typeface="Arial" pitchFamily="34" charset="0"/>
              <a:buChar char="•"/>
              <a:defRPr/>
            </a:pPr>
            <a:endParaRPr lang="en-US" dirty="0">
              <a:latin typeface="Verdana" pitchFamily="34" charset="0"/>
            </a:endParaRPr>
          </a:p>
          <a:p>
            <a:pPr indent="-223837" eaLnBrk="0" hangingPunct="0">
              <a:buSzPct val="75000"/>
              <a:buFont typeface="Arial" pitchFamily="34" charset="0"/>
              <a:buChar char="•"/>
              <a:defRPr/>
            </a:pPr>
            <a:endParaRPr lang="en-US" dirty="0">
              <a:latin typeface="Verdana" pitchFamily="34" charset="0"/>
            </a:endParaRPr>
          </a:p>
        </p:txBody>
      </p:sp>
      <p:sp>
        <p:nvSpPr>
          <p:cNvPr id="7" name="TextBox 4"/>
          <p:cNvSpPr txBox="1">
            <a:spLocks noChangeArrowheads="1"/>
          </p:cNvSpPr>
          <p:nvPr/>
        </p:nvSpPr>
        <p:spPr bwMode="auto">
          <a:xfrm>
            <a:off x="3196220" y="1408832"/>
            <a:ext cx="4611967" cy="523220"/>
          </a:xfrm>
          <a:prstGeom prst="rect">
            <a:avLst/>
          </a:prstGeom>
          <a:noFill/>
          <a:ln w="9525">
            <a:noFill/>
            <a:miter lim="800000"/>
            <a:headEnd/>
            <a:tailEnd/>
          </a:ln>
        </p:spPr>
        <p:txBody>
          <a:bodyPr wrap="square">
            <a:spAutoFit/>
          </a:bodyPr>
          <a:lstStyle/>
          <a:p>
            <a:endParaRPr lang="en-US" sz="2800" dirty="0" smtClean="0">
              <a:solidFill>
                <a:srgbClr val="ED623D"/>
              </a:solidFill>
              <a:latin typeface="Verdana"/>
              <a:cs typeface="Verdana"/>
            </a:endParaRPr>
          </a:p>
        </p:txBody>
      </p:sp>
      <p:sp>
        <p:nvSpPr>
          <p:cNvPr id="4" name="Title 3"/>
          <p:cNvSpPr>
            <a:spLocks noGrp="1"/>
          </p:cNvSpPr>
          <p:nvPr>
            <p:ph type="title"/>
          </p:nvPr>
        </p:nvSpPr>
        <p:spPr>
          <a:xfrm>
            <a:off x="457200" y="274638"/>
            <a:ext cx="7871326" cy="1143000"/>
          </a:xfrm>
        </p:spPr>
        <p:txBody>
          <a:bodyPr>
            <a:normAutofit/>
          </a:bodyPr>
          <a:lstStyle/>
          <a:p>
            <a:pPr algn="r"/>
            <a:r>
              <a:rPr lang="en-US" sz="2800" dirty="0" smtClean="0">
                <a:solidFill>
                  <a:srgbClr val="EA6A20"/>
                </a:solidFill>
                <a:latin typeface="Verdana" panose="020B0604030504040204" pitchFamily="34" charset="0"/>
                <a:ea typeface="Verdana" panose="020B0604030504040204" pitchFamily="34" charset="0"/>
                <a:cs typeface="Verdana" panose="020B0604030504040204" pitchFamily="34" charset="0"/>
              </a:rPr>
              <a:t>LEARNING OUTCOMES</a:t>
            </a:r>
            <a:endParaRPr lang="en-US" sz="2800" dirty="0">
              <a:solidFill>
                <a:srgbClr val="EA6A20"/>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ubtitle 5"/>
          <p:cNvSpPr>
            <a:spLocks noGrp="1"/>
          </p:cNvSpPr>
          <p:nvPr>
            <p:ph idx="1"/>
          </p:nvPr>
        </p:nvSpPr>
        <p:spPr>
          <a:xfrm>
            <a:off x="816810" y="1803855"/>
            <a:ext cx="6991377" cy="4415971"/>
          </a:xfrm>
        </p:spPr>
        <p:txBody>
          <a:bodyPr>
            <a:normAutofit/>
          </a:bodyPr>
          <a:lstStyle/>
          <a:p>
            <a:pPr marL="0" indent="0">
              <a:buNone/>
            </a:pPr>
            <a:r>
              <a:rPr lang="en-US" sz="2000" dirty="0" smtClean="0">
                <a:latin typeface="Verdana" panose="020B0604030504040204" pitchFamily="34" charset="0"/>
                <a:ea typeface="Verdana" panose="020B0604030504040204" pitchFamily="34" charset="0"/>
                <a:cs typeface="Verdana" panose="020B0604030504040204" pitchFamily="34" charset="0"/>
              </a:rPr>
              <a:t>Participants will be able to:</a:t>
            </a:r>
          </a:p>
          <a:p>
            <a:pPr lvl="1">
              <a:spcBef>
                <a:spcPts val="1200"/>
              </a:spcBef>
            </a:pPr>
            <a:r>
              <a:rPr lang="en-US" sz="1800" dirty="0" smtClean="0">
                <a:latin typeface="Verdana" panose="020B0604030504040204" pitchFamily="34" charset="0"/>
                <a:ea typeface="Verdana" panose="020B0604030504040204" pitchFamily="34" charset="0"/>
                <a:cs typeface="Verdana" panose="020B0604030504040204" pitchFamily="34" charset="0"/>
              </a:rPr>
              <a:t>Recognize the prevalence of suicide among college students</a:t>
            </a:r>
            <a:endParaRPr lang="en-US" sz="1800" dirty="0">
              <a:latin typeface="Verdana" panose="020B0604030504040204" pitchFamily="34" charset="0"/>
              <a:ea typeface="Verdana" panose="020B0604030504040204" pitchFamily="34" charset="0"/>
              <a:cs typeface="Verdana" panose="020B0604030504040204" pitchFamily="34" charset="0"/>
            </a:endParaRPr>
          </a:p>
          <a:p>
            <a:pPr lvl="1">
              <a:lnSpc>
                <a:spcPct val="150000"/>
              </a:lnSpc>
              <a:spcBef>
                <a:spcPts val="1200"/>
              </a:spcBef>
            </a:pPr>
            <a:r>
              <a:rPr lang="en-US" sz="1800" dirty="0" smtClean="0">
                <a:latin typeface="Verdana" panose="020B0604030504040204" pitchFamily="34" charset="0"/>
                <a:ea typeface="Verdana" panose="020B0604030504040204" pitchFamily="34" charset="0"/>
                <a:cs typeface="Verdana" panose="020B0604030504040204" pitchFamily="34" charset="0"/>
              </a:rPr>
              <a:t>Identify risk </a:t>
            </a:r>
            <a:r>
              <a:rPr lang="en-US" sz="1800" dirty="0">
                <a:latin typeface="Verdana" panose="020B0604030504040204" pitchFamily="34" charset="0"/>
                <a:ea typeface="Verdana" panose="020B0604030504040204" pitchFamily="34" charset="0"/>
                <a:cs typeface="Verdana" panose="020B0604030504040204" pitchFamily="34" charset="0"/>
              </a:rPr>
              <a:t>factors for suicide </a:t>
            </a:r>
            <a:endParaRPr lang="en-US" sz="1800" dirty="0" smtClean="0">
              <a:latin typeface="Verdana" panose="020B0604030504040204" pitchFamily="34" charset="0"/>
              <a:ea typeface="Verdana" panose="020B0604030504040204" pitchFamily="34" charset="0"/>
              <a:cs typeface="Verdana" panose="020B0604030504040204" pitchFamily="34" charset="0"/>
            </a:endParaRPr>
          </a:p>
          <a:p>
            <a:pPr lvl="1">
              <a:lnSpc>
                <a:spcPct val="110000"/>
              </a:lnSpc>
              <a:spcBef>
                <a:spcPts val="1200"/>
              </a:spcBef>
            </a:pPr>
            <a:r>
              <a:rPr lang="en-US" sz="1800" dirty="0" smtClean="0">
                <a:latin typeface="Verdana" panose="020B0604030504040204" pitchFamily="34" charset="0"/>
                <a:ea typeface="Verdana" panose="020B0604030504040204" pitchFamily="34" charset="0"/>
                <a:cs typeface="Verdana" panose="020B0604030504040204" pitchFamily="34" charset="0"/>
              </a:rPr>
              <a:t>Identify </a:t>
            </a:r>
            <a:r>
              <a:rPr lang="en-US" sz="1800" dirty="0">
                <a:latin typeface="Verdana" panose="020B0604030504040204" pitchFamily="34" charset="0"/>
                <a:ea typeface="Verdana" panose="020B0604030504040204" pitchFamily="34" charset="0"/>
                <a:cs typeface="Verdana" panose="020B0604030504040204" pitchFamily="34" charset="0"/>
              </a:rPr>
              <a:t>warning signs that someone may be considering </a:t>
            </a:r>
            <a:r>
              <a:rPr lang="en-US" sz="1800" dirty="0" smtClean="0">
                <a:latin typeface="Verdana" panose="020B0604030504040204" pitchFamily="34" charset="0"/>
                <a:ea typeface="Verdana" panose="020B0604030504040204" pitchFamily="34" charset="0"/>
                <a:cs typeface="Verdana" panose="020B0604030504040204" pitchFamily="34" charset="0"/>
              </a:rPr>
              <a:t>suicide</a:t>
            </a:r>
          </a:p>
          <a:p>
            <a:pPr lvl="1">
              <a:lnSpc>
                <a:spcPct val="150000"/>
              </a:lnSpc>
              <a:spcBef>
                <a:spcPts val="1200"/>
              </a:spcBef>
            </a:pPr>
            <a:r>
              <a:rPr lang="en-US" sz="1800" dirty="0">
                <a:latin typeface="Verdana" panose="020B0604030504040204" pitchFamily="34" charset="0"/>
                <a:ea typeface="Verdana" panose="020B0604030504040204" pitchFamily="34" charset="0"/>
                <a:cs typeface="Verdana" panose="020B0604030504040204" pitchFamily="34" charset="0"/>
              </a:rPr>
              <a:t>A</a:t>
            </a:r>
            <a:r>
              <a:rPr lang="en-US" sz="1800" dirty="0" smtClean="0">
                <a:latin typeface="Verdana" panose="020B0604030504040204" pitchFamily="34" charset="0"/>
                <a:ea typeface="Verdana" panose="020B0604030504040204" pitchFamily="34" charset="0"/>
                <a:cs typeface="Verdana" panose="020B0604030504040204" pitchFamily="34" charset="0"/>
              </a:rPr>
              <a:t>sk </a:t>
            </a:r>
            <a:r>
              <a:rPr lang="en-US" sz="1800" dirty="0">
                <a:latin typeface="Verdana" panose="020B0604030504040204" pitchFamily="34" charset="0"/>
                <a:ea typeface="Verdana" panose="020B0604030504040204" pitchFamily="34" charset="0"/>
                <a:cs typeface="Verdana" panose="020B0604030504040204" pitchFamily="34" charset="0"/>
              </a:rPr>
              <a:t>someone if they are thinking about </a:t>
            </a:r>
            <a:r>
              <a:rPr lang="en-US" sz="1800" dirty="0" smtClean="0">
                <a:latin typeface="Verdana" panose="020B0604030504040204" pitchFamily="34" charset="0"/>
                <a:ea typeface="Verdana" panose="020B0604030504040204" pitchFamily="34" charset="0"/>
                <a:cs typeface="Verdana" panose="020B0604030504040204" pitchFamily="34" charset="0"/>
              </a:rPr>
              <a:t>suicide</a:t>
            </a:r>
          </a:p>
          <a:p>
            <a:pPr lvl="1">
              <a:spcBef>
                <a:spcPts val="1200"/>
              </a:spcBef>
            </a:pPr>
            <a:r>
              <a:rPr lang="en-US" sz="1800" dirty="0" smtClean="0">
                <a:latin typeface="Verdana" panose="020B0604030504040204" pitchFamily="34" charset="0"/>
                <a:ea typeface="Verdana" panose="020B0604030504040204" pitchFamily="34" charset="0"/>
                <a:cs typeface="Verdana" panose="020B0604030504040204" pitchFamily="34" charset="0"/>
              </a:rPr>
              <a:t>Facilitate access to mental health or other professionals for a student who may be considering suicide</a:t>
            </a:r>
          </a:p>
        </p:txBody>
      </p:sp>
      <p:sp>
        <p:nvSpPr>
          <p:cNvPr id="2" name="Slide Number Placeholder 1"/>
          <p:cNvSpPr>
            <a:spLocks noGrp="1"/>
          </p:cNvSpPr>
          <p:nvPr>
            <p:ph type="sldNum" sz="quarter" idx="12"/>
          </p:nvPr>
        </p:nvSpPr>
        <p:spPr/>
        <p:txBody>
          <a:bodyPr/>
          <a:lstStyle/>
          <a:p>
            <a:fld id="{66331A2E-16BD-4585-9D9C-21E9C3A405C5}" type="slidenum">
              <a:rPr lang="en-US" smtClean="0"/>
              <a:t>2</a:t>
            </a:fld>
            <a:endParaRPr lang="en-US"/>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34200" y="5519840"/>
            <a:ext cx="1524000" cy="1338159"/>
          </a:xfrm>
          <a:prstGeom prst="rect">
            <a:avLst/>
          </a:prstGeom>
        </p:spPr>
      </p:pic>
    </p:spTree>
    <p:extLst>
      <p:ext uri="{BB962C8B-B14F-4D97-AF65-F5344CB8AC3E}">
        <p14:creationId xmlns:p14="http://schemas.microsoft.com/office/powerpoint/2010/main" val="11496676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spirePPT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931"/>
            <a:ext cx="9144000" cy="6479789"/>
          </a:xfrm>
          <a:prstGeom prst="rect">
            <a:avLst/>
          </a:prstGeom>
        </p:spPr>
      </p:pic>
      <p:sp>
        <p:nvSpPr>
          <p:cNvPr id="8" name="TextBox 4"/>
          <p:cNvSpPr txBox="1">
            <a:spLocks noChangeArrowheads="1"/>
          </p:cNvSpPr>
          <p:nvPr/>
        </p:nvSpPr>
        <p:spPr bwMode="auto">
          <a:xfrm>
            <a:off x="2514600" y="793885"/>
            <a:ext cx="5828323" cy="954107"/>
          </a:xfrm>
          <a:prstGeom prst="rect">
            <a:avLst/>
          </a:prstGeom>
          <a:noFill/>
          <a:ln w="9525">
            <a:noFill/>
            <a:miter lim="800000"/>
            <a:headEnd/>
            <a:tailEnd/>
          </a:ln>
        </p:spPr>
        <p:txBody>
          <a:bodyPr wrap="square">
            <a:spAutoFit/>
          </a:bodyPr>
          <a:lstStyle/>
          <a:p>
            <a:pPr algn="r"/>
            <a:r>
              <a:rPr lang="en-US" sz="2800" dirty="0" smtClean="0">
                <a:solidFill>
                  <a:srgbClr val="ED623D"/>
                </a:solidFill>
                <a:latin typeface="Verdana" pitchFamily="34" charset="0"/>
              </a:rPr>
              <a:t>RESPONDING TO</a:t>
            </a:r>
          </a:p>
          <a:p>
            <a:pPr algn="r"/>
            <a:r>
              <a:rPr lang="en-US" sz="2800" dirty="0" smtClean="0">
                <a:solidFill>
                  <a:srgbClr val="ED623D"/>
                </a:solidFill>
                <a:latin typeface="Verdana" pitchFamily="34" charset="0"/>
              </a:rPr>
              <a:t>INDIVIDUALS</a:t>
            </a: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34200" y="5519840"/>
            <a:ext cx="1524000" cy="1338159"/>
          </a:xfrm>
          <a:prstGeom prst="rect">
            <a:avLst/>
          </a:prstGeom>
        </p:spPr>
      </p:pic>
      <p:sp>
        <p:nvSpPr>
          <p:cNvPr id="2" name="Slide Number Placeholder 1"/>
          <p:cNvSpPr>
            <a:spLocks noGrp="1"/>
          </p:cNvSpPr>
          <p:nvPr>
            <p:ph type="sldNum" sz="quarter" idx="12"/>
          </p:nvPr>
        </p:nvSpPr>
        <p:spPr/>
        <p:txBody>
          <a:bodyPr/>
          <a:lstStyle/>
          <a:p>
            <a:fld id="{BE7F9BAC-1FFA-49E3-A290-27BD7D7F309A}" type="slidenum">
              <a:rPr lang="en-US" smtClean="0"/>
              <a:pPr/>
              <a:t>20</a:t>
            </a:fld>
            <a:endParaRPr lang="en-US"/>
          </a:p>
        </p:txBody>
      </p:sp>
      <p:sp>
        <p:nvSpPr>
          <p:cNvPr id="9" name="Oval 8"/>
          <p:cNvSpPr/>
          <p:nvPr/>
        </p:nvSpPr>
        <p:spPr>
          <a:xfrm>
            <a:off x="2257806" y="2406650"/>
            <a:ext cx="4114800" cy="3276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ounded Rectangle 10"/>
          <p:cNvSpPr/>
          <p:nvPr/>
        </p:nvSpPr>
        <p:spPr>
          <a:xfrm>
            <a:off x="5867400" y="2286000"/>
            <a:ext cx="2189590" cy="106680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2800" b="1" dirty="0" smtClean="0"/>
              <a:t>Questioning</a:t>
            </a:r>
            <a:endParaRPr lang="en-US" sz="2800" b="1" dirty="0"/>
          </a:p>
        </p:txBody>
      </p:sp>
      <p:sp>
        <p:nvSpPr>
          <p:cNvPr id="12" name="Rounded Rectangle 11"/>
          <p:cNvSpPr/>
          <p:nvPr/>
        </p:nvSpPr>
        <p:spPr>
          <a:xfrm>
            <a:off x="3338521" y="1600200"/>
            <a:ext cx="2020625" cy="106680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2800" b="1" dirty="0" smtClean="0"/>
              <a:t>Active Listening</a:t>
            </a:r>
            <a:endParaRPr lang="en-US" sz="2800" b="1" dirty="0"/>
          </a:p>
        </p:txBody>
      </p:sp>
      <p:sp>
        <p:nvSpPr>
          <p:cNvPr id="13" name="Rounded Rectangle 12"/>
          <p:cNvSpPr/>
          <p:nvPr/>
        </p:nvSpPr>
        <p:spPr>
          <a:xfrm>
            <a:off x="685800" y="4664075"/>
            <a:ext cx="2067339" cy="974725"/>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2800" b="1" dirty="0" smtClean="0"/>
              <a:t>Advice</a:t>
            </a:r>
            <a:endParaRPr lang="en-US" sz="2800" b="1" dirty="0"/>
          </a:p>
        </p:txBody>
      </p:sp>
      <p:sp>
        <p:nvSpPr>
          <p:cNvPr id="14" name="Rounded Rectangle 13"/>
          <p:cNvSpPr/>
          <p:nvPr/>
        </p:nvSpPr>
        <p:spPr>
          <a:xfrm>
            <a:off x="533400" y="2286000"/>
            <a:ext cx="2286000" cy="106680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2800" b="1" dirty="0" smtClean="0"/>
              <a:t>Paraphrasing</a:t>
            </a:r>
            <a:endParaRPr lang="en-US" sz="2800" b="1" dirty="0"/>
          </a:p>
        </p:txBody>
      </p:sp>
      <p:sp>
        <p:nvSpPr>
          <p:cNvPr id="15" name="Rounded Rectangle 14"/>
          <p:cNvSpPr/>
          <p:nvPr/>
        </p:nvSpPr>
        <p:spPr>
          <a:xfrm>
            <a:off x="5867400" y="4648200"/>
            <a:ext cx="1967948" cy="958850"/>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2800" b="1" dirty="0" smtClean="0"/>
              <a:t>Assurance</a:t>
            </a:r>
            <a:endParaRPr lang="en-US" sz="2800" b="1" dirty="0"/>
          </a:p>
        </p:txBody>
      </p:sp>
      <p:sp>
        <p:nvSpPr>
          <p:cNvPr id="16" name="Rounded Rectangle 15"/>
          <p:cNvSpPr/>
          <p:nvPr/>
        </p:nvSpPr>
        <p:spPr>
          <a:xfrm>
            <a:off x="3124200" y="5486400"/>
            <a:ext cx="2395039" cy="1066800"/>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2800" b="1" dirty="0" smtClean="0"/>
              <a:t>Interpretation</a:t>
            </a:r>
            <a:endParaRPr lang="en-US" sz="2800" b="1" dirty="0"/>
          </a:p>
        </p:txBody>
      </p:sp>
      <p:sp>
        <p:nvSpPr>
          <p:cNvPr id="17" name="Rectangle 16"/>
          <p:cNvSpPr/>
          <p:nvPr/>
        </p:nvSpPr>
        <p:spPr>
          <a:xfrm>
            <a:off x="3032760" y="3235963"/>
            <a:ext cx="2621279" cy="147256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LESSONS FROM PERSONAL CRISIS CARE AND SUPPORT</a:t>
            </a:r>
            <a:endParaRPr lang="en-US" b="1" dirty="0"/>
          </a:p>
        </p:txBody>
      </p:sp>
    </p:spTree>
    <p:extLst>
      <p:ext uri="{BB962C8B-B14F-4D97-AF65-F5344CB8AC3E}">
        <p14:creationId xmlns:p14="http://schemas.microsoft.com/office/powerpoint/2010/main" val="29066484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spirePPT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931"/>
            <a:ext cx="9144000" cy="6479789"/>
          </a:xfrm>
          <a:prstGeom prst="rect">
            <a:avLst/>
          </a:prstGeom>
        </p:spPr>
      </p:pic>
      <p:sp>
        <p:nvSpPr>
          <p:cNvPr id="8" name="TextBox 4"/>
          <p:cNvSpPr txBox="1">
            <a:spLocks noChangeArrowheads="1"/>
          </p:cNvSpPr>
          <p:nvPr/>
        </p:nvSpPr>
        <p:spPr bwMode="auto">
          <a:xfrm>
            <a:off x="3276600" y="793885"/>
            <a:ext cx="5066323" cy="523220"/>
          </a:xfrm>
          <a:prstGeom prst="rect">
            <a:avLst/>
          </a:prstGeom>
          <a:noFill/>
          <a:ln w="9525">
            <a:noFill/>
            <a:miter lim="800000"/>
            <a:headEnd/>
            <a:tailEnd/>
          </a:ln>
        </p:spPr>
        <p:txBody>
          <a:bodyPr wrap="square">
            <a:spAutoFit/>
          </a:bodyPr>
          <a:lstStyle/>
          <a:p>
            <a:pPr algn="r"/>
            <a:r>
              <a:rPr lang="en-US" sz="2800" dirty="0" smtClean="0">
                <a:solidFill>
                  <a:srgbClr val="ED623D"/>
                </a:solidFill>
                <a:latin typeface="Verdana" pitchFamily="34" charset="0"/>
              </a:rPr>
              <a:t>STEPS FOR INTERVENING</a:t>
            </a:r>
          </a:p>
        </p:txBody>
      </p:sp>
      <p:sp>
        <p:nvSpPr>
          <p:cNvPr id="6" name="Rectangle 6"/>
          <p:cNvSpPr>
            <a:spLocks noChangeArrowheads="1"/>
          </p:cNvSpPr>
          <p:nvPr/>
        </p:nvSpPr>
        <p:spPr bwMode="auto">
          <a:xfrm>
            <a:off x="842211" y="1824414"/>
            <a:ext cx="7646736" cy="2554545"/>
          </a:xfrm>
          <a:prstGeom prst="rect">
            <a:avLst/>
          </a:prstGeom>
          <a:noFill/>
          <a:ln w="9525">
            <a:noFill/>
            <a:miter lim="800000"/>
            <a:headEnd/>
            <a:tailEnd/>
          </a:ln>
        </p:spPr>
        <p:txBody>
          <a:bodyPr wrap="square">
            <a:spAutoFit/>
          </a:bodyPr>
          <a:lstStyle/>
          <a:p>
            <a:pPr algn="ctr"/>
            <a:endParaRPr lang="en-US" sz="4000" b="1" dirty="0" smtClean="0">
              <a:latin typeface="Verdana"/>
              <a:cs typeface="Verdana"/>
            </a:endParaRPr>
          </a:p>
          <a:p>
            <a:pPr algn="ctr"/>
            <a:r>
              <a:rPr lang="en-US" sz="4000" b="1" dirty="0" smtClean="0">
                <a:latin typeface="Verdana"/>
                <a:cs typeface="Verdana"/>
              </a:rPr>
              <a:t>Step 1: Ask the Question</a:t>
            </a:r>
          </a:p>
          <a:p>
            <a:pPr algn="ctr"/>
            <a:endParaRPr lang="en-US" sz="4000" b="1" dirty="0" smtClean="0">
              <a:latin typeface="Verdana"/>
              <a:ea typeface="Verdana" panose="020B0604030504040204" pitchFamily="34" charset="0"/>
              <a:cs typeface="Verdana"/>
            </a:endParaRPr>
          </a:p>
          <a:p>
            <a:pPr algn="ctr"/>
            <a:r>
              <a:rPr lang="en-US" sz="4000" b="1" dirty="0" smtClean="0">
                <a:latin typeface="Verdana"/>
                <a:ea typeface="Verdana" panose="020B0604030504040204" pitchFamily="34" charset="0"/>
                <a:cs typeface="Verdana"/>
              </a:rPr>
              <a:t>Step 2: Make a Call</a:t>
            </a:r>
            <a:endParaRPr lang="en-US" sz="4000" dirty="0" smtClean="0">
              <a:latin typeface="Verdana" panose="020B0604030504040204" pitchFamily="34" charset="0"/>
              <a:ea typeface="Verdana" panose="020B0604030504040204" pitchFamily="34" charset="0"/>
              <a:cs typeface="Verdana" panose="020B0604030504040204" pitchFamily="34" charset="0"/>
            </a:endParaRP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34200" y="5519840"/>
            <a:ext cx="1524000" cy="1338159"/>
          </a:xfrm>
          <a:prstGeom prst="rect">
            <a:avLst/>
          </a:prstGeom>
        </p:spPr>
      </p:pic>
      <p:sp>
        <p:nvSpPr>
          <p:cNvPr id="2" name="Slide Number Placeholder 1"/>
          <p:cNvSpPr>
            <a:spLocks noGrp="1"/>
          </p:cNvSpPr>
          <p:nvPr>
            <p:ph type="sldNum" sz="quarter" idx="12"/>
          </p:nvPr>
        </p:nvSpPr>
        <p:spPr/>
        <p:txBody>
          <a:bodyPr/>
          <a:lstStyle/>
          <a:p>
            <a:fld id="{BE7F9BAC-1FFA-49E3-A290-27BD7D7F309A}" type="slidenum">
              <a:rPr lang="en-US" smtClean="0"/>
              <a:pPr/>
              <a:t>21</a:t>
            </a:fld>
            <a:endParaRPr lang="en-US"/>
          </a:p>
        </p:txBody>
      </p:sp>
    </p:spTree>
    <p:extLst>
      <p:ext uri="{BB962C8B-B14F-4D97-AF65-F5344CB8AC3E}">
        <p14:creationId xmlns:p14="http://schemas.microsoft.com/office/powerpoint/2010/main" val="2553832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spirePPT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931"/>
            <a:ext cx="9144000" cy="6479789"/>
          </a:xfrm>
          <a:prstGeom prst="rect">
            <a:avLst/>
          </a:prstGeom>
        </p:spPr>
      </p:pic>
      <p:sp>
        <p:nvSpPr>
          <p:cNvPr id="8" name="TextBox 4"/>
          <p:cNvSpPr txBox="1">
            <a:spLocks noChangeArrowheads="1"/>
          </p:cNvSpPr>
          <p:nvPr/>
        </p:nvSpPr>
        <p:spPr bwMode="auto">
          <a:xfrm>
            <a:off x="2514600" y="793885"/>
            <a:ext cx="5828323" cy="954107"/>
          </a:xfrm>
          <a:prstGeom prst="rect">
            <a:avLst/>
          </a:prstGeom>
          <a:noFill/>
          <a:ln w="9525">
            <a:noFill/>
            <a:miter lim="800000"/>
            <a:headEnd/>
            <a:tailEnd/>
          </a:ln>
        </p:spPr>
        <p:txBody>
          <a:bodyPr wrap="square">
            <a:spAutoFit/>
          </a:bodyPr>
          <a:lstStyle/>
          <a:p>
            <a:pPr algn="r"/>
            <a:r>
              <a:rPr lang="en-US" sz="2800" dirty="0" smtClean="0">
                <a:solidFill>
                  <a:srgbClr val="ED623D"/>
                </a:solidFill>
                <a:latin typeface="Verdana" pitchFamily="34" charset="0"/>
              </a:rPr>
              <a:t>STEP ONE: ASK THE</a:t>
            </a:r>
          </a:p>
          <a:p>
            <a:pPr algn="r"/>
            <a:r>
              <a:rPr lang="en-US" sz="2800" dirty="0" smtClean="0">
                <a:solidFill>
                  <a:srgbClr val="ED623D"/>
                </a:solidFill>
                <a:latin typeface="Verdana" pitchFamily="34" charset="0"/>
              </a:rPr>
              <a:t>QUESTION</a:t>
            </a:r>
          </a:p>
        </p:txBody>
      </p:sp>
      <p:sp>
        <p:nvSpPr>
          <p:cNvPr id="6" name="Rectangle 6"/>
          <p:cNvSpPr>
            <a:spLocks noChangeArrowheads="1"/>
          </p:cNvSpPr>
          <p:nvPr/>
        </p:nvSpPr>
        <p:spPr bwMode="auto">
          <a:xfrm>
            <a:off x="228600" y="1824414"/>
            <a:ext cx="8260347" cy="5324535"/>
          </a:xfrm>
          <a:prstGeom prst="rect">
            <a:avLst/>
          </a:prstGeom>
          <a:noFill/>
          <a:ln w="9525">
            <a:noFill/>
            <a:miter lim="800000"/>
            <a:headEnd/>
            <a:tailEnd/>
          </a:ln>
        </p:spPr>
        <p:txBody>
          <a:bodyPr wrap="square">
            <a:spAutoFit/>
          </a:bodyPr>
          <a:lstStyle/>
          <a:p>
            <a:pPr algn="ctr"/>
            <a:r>
              <a:rPr lang="en-US" sz="2800" b="1" dirty="0" smtClean="0">
                <a:latin typeface="Verdana"/>
                <a:cs typeface="Verdana"/>
              </a:rPr>
              <a:t>Concerning Phrases</a:t>
            </a:r>
          </a:p>
          <a:p>
            <a:r>
              <a:rPr lang="en-US" sz="2000" dirty="0" smtClean="0">
                <a:latin typeface="Verdana"/>
                <a:cs typeface="Verdana"/>
              </a:rPr>
              <a:t>Example phrases that indicate someone </a:t>
            </a:r>
            <a:r>
              <a:rPr lang="en-US" sz="2000" u="sng" dirty="0" smtClean="0">
                <a:latin typeface="Verdana"/>
                <a:cs typeface="Verdana"/>
              </a:rPr>
              <a:t>may</a:t>
            </a:r>
            <a:r>
              <a:rPr lang="en-US" sz="2000" dirty="0" smtClean="0">
                <a:latin typeface="Verdana"/>
                <a:cs typeface="Verdana"/>
              </a:rPr>
              <a:t> be thinking about suicide:</a:t>
            </a:r>
          </a:p>
          <a:p>
            <a:pPr algn="ctr"/>
            <a:endParaRPr lang="en-US" sz="2000" dirty="0" smtClean="0">
              <a:latin typeface="Verdana"/>
              <a:cs typeface="Verdana"/>
            </a:endParaRPr>
          </a:p>
          <a:p>
            <a:pPr algn="ctr"/>
            <a:endParaRPr lang="en-US" sz="2000" dirty="0">
              <a:latin typeface="Verdana"/>
              <a:cs typeface="Verdana"/>
            </a:endParaRPr>
          </a:p>
          <a:p>
            <a:pPr algn="ctr"/>
            <a:r>
              <a:rPr lang="en-US" dirty="0" smtClean="0">
                <a:latin typeface="Verdana"/>
                <a:cs typeface="Verdana"/>
              </a:rPr>
              <a:t>“Life is just not worth living anymore. I don’t see the point.”</a:t>
            </a:r>
          </a:p>
          <a:p>
            <a:pPr algn="ctr"/>
            <a:endParaRPr lang="en-US" dirty="0">
              <a:latin typeface="Verdana"/>
              <a:cs typeface="Verdana"/>
            </a:endParaRPr>
          </a:p>
          <a:p>
            <a:pPr algn="ctr"/>
            <a:r>
              <a:rPr lang="en-US" dirty="0" smtClean="0">
                <a:latin typeface="Verdana"/>
                <a:cs typeface="Verdana"/>
              </a:rPr>
              <a:t>“I can’t take the pain anymore.”</a:t>
            </a:r>
          </a:p>
          <a:p>
            <a:pPr algn="ctr"/>
            <a:endParaRPr lang="en-US" dirty="0">
              <a:latin typeface="Verdana"/>
              <a:cs typeface="Verdana"/>
            </a:endParaRPr>
          </a:p>
          <a:p>
            <a:pPr algn="ctr"/>
            <a:r>
              <a:rPr lang="en-US" dirty="0" smtClean="0">
                <a:latin typeface="Verdana"/>
                <a:cs typeface="Verdana"/>
              </a:rPr>
              <a:t>“Everyone will be better off without me.”</a:t>
            </a:r>
          </a:p>
          <a:p>
            <a:pPr algn="ctr"/>
            <a:endParaRPr lang="en-US" dirty="0">
              <a:latin typeface="Verdana"/>
              <a:cs typeface="Verdana"/>
            </a:endParaRPr>
          </a:p>
          <a:p>
            <a:pPr algn="ctr"/>
            <a:r>
              <a:rPr lang="en-US" dirty="0" smtClean="0">
                <a:latin typeface="Verdana"/>
                <a:cs typeface="Verdana"/>
              </a:rPr>
              <a:t>“All my problems will end soon.”</a:t>
            </a:r>
          </a:p>
          <a:p>
            <a:pPr algn="ctr"/>
            <a:endParaRPr lang="en-US" dirty="0">
              <a:latin typeface="Verdana"/>
              <a:cs typeface="Verdana"/>
            </a:endParaRPr>
          </a:p>
          <a:p>
            <a:pPr algn="ctr"/>
            <a:endParaRPr lang="en-US" sz="2800" b="1" dirty="0">
              <a:latin typeface="Verdana"/>
              <a:cs typeface="Verdana"/>
            </a:endParaRPr>
          </a:p>
          <a:p>
            <a:pPr algn="ctr"/>
            <a:endParaRPr lang="en-US" sz="2000" dirty="0" smtClean="0">
              <a:latin typeface="Verdana"/>
              <a:cs typeface="Verdana"/>
            </a:endParaRPr>
          </a:p>
          <a:p>
            <a:pPr algn="ctr"/>
            <a:endParaRPr lang="en-US" sz="2000" dirty="0">
              <a:latin typeface="Verdana"/>
              <a:cs typeface="Verdana"/>
            </a:endParaRPr>
          </a:p>
          <a:p>
            <a:pPr algn="ctr"/>
            <a:endParaRPr lang="en-US" sz="2000" i="1" dirty="0" smtClean="0">
              <a:latin typeface="Verdana"/>
              <a:cs typeface="Verdana"/>
            </a:endParaRP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34200" y="5519840"/>
            <a:ext cx="1524000" cy="1338159"/>
          </a:xfrm>
          <a:prstGeom prst="rect">
            <a:avLst/>
          </a:prstGeom>
        </p:spPr>
      </p:pic>
      <p:sp>
        <p:nvSpPr>
          <p:cNvPr id="2" name="Slide Number Placeholder 1"/>
          <p:cNvSpPr>
            <a:spLocks noGrp="1"/>
          </p:cNvSpPr>
          <p:nvPr>
            <p:ph type="sldNum" sz="quarter" idx="12"/>
          </p:nvPr>
        </p:nvSpPr>
        <p:spPr/>
        <p:txBody>
          <a:bodyPr/>
          <a:lstStyle/>
          <a:p>
            <a:fld id="{BE7F9BAC-1FFA-49E3-A290-27BD7D7F309A}" type="slidenum">
              <a:rPr lang="en-US" smtClean="0"/>
              <a:pPr/>
              <a:t>22</a:t>
            </a:fld>
            <a:endParaRPr lang="en-US"/>
          </a:p>
        </p:txBody>
      </p:sp>
    </p:spTree>
    <p:extLst>
      <p:ext uri="{BB962C8B-B14F-4D97-AF65-F5344CB8AC3E}">
        <p14:creationId xmlns:p14="http://schemas.microsoft.com/office/powerpoint/2010/main" val="4214387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spirePPT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931"/>
            <a:ext cx="9144000" cy="6479789"/>
          </a:xfrm>
          <a:prstGeom prst="rect">
            <a:avLst/>
          </a:prstGeom>
        </p:spPr>
      </p:pic>
      <p:sp>
        <p:nvSpPr>
          <p:cNvPr id="8" name="TextBox 4"/>
          <p:cNvSpPr txBox="1">
            <a:spLocks noChangeArrowheads="1"/>
          </p:cNvSpPr>
          <p:nvPr/>
        </p:nvSpPr>
        <p:spPr bwMode="auto">
          <a:xfrm>
            <a:off x="2514600" y="793885"/>
            <a:ext cx="5828323" cy="954107"/>
          </a:xfrm>
          <a:prstGeom prst="rect">
            <a:avLst/>
          </a:prstGeom>
          <a:noFill/>
          <a:ln w="9525">
            <a:noFill/>
            <a:miter lim="800000"/>
            <a:headEnd/>
            <a:tailEnd/>
          </a:ln>
        </p:spPr>
        <p:txBody>
          <a:bodyPr wrap="square">
            <a:spAutoFit/>
          </a:bodyPr>
          <a:lstStyle/>
          <a:p>
            <a:pPr algn="r"/>
            <a:r>
              <a:rPr lang="en-US" sz="2800" dirty="0" smtClean="0">
                <a:solidFill>
                  <a:srgbClr val="ED623D"/>
                </a:solidFill>
                <a:latin typeface="Verdana" pitchFamily="34" charset="0"/>
              </a:rPr>
              <a:t>STEP ONE: ASK THE QUESTION</a:t>
            </a:r>
          </a:p>
        </p:txBody>
      </p:sp>
      <p:sp>
        <p:nvSpPr>
          <p:cNvPr id="6" name="Rectangle 6"/>
          <p:cNvSpPr>
            <a:spLocks noChangeArrowheads="1"/>
          </p:cNvSpPr>
          <p:nvPr/>
        </p:nvSpPr>
        <p:spPr bwMode="auto">
          <a:xfrm>
            <a:off x="152400" y="1824414"/>
            <a:ext cx="8336547" cy="4616648"/>
          </a:xfrm>
          <a:prstGeom prst="rect">
            <a:avLst/>
          </a:prstGeom>
          <a:noFill/>
          <a:ln w="9525">
            <a:noFill/>
            <a:miter lim="800000"/>
            <a:headEnd/>
            <a:tailEnd/>
          </a:ln>
        </p:spPr>
        <p:txBody>
          <a:bodyPr wrap="square">
            <a:spAutoFit/>
          </a:bodyPr>
          <a:lstStyle/>
          <a:p>
            <a:pPr algn="ctr"/>
            <a:r>
              <a:rPr lang="en-US" sz="2800" b="1" dirty="0" smtClean="0">
                <a:latin typeface="Verdana"/>
                <a:cs typeface="Verdana"/>
              </a:rPr>
              <a:t>“Feeler” Questions vs. “THE” Question</a:t>
            </a:r>
          </a:p>
          <a:p>
            <a:pPr algn="ctr"/>
            <a:endParaRPr lang="en-US" sz="2000" dirty="0" smtClean="0">
              <a:latin typeface="Verdana"/>
              <a:cs typeface="Verdana"/>
            </a:endParaRPr>
          </a:p>
          <a:p>
            <a:pPr algn="ctr"/>
            <a:r>
              <a:rPr lang="en-US" sz="2000" i="1" dirty="0" smtClean="0">
                <a:latin typeface="Verdana"/>
                <a:cs typeface="Verdana"/>
              </a:rPr>
              <a:t>Sometimes when people are experiencing difficult situations, they have thoughts about suicide. Have you?</a:t>
            </a:r>
          </a:p>
          <a:p>
            <a:pPr algn="ctr"/>
            <a:endParaRPr lang="en-US" i="1" dirty="0">
              <a:latin typeface="Verdana"/>
              <a:cs typeface="Verdana"/>
            </a:endParaRPr>
          </a:p>
          <a:p>
            <a:pPr algn="ctr"/>
            <a:r>
              <a:rPr lang="en-US" sz="2000" i="1" dirty="0" smtClean="0">
                <a:latin typeface="Verdana"/>
                <a:cs typeface="Verdana"/>
              </a:rPr>
              <a:t>With this much stress/hopelessness in your life, are you having thoughts of wanting to die?</a:t>
            </a:r>
          </a:p>
          <a:p>
            <a:pPr algn="ctr"/>
            <a:endParaRPr lang="en-US" i="1" dirty="0">
              <a:latin typeface="Verdana"/>
              <a:cs typeface="Verdana"/>
            </a:endParaRPr>
          </a:p>
          <a:p>
            <a:pPr algn="ctr"/>
            <a:r>
              <a:rPr lang="en-US" sz="2000" i="1" dirty="0" smtClean="0">
                <a:latin typeface="Verdana"/>
                <a:cs typeface="Verdana"/>
              </a:rPr>
              <a:t>Have you ever thought things might be better if you were dead?</a:t>
            </a:r>
          </a:p>
          <a:p>
            <a:pPr algn="ctr"/>
            <a:endParaRPr lang="en-US" i="1" dirty="0">
              <a:latin typeface="Verdana"/>
              <a:cs typeface="Verdana"/>
            </a:endParaRPr>
          </a:p>
          <a:p>
            <a:pPr algn="ctr"/>
            <a:r>
              <a:rPr lang="en-US" sz="2400" b="1" i="1" dirty="0" smtClean="0">
                <a:latin typeface="Verdana"/>
                <a:cs typeface="Verdana"/>
              </a:rPr>
              <a:t>Are you thinking about killing yourself?</a:t>
            </a:r>
          </a:p>
          <a:p>
            <a:pPr algn="ctr"/>
            <a:endParaRPr lang="en-US" sz="2400" b="1" i="1" dirty="0" smtClean="0">
              <a:latin typeface="Verdana"/>
              <a:cs typeface="Verdana"/>
            </a:endParaRPr>
          </a:p>
          <a:p>
            <a:pPr algn="ctr"/>
            <a:r>
              <a:rPr lang="en-US" sz="2400" b="1" i="1" dirty="0" smtClean="0">
                <a:latin typeface="Verdana"/>
                <a:cs typeface="Verdana"/>
              </a:rPr>
              <a:t>Are you considering suicide?</a:t>
            </a:r>
          </a:p>
        </p:txBody>
      </p:sp>
      <p:sp>
        <p:nvSpPr>
          <p:cNvPr id="2" name="Slide Number Placeholder 1"/>
          <p:cNvSpPr>
            <a:spLocks noGrp="1"/>
          </p:cNvSpPr>
          <p:nvPr>
            <p:ph type="sldNum" sz="quarter" idx="12"/>
          </p:nvPr>
        </p:nvSpPr>
        <p:spPr/>
        <p:txBody>
          <a:bodyPr/>
          <a:lstStyle/>
          <a:p>
            <a:fld id="{BE7F9BAC-1FFA-49E3-A290-27BD7D7F309A}" type="slidenum">
              <a:rPr lang="en-US" smtClean="0"/>
              <a:pPr/>
              <a:t>23</a:t>
            </a:fld>
            <a:endParaRPr lang="en-US" dirty="0"/>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58000" y="5596041"/>
            <a:ext cx="1524000" cy="1338159"/>
          </a:xfrm>
          <a:prstGeom prst="rect">
            <a:avLst/>
          </a:prstGeom>
        </p:spPr>
      </p:pic>
    </p:spTree>
    <p:extLst>
      <p:ext uri="{BB962C8B-B14F-4D97-AF65-F5344CB8AC3E}">
        <p14:creationId xmlns:p14="http://schemas.microsoft.com/office/powerpoint/2010/main" val="30412440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spirePPT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931"/>
            <a:ext cx="9144000" cy="6479789"/>
          </a:xfrm>
          <a:prstGeom prst="rect">
            <a:avLst/>
          </a:prstGeom>
        </p:spPr>
      </p:pic>
      <p:sp>
        <p:nvSpPr>
          <p:cNvPr id="8" name="TextBox 4"/>
          <p:cNvSpPr txBox="1">
            <a:spLocks noChangeArrowheads="1"/>
          </p:cNvSpPr>
          <p:nvPr/>
        </p:nvSpPr>
        <p:spPr bwMode="auto">
          <a:xfrm>
            <a:off x="2514600" y="793885"/>
            <a:ext cx="5828323" cy="523220"/>
          </a:xfrm>
          <a:prstGeom prst="rect">
            <a:avLst/>
          </a:prstGeom>
          <a:noFill/>
          <a:ln w="9525">
            <a:noFill/>
            <a:miter lim="800000"/>
            <a:headEnd/>
            <a:tailEnd/>
          </a:ln>
        </p:spPr>
        <p:txBody>
          <a:bodyPr wrap="square">
            <a:spAutoFit/>
          </a:bodyPr>
          <a:lstStyle/>
          <a:p>
            <a:pPr algn="r"/>
            <a:r>
              <a:rPr lang="en-US" sz="2800" dirty="0" smtClean="0">
                <a:solidFill>
                  <a:srgbClr val="ED623D"/>
                </a:solidFill>
                <a:latin typeface="Verdana" pitchFamily="34" charset="0"/>
              </a:rPr>
              <a:t>PARTNER </a:t>
            </a:r>
            <a:r>
              <a:rPr lang="en-US" sz="2800" dirty="0">
                <a:solidFill>
                  <a:srgbClr val="ED623D"/>
                </a:solidFill>
                <a:latin typeface="Verdana" pitchFamily="34" charset="0"/>
              </a:rPr>
              <a:t>ROLE PLAY</a:t>
            </a: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34200" y="5519840"/>
            <a:ext cx="1524000" cy="1338159"/>
          </a:xfrm>
          <a:prstGeom prst="rect">
            <a:avLst/>
          </a:prstGeom>
        </p:spPr>
      </p:pic>
      <p:sp>
        <p:nvSpPr>
          <p:cNvPr id="6" name="Rectangle 6"/>
          <p:cNvSpPr>
            <a:spLocks noChangeArrowheads="1"/>
          </p:cNvSpPr>
          <p:nvPr/>
        </p:nvSpPr>
        <p:spPr bwMode="auto">
          <a:xfrm>
            <a:off x="228600" y="1824414"/>
            <a:ext cx="8260347" cy="4370427"/>
          </a:xfrm>
          <a:prstGeom prst="rect">
            <a:avLst/>
          </a:prstGeom>
          <a:noFill/>
          <a:ln w="9525">
            <a:noFill/>
            <a:miter lim="800000"/>
            <a:headEnd/>
            <a:tailEnd/>
          </a:ln>
        </p:spPr>
        <p:txBody>
          <a:bodyPr wrap="square">
            <a:spAutoFit/>
          </a:bodyPr>
          <a:lstStyle/>
          <a:p>
            <a:pPr algn="ctr"/>
            <a:r>
              <a:rPr lang="en-US" sz="2800" b="1" dirty="0" smtClean="0">
                <a:latin typeface="Verdana"/>
                <a:cs typeface="Verdana"/>
              </a:rPr>
              <a:t>Scenario</a:t>
            </a:r>
          </a:p>
          <a:p>
            <a:pPr marL="64008" indent="0">
              <a:buNone/>
            </a:pPr>
            <a:endParaRPr lang="en-US" sz="2000" dirty="0">
              <a:latin typeface="Verdana" panose="020B0604030504040204" pitchFamily="34" charset="0"/>
              <a:ea typeface="Verdana" panose="020B0604030504040204" pitchFamily="34" charset="0"/>
              <a:cs typeface="Verdana" panose="020B0604030504040204" pitchFamily="34" charset="0"/>
            </a:endParaRPr>
          </a:p>
          <a:p>
            <a:r>
              <a:rPr lang="en-US" dirty="0">
                <a:latin typeface="Verdana" panose="020B0604030504040204" pitchFamily="34" charset="0"/>
                <a:ea typeface="Verdana" panose="020B0604030504040204" pitchFamily="34" charset="0"/>
                <a:cs typeface="Verdana" panose="020B0604030504040204" pitchFamily="34" charset="0"/>
              </a:rPr>
              <a:t>One of your students has been missing class and is behind on assignments. You email him and ask him to stop by your office hours. While you are talking, your student shares that </a:t>
            </a:r>
            <a:r>
              <a:rPr lang="en-US" dirty="0" smtClean="0">
                <a:latin typeface="Verdana" panose="020B0604030504040204" pitchFamily="34" charset="0"/>
                <a:ea typeface="Verdana" panose="020B0604030504040204" pitchFamily="34" charset="0"/>
                <a:cs typeface="Verdana" panose="020B0604030504040204" pitchFamily="34" charset="0"/>
              </a:rPr>
              <a:t>it’s been a really tough year. He can barely pay tuition and bills and hasn’t been able to find a part-time job. He has done poorly in several of his classes, and now it doesn’t seem like he will be </a:t>
            </a:r>
            <a:r>
              <a:rPr lang="en-US" dirty="0">
                <a:latin typeface="Verdana" panose="020B0604030504040204" pitchFamily="34" charset="0"/>
                <a:ea typeface="Verdana" panose="020B0604030504040204" pitchFamily="34" charset="0"/>
                <a:cs typeface="Verdana" panose="020B0604030504040204" pitchFamily="34" charset="0"/>
              </a:rPr>
              <a:t>able to </a:t>
            </a:r>
            <a:r>
              <a:rPr lang="en-US" dirty="0" smtClean="0">
                <a:latin typeface="Verdana" panose="020B0604030504040204" pitchFamily="34" charset="0"/>
                <a:ea typeface="Verdana" panose="020B0604030504040204" pitchFamily="34" charset="0"/>
                <a:cs typeface="Verdana" panose="020B0604030504040204" pitchFamily="34" charset="0"/>
              </a:rPr>
              <a:t>get into </a:t>
            </a:r>
            <a:r>
              <a:rPr lang="en-US" dirty="0">
                <a:latin typeface="Verdana" panose="020B0604030504040204" pitchFamily="34" charset="0"/>
                <a:ea typeface="Verdana" panose="020B0604030504040204" pitchFamily="34" charset="0"/>
                <a:cs typeface="Verdana" panose="020B0604030504040204" pitchFamily="34" charset="0"/>
              </a:rPr>
              <a:t>grad school. </a:t>
            </a:r>
            <a:r>
              <a:rPr lang="en-US" dirty="0" smtClean="0">
                <a:latin typeface="Verdana"/>
                <a:cs typeface="Verdana"/>
              </a:rPr>
              <a:t>He ends by saying, “I don’t know what to do anymore.”</a:t>
            </a:r>
            <a:endParaRPr lang="en-US" sz="2400" dirty="0" smtClean="0">
              <a:latin typeface="Verdana"/>
              <a:cs typeface="Verdana"/>
            </a:endParaRPr>
          </a:p>
          <a:p>
            <a:pPr algn="ctr"/>
            <a:endParaRPr lang="en-US" sz="2000" dirty="0">
              <a:latin typeface="Verdana"/>
              <a:cs typeface="Verdana"/>
            </a:endParaRPr>
          </a:p>
          <a:p>
            <a:pPr marL="285750" indent="-285750">
              <a:buFont typeface="Arial" panose="020B0604020202020204" pitchFamily="34" charset="0"/>
              <a:buChar char="•"/>
            </a:pPr>
            <a:r>
              <a:rPr lang="en-US" sz="1600" dirty="0">
                <a:latin typeface="Verdana"/>
                <a:cs typeface="Verdana"/>
              </a:rPr>
              <a:t>Allow him to tell his story</a:t>
            </a:r>
            <a:r>
              <a:rPr lang="en-US" sz="1600" dirty="0" smtClean="0">
                <a:latin typeface="Verdana"/>
                <a:cs typeface="Verdana"/>
              </a:rPr>
              <a:t>.</a:t>
            </a:r>
          </a:p>
          <a:p>
            <a:pPr marL="285750" indent="-285750">
              <a:buFont typeface="Arial" panose="020B0604020202020204" pitchFamily="34" charset="0"/>
              <a:buChar char="•"/>
            </a:pPr>
            <a:r>
              <a:rPr lang="en-US" sz="1600" dirty="0" smtClean="0">
                <a:latin typeface="Verdana"/>
                <a:cs typeface="Verdana"/>
              </a:rPr>
              <a:t>Try to figure out if he is considering suicide.</a:t>
            </a:r>
          </a:p>
          <a:p>
            <a:pPr marL="285750" indent="-285750">
              <a:buFont typeface="Arial" panose="020B0604020202020204" pitchFamily="34" charset="0"/>
              <a:buChar char="•"/>
            </a:pPr>
            <a:r>
              <a:rPr lang="en-US" sz="1600" dirty="0" smtClean="0">
                <a:latin typeface="Verdana"/>
                <a:cs typeface="Verdana"/>
              </a:rPr>
              <a:t>Thank him and give encouragement.</a:t>
            </a:r>
          </a:p>
          <a:p>
            <a:pPr marL="285750" indent="-285750">
              <a:buFont typeface="Arial" panose="020B0604020202020204" pitchFamily="34" charset="0"/>
              <a:buChar char="•"/>
            </a:pPr>
            <a:r>
              <a:rPr lang="en-US" sz="1600" dirty="0" smtClean="0">
                <a:latin typeface="Verdana"/>
                <a:cs typeface="Verdana"/>
              </a:rPr>
              <a:t>Take the appropriate steps to connect him to resources. </a:t>
            </a:r>
            <a:endParaRPr lang="en-US" sz="1600" dirty="0">
              <a:latin typeface="Verdana"/>
              <a:cs typeface="Verdana"/>
            </a:endParaRPr>
          </a:p>
          <a:p>
            <a:pPr marL="64008" indent="0">
              <a:buNone/>
            </a:pPr>
            <a:endParaRPr lang="en-US" sz="2000" dirty="0">
              <a:latin typeface="Verdana" panose="020B0604030504040204" pitchFamily="34" charset="0"/>
              <a:ea typeface="Verdana" panose="020B0604030504040204" pitchFamily="34" charset="0"/>
              <a:cs typeface="Verdana" panose="020B0604030504040204" pitchFamily="34" charset="0"/>
            </a:endParaRPr>
          </a:p>
        </p:txBody>
      </p:sp>
      <p:sp>
        <p:nvSpPr>
          <p:cNvPr id="2" name="Slide Number Placeholder 1"/>
          <p:cNvSpPr>
            <a:spLocks noGrp="1"/>
          </p:cNvSpPr>
          <p:nvPr>
            <p:ph type="sldNum" sz="quarter" idx="12"/>
          </p:nvPr>
        </p:nvSpPr>
        <p:spPr/>
        <p:txBody>
          <a:bodyPr/>
          <a:lstStyle/>
          <a:p>
            <a:fld id="{BE7F9BAC-1FFA-49E3-A290-27BD7D7F309A}" type="slidenum">
              <a:rPr lang="en-US" smtClean="0"/>
              <a:pPr/>
              <a:t>24</a:t>
            </a:fld>
            <a:endParaRPr lang="en-US" dirty="0"/>
          </a:p>
        </p:txBody>
      </p:sp>
    </p:spTree>
    <p:extLst>
      <p:ext uri="{BB962C8B-B14F-4D97-AF65-F5344CB8AC3E}">
        <p14:creationId xmlns:p14="http://schemas.microsoft.com/office/powerpoint/2010/main" val="39906116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spirePPT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931"/>
            <a:ext cx="9144000" cy="6479789"/>
          </a:xfrm>
          <a:prstGeom prst="rect">
            <a:avLst/>
          </a:prstGeom>
        </p:spPr>
      </p:pic>
      <p:sp>
        <p:nvSpPr>
          <p:cNvPr id="8" name="TextBox 4"/>
          <p:cNvSpPr txBox="1">
            <a:spLocks noChangeArrowheads="1"/>
          </p:cNvSpPr>
          <p:nvPr/>
        </p:nvSpPr>
        <p:spPr bwMode="auto">
          <a:xfrm>
            <a:off x="2514600" y="793885"/>
            <a:ext cx="5828323" cy="954107"/>
          </a:xfrm>
          <a:prstGeom prst="rect">
            <a:avLst/>
          </a:prstGeom>
          <a:noFill/>
          <a:ln w="9525">
            <a:noFill/>
            <a:miter lim="800000"/>
            <a:headEnd/>
            <a:tailEnd/>
          </a:ln>
        </p:spPr>
        <p:txBody>
          <a:bodyPr wrap="square">
            <a:spAutoFit/>
          </a:bodyPr>
          <a:lstStyle/>
          <a:p>
            <a:pPr algn="r"/>
            <a:r>
              <a:rPr lang="en-US" sz="2800" dirty="0" smtClean="0">
                <a:solidFill>
                  <a:srgbClr val="ED623D"/>
                </a:solidFill>
                <a:latin typeface="Verdana" pitchFamily="34" charset="0"/>
              </a:rPr>
              <a:t>STEP ONE: ASK THE QUESTION</a:t>
            </a:r>
          </a:p>
        </p:txBody>
      </p:sp>
      <p:sp>
        <p:nvSpPr>
          <p:cNvPr id="6" name="Rectangle 6"/>
          <p:cNvSpPr>
            <a:spLocks noChangeArrowheads="1"/>
          </p:cNvSpPr>
          <p:nvPr/>
        </p:nvSpPr>
        <p:spPr bwMode="auto">
          <a:xfrm>
            <a:off x="304800" y="1824414"/>
            <a:ext cx="8184147" cy="5078313"/>
          </a:xfrm>
          <a:prstGeom prst="rect">
            <a:avLst/>
          </a:prstGeom>
          <a:noFill/>
          <a:ln w="9525">
            <a:noFill/>
            <a:miter lim="800000"/>
            <a:headEnd/>
            <a:tailEnd/>
          </a:ln>
        </p:spPr>
        <p:txBody>
          <a:bodyPr wrap="square">
            <a:spAutoFit/>
          </a:bodyPr>
          <a:lstStyle/>
          <a:p>
            <a:pPr algn="ctr"/>
            <a:r>
              <a:rPr lang="en-US" sz="2800" b="1" dirty="0" smtClean="0">
                <a:latin typeface="Verdana"/>
                <a:cs typeface="Verdana"/>
              </a:rPr>
              <a:t>Do I have to use words like suicide,  death, or dying?</a:t>
            </a:r>
          </a:p>
          <a:p>
            <a:pPr algn="ctr"/>
            <a:endParaRPr lang="en-US" sz="2000" dirty="0" smtClean="0">
              <a:latin typeface="Verdana"/>
              <a:cs typeface="Verdana"/>
            </a:endParaRPr>
          </a:p>
          <a:p>
            <a:pPr algn="ctr"/>
            <a:r>
              <a:rPr lang="en-US" sz="2000" dirty="0" smtClean="0">
                <a:latin typeface="Verdana"/>
                <a:cs typeface="Verdana"/>
              </a:rPr>
              <a:t>If you are not direct in your questioning, there is room for confusion and misunderstanding by both individuals.</a:t>
            </a:r>
          </a:p>
          <a:p>
            <a:pPr algn="ctr"/>
            <a:endParaRPr lang="en-US" sz="2000" dirty="0">
              <a:latin typeface="Verdana"/>
              <a:cs typeface="Verdana"/>
            </a:endParaRPr>
          </a:p>
          <a:p>
            <a:pPr algn="ctr"/>
            <a:r>
              <a:rPr lang="en-US" sz="2800" b="1" dirty="0" smtClean="0">
                <a:latin typeface="Verdana"/>
                <a:cs typeface="Verdana"/>
              </a:rPr>
              <a:t>What happens if they say yes?</a:t>
            </a:r>
          </a:p>
          <a:p>
            <a:pPr algn="ctr"/>
            <a:endParaRPr lang="en-US" sz="2000" dirty="0" smtClean="0">
              <a:latin typeface="Verdana"/>
              <a:cs typeface="Verdana"/>
            </a:endParaRPr>
          </a:p>
          <a:p>
            <a:pPr algn="ctr"/>
            <a:r>
              <a:rPr lang="en-US" sz="2000" dirty="0" smtClean="0">
                <a:latin typeface="Verdana"/>
                <a:cs typeface="Verdana"/>
              </a:rPr>
              <a:t>Please continue by asking more questions:</a:t>
            </a:r>
          </a:p>
          <a:p>
            <a:pPr algn="ctr"/>
            <a:endParaRPr lang="en-US" sz="2000" dirty="0" smtClean="0">
              <a:latin typeface="Verdana"/>
              <a:cs typeface="Verdana"/>
            </a:endParaRPr>
          </a:p>
          <a:p>
            <a:pPr algn="ctr"/>
            <a:r>
              <a:rPr lang="en-US" sz="2000" i="1" dirty="0">
                <a:latin typeface="Verdana"/>
                <a:cs typeface="Verdana"/>
              </a:rPr>
              <a:t>“Have you purposefully injured yourself before or attempted suicide before?”</a:t>
            </a:r>
          </a:p>
          <a:p>
            <a:pPr algn="ctr"/>
            <a:endParaRPr lang="en-US" sz="2000" i="1" dirty="0" smtClean="0">
              <a:latin typeface="Verdana"/>
              <a:cs typeface="Verdana"/>
            </a:endParaRPr>
          </a:p>
          <a:p>
            <a:pPr algn="ctr"/>
            <a:r>
              <a:rPr lang="en-US" sz="2000" i="1" dirty="0" smtClean="0">
                <a:latin typeface="Verdana"/>
                <a:cs typeface="Verdana"/>
              </a:rPr>
              <a:t>“Do you have a plan?”</a:t>
            </a:r>
          </a:p>
          <a:p>
            <a:pPr algn="ctr"/>
            <a:endParaRPr lang="en-US" sz="2000" i="1" dirty="0" smtClean="0">
              <a:latin typeface="Verdana"/>
              <a:cs typeface="Verdana"/>
            </a:endParaRPr>
          </a:p>
        </p:txBody>
      </p:sp>
      <p:sp>
        <p:nvSpPr>
          <p:cNvPr id="2" name="Slide Number Placeholder 1"/>
          <p:cNvSpPr>
            <a:spLocks noGrp="1"/>
          </p:cNvSpPr>
          <p:nvPr>
            <p:ph type="sldNum" sz="quarter" idx="12"/>
          </p:nvPr>
        </p:nvSpPr>
        <p:spPr/>
        <p:txBody>
          <a:bodyPr/>
          <a:lstStyle/>
          <a:p>
            <a:fld id="{BE7F9BAC-1FFA-49E3-A290-27BD7D7F309A}" type="slidenum">
              <a:rPr lang="en-US" smtClean="0"/>
              <a:pPr/>
              <a:t>25</a:t>
            </a:fld>
            <a:endParaRPr lang="en-US"/>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58000" y="5596041"/>
            <a:ext cx="1524000" cy="1338159"/>
          </a:xfrm>
          <a:prstGeom prst="rect">
            <a:avLst/>
          </a:prstGeom>
        </p:spPr>
      </p:pic>
    </p:spTree>
    <p:extLst>
      <p:ext uri="{BB962C8B-B14F-4D97-AF65-F5344CB8AC3E}">
        <p14:creationId xmlns:p14="http://schemas.microsoft.com/office/powerpoint/2010/main" val="32231218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spirePPT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931"/>
            <a:ext cx="9144000" cy="6479789"/>
          </a:xfrm>
          <a:prstGeom prst="rect">
            <a:avLst/>
          </a:prstGeom>
        </p:spPr>
      </p:pic>
      <p:sp>
        <p:nvSpPr>
          <p:cNvPr id="8" name="TextBox 4"/>
          <p:cNvSpPr txBox="1">
            <a:spLocks noChangeArrowheads="1"/>
          </p:cNvSpPr>
          <p:nvPr/>
        </p:nvSpPr>
        <p:spPr bwMode="auto">
          <a:xfrm>
            <a:off x="2514600" y="793885"/>
            <a:ext cx="5828323" cy="954107"/>
          </a:xfrm>
          <a:prstGeom prst="rect">
            <a:avLst/>
          </a:prstGeom>
          <a:noFill/>
          <a:ln w="9525">
            <a:noFill/>
            <a:miter lim="800000"/>
            <a:headEnd/>
            <a:tailEnd/>
          </a:ln>
        </p:spPr>
        <p:txBody>
          <a:bodyPr wrap="square">
            <a:spAutoFit/>
          </a:bodyPr>
          <a:lstStyle/>
          <a:p>
            <a:pPr algn="r"/>
            <a:r>
              <a:rPr lang="en-US" sz="2800" dirty="0" smtClean="0">
                <a:solidFill>
                  <a:srgbClr val="ED623D"/>
                </a:solidFill>
                <a:latin typeface="Verdana" pitchFamily="34" charset="0"/>
              </a:rPr>
              <a:t>STEP TWO:</a:t>
            </a:r>
          </a:p>
          <a:p>
            <a:pPr algn="r"/>
            <a:r>
              <a:rPr lang="en-US" sz="2800" dirty="0" smtClean="0">
                <a:solidFill>
                  <a:srgbClr val="ED623D"/>
                </a:solidFill>
                <a:latin typeface="Verdana" pitchFamily="34" charset="0"/>
              </a:rPr>
              <a:t>MAKE A CALL</a:t>
            </a:r>
          </a:p>
        </p:txBody>
      </p:sp>
      <p:sp>
        <p:nvSpPr>
          <p:cNvPr id="6" name="Rectangle 6"/>
          <p:cNvSpPr>
            <a:spLocks noChangeArrowheads="1"/>
          </p:cNvSpPr>
          <p:nvPr/>
        </p:nvSpPr>
        <p:spPr bwMode="auto">
          <a:xfrm>
            <a:off x="842211" y="1824414"/>
            <a:ext cx="7646736" cy="3477875"/>
          </a:xfrm>
          <a:prstGeom prst="rect">
            <a:avLst/>
          </a:prstGeom>
          <a:noFill/>
          <a:ln w="9525">
            <a:noFill/>
            <a:miter lim="800000"/>
            <a:headEnd/>
            <a:tailEnd/>
          </a:ln>
        </p:spPr>
        <p:txBody>
          <a:bodyPr wrap="square">
            <a:spAutoFit/>
          </a:bodyPr>
          <a:lstStyle/>
          <a:p>
            <a:pPr algn="ctr"/>
            <a:endParaRPr lang="en-US" sz="3600" b="1" dirty="0" smtClean="0">
              <a:latin typeface="Verdana"/>
              <a:cs typeface="Verdana"/>
            </a:endParaRPr>
          </a:p>
          <a:p>
            <a:pPr algn="ctr"/>
            <a:r>
              <a:rPr lang="en-US" sz="3600" b="1" dirty="0" smtClean="0">
                <a:latin typeface="Verdana"/>
                <a:cs typeface="Verdana"/>
              </a:rPr>
              <a:t>Step Two: Make a Call</a:t>
            </a:r>
          </a:p>
          <a:p>
            <a:pPr algn="ctr"/>
            <a:endParaRPr lang="en-US" sz="3600" b="1" dirty="0" smtClean="0">
              <a:latin typeface="Verdana"/>
              <a:cs typeface="Verdana"/>
            </a:endParaRPr>
          </a:p>
          <a:p>
            <a:pPr algn="ctr"/>
            <a:r>
              <a:rPr lang="en-US" sz="2400" dirty="0" smtClean="0">
                <a:latin typeface="Verdana"/>
                <a:cs typeface="Verdana"/>
              </a:rPr>
              <a:t>Express your concerns about what you are seeing or hearing directly with the student.</a:t>
            </a:r>
          </a:p>
          <a:p>
            <a:pPr algn="ctr"/>
            <a:endParaRPr lang="en-US" sz="2400" dirty="0">
              <a:latin typeface="Verdana"/>
              <a:cs typeface="Verdana"/>
            </a:endParaRPr>
          </a:p>
          <a:p>
            <a:pPr algn="ctr"/>
            <a:r>
              <a:rPr lang="en-US" sz="2000" i="1" dirty="0" smtClean="0">
                <a:latin typeface="Verdana"/>
                <a:cs typeface="Verdana"/>
              </a:rPr>
              <a:t>“I’m very concerned about the language you are using and I am worried about your safety.” </a:t>
            </a:r>
          </a:p>
        </p:txBody>
      </p:sp>
      <p:sp>
        <p:nvSpPr>
          <p:cNvPr id="2" name="Slide Number Placeholder 1"/>
          <p:cNvSpPr>
            <a:spLocks noGrp="1"/>
          </p:cNvSpPr>
          <p:nvPr>
            <p:ph type="sldNum" sz="quarter" idx="12"/>
          </p:nvPr>
        </p:nvSpPr>
        <p:spPr/>
        <p:txBody>
          <a:bodyPr/>
          <a:lstStyle/>
          <a:p>
            <a:fld id="{BE7F9BAC-1FFA-49E3-A290-27BD7D7F309A}" type="slidenum">
              <a:rPr lang="en-US" smtClean="0"/>
              <a:pPr/>
              <a:t>26</a:t>
            </a:fld>
            <a:endParaRPr lang="en-US"/>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58000" y="5519840"/>
            <a:ext cx="1524000" cy="1338159"/>
          </a:xfrm>
          <a:prstGeom prst="rect">
            <a:avLst/>
          </a:prstGeom>
        </p:spPr>
      </p:pic>
    </p:spTree>
    <p:extLst>
      <p:ext uri="{BB962C8B-B14F-4D97-AF65-F5344CB8AC3E}">
        <p14:creationId xmlns:p14="http://schemas.microsoft.com/office/powerpoint/2010/main" val="1152344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spirePPT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479789"/>
          </a:xfrm>
          <a:prstGeom prst="rect">
            <a:avLst/>
          </a:prstGeom>
        </p:spPr>
      </p:pic>
      <p:sp>
        <p:nvSpPr>
          <p:cNvPr id="5" name="Rectangle 6"/>
          <p:cNvSpPr>
            <a:spLocks noChangeArrowheads="1"/>
          </p:cNvSpPr>
          <p:nvPr/>
        </p:nvSpPr>
        <p:spPr bwMode="auto">
          <a:xfrm>
            <a:off x="641684" y="2054948"/>
            <a:ext cx="7686842" cy="923330"/>
          </a:xfrm>
          <a:prstGeom prst="rect">
            <a:avLst/>
          </a:prstGeom>
          <a:noFill/>
          <a:ln w="9525">
            <a:noFill/>
            <a:miter lim="800000"/>
            <a:headEnd/>
            <a:tailEnd/>
          </a:ln>
        </p:spPr>
        <p:txBody>
          <a:bodyPr wrap="square">
            <a:spAutoFit/>
          </a:bodyPr>
          <a:lstStyle/>
          <a:p>
            <a:pPr eaLnBrk="0" hangingPunct="0">
              <a:buSzPct val="75000"/>
              <a:defRPr/>
            </a:pPr>
            <a:endParaRPr lang="en-US" dirty="0" smtClean="0">
              <a:latin typeface="Verdana" pitchFamily="34" charset="0"/>
            </a:endParaRPr>
          </a:p>
          <a:p>
            <a:pPr indent="-223837" eaLnBrk="0" hangingPunct="0">
              <a:buSzPct val="75000"/>
              <a:buFont typeface="Arial" pitchFamily="34" charset="0"/>
              <a:buChar char="•"/>
              <a:defRPr/>
            </a:pPr>
            <a:endParaRPr lang="en-US" dirty="0">
              <a:latin typeface="Verdana" pitchFamily="34" charset="0"/>
            </a:endParaRPr>
          </a:p>
          <a:p>
            <a:pPr indent="-223837" eaLnBrk="0" hangingPunct="0">
              <a:buSzPct val="75000"/>
              <a:buFont typeface="Arial" pitchFamily="34" charset="0"/>
              <a:buChar char="•"/>
              <a:defRPr/>
            </a:pPr>
            <a:endParaRPr lang="en-US" dirty="0">
              <a:latin typeface="Verdana" pitchFamily="34" charset="0"/>
            </a:endParaRPr>
          </a:p>
        </p:txBody>
      </p:sp>
      <p:sp>
        <p:nvSpPr>
          <p:cNvPr id="7" name="TextBox 4"/>
          <p:cNvSpPr txBox="1">
            <a:spLocks noChangeArrowheads="1"/>
          </p:cNvSpPr>
          <p:nvPr/>
        </p:nvSpPr>
        <p:spPr bwMode="auto">
          <a:xfrm>
            <a:off x="3196220" y="1408832"/>
            <a:ext cx="4611967" cy="523220"/>
          </a:xfrm>
          <a:prstGeom prst="rect">
            <a:avLst/>
          </a:prstGeom>
          <a:noFill/>
          <a:ln w="9525">
            <a:noFill/>
            <a:miter lim="800000"/>
            <a:headEnd/>
            <a:tailEnd/>
          </a:ln>
        </p:spPr>
        <p:txBody>
          <a:bodyPr wrap="square">
            <a:spAutoFit/>
          </a:bodyPr>
          <a:lstStyle/>
          <a:p>
            <a:endParaRPr lang="en-US" sz="2800" dirty="0" smtClean="0">
              <a:solidFill>
                <a:srgbClr val="ED623D"/>
              </a:solidFill>
              <a:latin typeface="Verdana"/>
              <a:cs typeface="Verdana"/>
            </a:endParaRPr>
          </a:p>
        </p:txBody>
      </p:sp>
      <p:sp>
        <p:nvSpPr>
          <p:cNvPr id="4" name="Title 3"/>
          <p:cNvSpPr>
            <a:spLocks noGrp="1"/>
          </p:cNvSpPr>
          <p:nvPr>
            <p:ph type="title"/>
          </p:nvPr>
        </p:nvSpPr>
        <p:spPr>
          <a:xfrm>
            <a:off x="457200" y="274638"/>
            <a:ext cx="7871326" cy="1143000"/>
          </a:xfrm>
        </p:spPr>
        <p:txBody>
          <a:bodyPr>
            <a:normAutofit/>
          </a:bodyPr>
          <a:lstStyle/>
          <a:p>
            <a:pPr algn="r"/>
            <a:r>
              <a:rPr lang="en-US" sz="2800" dirty="0">
                <a:solidFill>
                  <a:srgbClr val="ED623D"/>
                </a:solidFill>
                <a:latin typeface="Verdana" pitchFamily="34" charset="0"/>
              </a:rPr>
              <a:t>STEP TWO:</a:t>
            </a:r>
            <a:br>
              <a:rPr lang="en-US" sz="2800" dirty="0">
                <a:solidFill>
                  <a:srgbClr val="ED623D"/>
                </a:solidFill>
                <a:latin typeface="Verdana" pitchFamily="34" charset="0"/>
              </a:rPr>
            </a:br>
            <a:r>
              <a:rPr lang="en-US" sz="2800" dirty="0">
                <a:solidFill>
                  <a:srgbClr val="ED623D"/>
                </a:solidFill>
                <a:latin typeface="Verdana" pitchFamily="34" charset="0"/>
              </a:rPr>
              <a:t>MAKE A CALL</a:t>
            </a:r>
          </a:p>
        </p:txBody>
      </p:sp>
      <p:sp>
        <p:nvSpPr>
          <p:cNvPr id="6" name="Subtitle 5"/>
          <p:cNvSpPr>
            <a:spLocks noGrp="1"/>
          </p:cNvSpPr>
          <p:nvPr>
            <p:ph idx="1"/>
          </p:nvPr>
        </p:nvSpPr>
        <p:spPr>
          <a:xfrm>
            <a:off x="751305" y="1600200"/>
            <a:ext cx="7467600" cy="4525963"/>
          </a:xfrm>
        </p:spPr>
        <p:txBody>
          <a:bodyPr>
            <a:normAutofit/>
          </a:bodyPr>
          <a:lstStyle/>
          <a:p>
            <a:r>
              <a:rPr lang="en-US" sz="2400" b="1" dirty="0">
                <a:latin typeface="Verdana" panose="020B0604030504040204" pitchFamily="34" charset="0"/>
                <a:ea typeface="Verdana" panose="020B0604030504040204" pitchFamily="34" charset="0"/>
                <a:cs typeface="Verdana" panose="020B0604030504040204" pitchFamily="34" charset="0"/>
              </a:rPr>
              <a:t>C</a:t>
            </a:r>
            <a:r>
              <a:rPr lang="en-US" sz="2400" b="1" dirty="0" smtClean="0">
                <a:latin typeface="Verdana" panose="020B0604030504040204" pitchFamily="34" charset="0"/>
                <a:ea typeface="Verdana" panose="020B0604030504040204" pitchFamily="34" charset="0"/>
                <a:cs typeface="Verdana" panose="020B0604030504040204" pitchFamily="34" charset="0"/>
              </a:rPr>
              <a:t>all 911 if</a:t>
            </a:r>
            <a:r>
              <a:rPr lang="en-US" sz="2400" b="1" dirty="0">
                <a:latin typeface="Verdana" panose="020B0604030504040204" pitchFamily="34" charset="0"/>
                <a:ea typeface="Verdana" panose="020B0604030504040204" pitchFamily="34" charset="0"/>
                <a:cs typeface="Verdana" panose="020B0604030504040204" pitchFamily="34" charset="0"/>
              </a:rPr>
              <a:t> </a:t>
            </a:r>
            <a:r>
              <a:rPr lang="en-US" sz="2400" b="1" dirty="0" smtClean="0">
                <a:latin typeface="Verdana" panose="020B0604030504040204" pitchFamily="34" charset="0"/>
                <a:ea typeface="Verdana" panose="020B0604030504040204" pitchFamily="34" charset="0"/>
                <a:cs typeface="Verdana" panose="020B0604030504040204" pitchFamily="34" charset="0"/>
              </a:rPr>
              <a:t>the individual:</a:t>
            </a:r>
          </a:p>
          <a:p>
            <a:pPr marL="0" indent="0">
              <a:buNone/>
            </a:pPr>
            <a:endParaRPr lang="en-US" sz="2400" dirty="0">
              <a:latin typeface="Verdana" panose="020B0604030504040204" pitchFamily="34" charset="0"/>
              <a:ea typeface="Verdana" panose="020B0604030504040204" pitchFamily="34" charset="0"/>
              <a:cs typeface="Verdana" panose="020B0604030504040204" pitchFamily="34" charset="0"/>
            </a:endParaRPr>
          </a:p>
          <a:p>
            <a:pPr lvl="1">
              <a:spcBef>
                <a:spcPts val="0"/>
              </a:spcBef>
            </a:pPr>
            <a:r>
              <a:rPr lang="en-US" sz="2000" dirty="0" smtClean="0">
                <a:latin typeface="Verdana" panose="020B0604030504040204" pitchFamily="34" charset="0"/>
                <a:ea typeface="Verdana" panose="020B0604030504040204" pitchFamily="34" charset="0"/>
                <a:cs typeface="Verdana" panose="020B0604030504040204" pitchFamily="34" charset="0"/>
              </a:rPr>
              <a:t>Threatened immediate harm to self (e.g., cutting, jumping out a window, stepping in front of traffic)</a:t>
            </a:r>
          </a:p>
          <a:p>
            <a:pPr marL="457200" lvl="1" indent="0">
              <a:spcBef>
                <a:spcPts val="0"/>
              </a:spcBef>
              <a:buNone/>
            </a:pPr>
            <a:endParaRPr lang="en-US" sz="2000" dirty="0" smtClean="0">
              <a:latin typeface="Verdana" panose="020B0604030504040204" pitchFamily="34" charset="0"/>
              <a:ea typeface="Verdana" panose="020B0604030504040204" pitchFamily="34" charset="0"/>
              <a:cs typeface="Verdana" panose="020B0604030504040204" pitchFamily="34" charset="0"/>
            </a:endParaRPr>
          </a:p>
          <a:p>
            <a:pPr lvl="1">
              <a:spcBef>
                <a:spcPts val="0"/>
              </a:spcBef>
            </a:pPr>
            <a:r>
              <a:rPr lang="en-US" sz="2000" dirty="0" smtClean="0">
                <a:latin typeface="Verdana" panose="020B0604030504040204" pitchFamily="34" charset="0"/>
                <a:ea typeface="Verdana" panose="020B0604030504040204" pitchFamily="34" charset="0"/>
                <a:cs typeface="Verdana" panose="020B0604030504040204" pitchFamily="34" charset="0"/>
              </a:rPr>
              <a:t>Has a weapon and is threatening to use it</a:t>
            </a:r>
          </a:p>
          <a:p>
            <a:pPr marL="457200" lvl="1" indent="0">
              <a:spcBef>
                <a:spcPts val="0"/>
              </a:spcBef>
              <a:buNone/>
            </a:pPr>
            <a:endParaRPr lang="en-US" sz="2000" dirty="0" smtClean="0">
              <a:latin typeface="Verdana" panose="020B0604030504040204" pitchFamily="34" charset="0"/>
              <a:ea typeface="Verdana" panose="020B0604030504040204" pitchFamily="34" charset="0"/>
              <a:cs typeface="Verdana" panose="020B0604030504040204" pitchFamily="34" charset="0"/>
            </a:endParaRPr>
          </a:p>
          <a:p>
            <a:pPr lvl="1">
              <a:spcBef>
                <a:spcPts val="0"/>
              </a:spcBef>
            </a:pPr>
            <a:r>
              <a:rPr lang="en-US" sz="2000" dirty="0">
                <a:latin typeface="Verdana" panose="020B0604030504040204" pitchFamily="34" charset="0"/>
                <a:ea typeface="Verdana" panose="020B0604030504040204" pitchFamily="34" charset="0"/>
                <a:cs typeface="Verdana" panose="020B0604030504040204" pitchFamily="34" charset="0"/>
              </a:rPr>
              <a:t>E</a:t>
            </a:r>
            <a:r>
              <a:rPr lang="en-US" sz="2000" dirty="0" smtClean="0">
                <a:latin typeface="Verdana" panose="020B0604030504040204" pitchFamily="34" charset="0"/>
                <a:ea typeface="Verdana" panose="020B0604030504040204" pitchFamily="34" charset="0"/>
                <a:cs typeface="Verdana" panose="020B0604030504040204" pitchFamily="34" charset="0"/>
              </a:rPr>
              <a:t>ngaged in a behavior that requires medical attention (e.g., has taken pills, has cut themselves)</a:t>
            </a:r>
          </a:p>
          <a:p>
            <a:pPr marL="457200" lvl="1" indent="0">
              <a:spcBef>
                <a:spcPts val="0"/>
              </a:spcBef>
              <a:buNone/>
            </a:pPr>
            <a:endParaRPr lang="en-US" sz="2000" dirty="0" smtClean="0">
              <a:latin typeface="Verdana" panose="020B0604030504040204" pitchFamily="34" charset="0"/>
              <a:ea typeface="Verdana" panose="020B0604030504040204" pitchFamily="34" charset="0"/>
              <a:cs typeface="Verdana" panose="020B0604030504040204" pitchFamily="34" charset="0"/>
            </a:endParaRPr>
          </a:p>
          <a:p>
            <a:pPr lvl="1">
              <a:spcBef>
                <a:spcPts val="0"/>
              </a:spcBef>
            </a:pPr>
            <a:r>
              <a:rPr lang="en-US" sz="2000" dirty="0" smtClean="0">
                <a:latin typeface="Verdana" panose="020B0604030504040204" pitchFamily="34" charset="0"/>
                <a:ea typeface="Verdana" panose="020B0604030504040204" pitchFamily="34" charset="0"/>
                <a:cs typeface="Verdana" panose="020B0604030504040204" pitchFamily="34" charset="0"/>
              </a:rPr>
              <a:t>Spoke or wrote about death, dying, or </a:t>
            </a:r>
            <a:r>
              <a:rPr lang="en-US" sz="2000" dirty="0">
                <a:latin typeface="Verdana" panose="020B0604030504040204" pitchFamily="34" charset="0"/>
                <a:ea typeface="Verdana" panose="020B0604030504040204" pitchFamily="34" charset="0"/>
                <a:cs typeface="Verdana" panose="020B0604030504040204" pitchFamily="34" charset="0"/>
              </a:rPr>
              <a:t> </a:t>
            </a:r>
            <a:r>
              <a:rPr lang="en-US" sz="2000" dirty="0" smtClean="0">
                <a:latin typeface="Verdana" panose="020B0604030504040204" pitchFamily="34" charset="0"/>
                <a:ea typeface="Verdana" panose="020B0604030504040204" pitchFamily="34" charset="0"/>
                <a:cs typeface="Verdana" panose="020B0604030504040204" pitchFamily="34" charset="0"/>
              </a:rPr>
              <a:t>       suicide in a way that concerns you</a:t>
            </a:r>
          </a:p>
          <a:p>
            <a:pPr marL="457200" lvl="1" indent="0">
              <a:spcBef>
                <a:spcPts val="0"/>
              </a:spcBef>
              <a:buNone/>
            </a:pPr>
            <a:endParaRPr lang="en-US" sz="2000" dirty="0" smtClean="0">
              <a:latin typeface="Verdana" panose="020B0604030504040204" pitchFamily="34" charset="0"/>
              <a:ea typeface="Verdana" panose="020B0604030504040204" pitchFamily="34" charset="0"/>
              <a:cs typeface="Verdana" panose="020B0604030504040204" pitchFamily="34" charset="0"/>
            </a:endParaRPr>
          </a:p>
          <a:p>
            <a:pPr>
              <a:defRPr/>
            </a:pPr>
            <a:endParaRPr lang="en-US" sz="2400" dirty="0"/>
          </a:p>
        </p:txBody>
      </p:sp>
      <p:sp>
        <p:nvSpPr>
          <p:cNvPr id="2" name="Slide Number Placeholder 1"/>
          <p:cNvSpPr>
            <a:spLocks noGrp="1"/>
          </p:cNvSpPr>
          <p:nvPr>
            <p:ph type="sldNum" sz="quarter" idx="12"/>
          </p:nvPr>
        </p:nvSpPr>
        <p:spPr/>
        <p:txBody>
          <a:bodyPr/>
          <a:lstStyle/>
          <a:p>
            <a:fld id="{66331A2E-16BD-4585-9D9C-21E9C3A405C5}" type="slidenum">
              <a:rPr lang="en-US" smtClean="0"/>
              <a:t>27</a:t>
            </a:fld>
            <a:endParaRPr lang="en-US"/>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34200" y="5519840"/>
            <a:ext cx="1524000" cy="1338159"/>
          </a:xfrm>
          <a:prstGeom prst="rect">
            <a:avLst/>
          </a:prstGeom>
        </p:spPr>
      </p:pic>
    </p:spTree>
    <p:extLst>
      <p:ext uri="{BB962C8B-B14F-4D97-AF65-F5344CB8AC3E}">
        <p14:creationId xmlns:p14="http://schemas.microsoft.com/office/powerpoint/2010/main" val="39367245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spirePPT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931"/>
            <a:ext cx="9144000" cy="6479789"/>
          </a:xfrm>
          <a:prstGeom prst="rect">
            <a:avLst/>
          </a:prstGeom>
        </p:spPr>
      </p:pic>
      <p:sp>
        <p:nvSpPr>
          <p:cNvPr id="8" name="TextBox 4"/>
          <p:cNvSpPr txBox="1">
            <a:spLocks noChangeArrowheads="1"/>
          </p:cNvSpPr>
          <p:nvPr/>
        </p:nvSpPr>
        <p:spPr bwMode="auto">
          <a:xfrm>
            <a:off x="2514600" y="793885"/>
            <a:ext cx="5828323" cy="954107"/>
          </a:xfrm>
          <a:prstGeom prst="rect">
            <a:avLst/>
          </a:prstGeom>
          <a:noFill/>
          <a:ln w="9525">
            <a:noFill/>
            <a:miter lim="800000"/>
            <a:headEnd/>
            <a:tailEnd/>
          </a:ln>
        </p:spPr>
        <p:txBody>
          <a:bodyPr wrap="square">
            <a:spAutoFit/>
          </a:bodyPr>
          <a:lstStyle/>
          <a:p>
            <a:pPr algn="r"/>
            <a:r>
              <a:rPr lang="en-US" sz="2800" dirty="0" smtClean="0">
                <a:solidFill>
                  <a:srgbClr val="ED623D"/>
                </a:solidFill>
                <a:latin typeface="Verdana" pitchFamily="34" charset="0"/>
              </a:rPr>
              <a:t>STEP TWO:</a:t>
            </a:r>
          </a:p>
          <a:p>
            <a:pPr algn="r"/>
            <a:r>
              <a:rPr lang="en-US" sz="2800" dirty="0" smtClean="0">
                <a:solidFill>
                  <a:srgbClr val="ED623D"/>
                </a:solidFill>
                <a:latin typeface="Verdana" pitchFamily="34" charset="0"/>
              </a:rPr>
              <a:t>MAKE A CALL</a:t>
            </a:r>
          </a:p>
        </p:txBody>
      </p:sp>
      <p:sp>
        <p:nvSpPr>
          <p:cNvPr id="6" name="Rectangle 6"/>
          <p:cNvSpPr>
            <a:spLocks noChangeArrowheads="1"/>
          </p:cNvSpPr>
          <p:nvPr/>
        </p:nvSpPr>
        <p:spPr bwMode="auto">
          <a:xfrm>
            <a:off x="304800" y="1810464"/>
            <a:ext cx="8184147" cy="4493538"/>
          </a:xfrm>
          <a:prstGeom prst="rect">
            <a:avLst/>
          </a:prstGeom>
          <a:noFill/>
          <a:ln w="9525">
            <a:noFill/>
            <a:miter lim="800000"/>
            <a:headEnd/>
            <a:tailEnd/>
          </a:ln>
        </p:spPr>
        <p:txBody>
          <a:bodyPr wrap="square">
            <a:spAutoFit/>
          </a:bodyPr>
          <a:lstStyle/>
          <a:p>
            <a:pPr algn="ctr"/>
            <a:r>
              <a:rPr lang="en-US" sz="2400" b="1" dirty="0" smtClean="0">
                <a:latin typeface="Verdana"/>
                <a:cs typeface="Verdana"/>
              </a:rPr>
              <a:t>In Non-Urgent Circumstances:</a:t>
            </a:r>
          </a:p>
          <a:p>
            <a:pPr algn="ctr"/>
            <a:endParaRPr lang="en-US" sz="2400" b="1" dirty="0" smtClean="0">
              <a:latin typeface="Verdana"/>
              <a:cs typeface="Verdana"/>
            </a:endParaRPr>
          </a:p>
          <a:p>
            <a:pPr algn="ctr"/>
            <a:r>
              <a:rPr lang="en-US" sz="2000" b="1" dirty="0">
                <a:latin typeface="Verdana"/>
                <a:cs typeface="Verdana"/>
              </a:rPr>
              <a:t>C</a:t>
            </a:r>
            <a:r>
              <a:rPr lang="en-US" sz="2000" b="1" dirty="0" smtClean="0">
                <a:latin typeface="Verdana"/>
                <a:cs typeface="Verdana"/>
              </a:rPr>
              <a:t>onnect the student to a professional.</a:t>
            </a:r>
          </a:p>
          <a:p>
            <a:pPr algn="ctr"/>
            <a:endParaRPr lang="en-US" sz="2000" dirty="0">
              <a:latin typeface="Verdana"/>
              <a:cs typeface="Verdana"/>
            </a:endParaRPr>
          </a:p>
          <a:p>
            <a:pPr algn="ctr"/>
            <a:r>
              <a:rPr lang="en-US" i="1" dirty="0" smtClean="0">
                <a:latin typeface="Verdana"/>
                <a:cs typeface="Verdana"/>
              </a:rPr>
              <a:t>“I’d like to help you meet with someone right now who has more experience than I do in this area. I’m going to make a call on your behalf.” </a:t>
            </a:r>
          </a:p>
          <a:p>
            <a:pPr algn="ctr"/>
            <a:endParaRPr lang="en-US" dirty="0" smtClean="0">
              <a:latin typeface="Verdana"/>
              <a:cs typeface="Verdana"/>
            </a:endParaRPr>
          </a:p>
          <a:p>
            <a:pPr algn="ctr"/>
            <a:r>
              <a:rPr lang="en-US" dirty="0" smtClean="0">
                <a:latin typeface="Verdana"/>
                <a:cs typeface="Verdana"/>
              </a:rPr>
              <a:t>- Walk </a:t>
            </a:r>
            <a:r>
              <a:rPr lang="en-US" dirty="0">
                <a:latin typeface="Verdana"/>
                <a:cs typeface="Verdana"/>
              </a:rPr>
              <a:t>them to CAPS for an intake appointment.</a:t>
            </a:r>
          </a:p>
          <a:p>
            <a:pPr algn="ctr"/>
            <a:r>
              <a:rPr lang="en-US" dirty="0" smtClean="0">
                <a:latin typeface="Verdana"/>
                <a:cs typeface="Verdana"/>
              </a:rPr>
              <a:t>- Call ahead to let CAPS know you are on your way and why.</a:t>
            </a:r>
          </a:p>
          <a:p>
            <a:pPr algn="ctr"/>
            <a:r>
              <a:rPr lang="en-US" dirty="0" smtClean="0">
                <a:latin typeface="Verdana"/>
                <a:cs typeface="Verdana"/>
              </a:rPr>
              <a:t>- After hours, call the CUPD and ask for the counselor on call.</a:t>
            </a:r>
            <a:endParaRPr lang="en-US" dirty="0">
              <a:latin typeface="Verdana"/>
              <a:cs typeface="Verdana"/>
            </a:endParaRPr>
          </a:p>
          <a:p>
            <a:pPr algn="ctr"/>
            <a:r>
              <a:rPr lang="en-US" dirty="0" smtClean="0">
                <a:latin typeface="Verdana"/>
                <a:cs typeface="Verdana"/>
              </a:rPr>
              <a:t>- Complete </a:t>
            </a:r>
            <a:r>
              <a:rPr lang="en-US" dirty="0">
                <a:latin typeface="Verdana"/>
                <a:cs typeface="Verdana"/>
              </a:rPr>
              <a:t>a CARE Report.</a:t>
            </a:r>
          </a:p>
          <a:p>
            <a:pPr algn="ctr"/>
            <a:endParaRPr lang="en-US" i="1" dirty="0" smtClean="0">
              <a:latin typeface="Verdana"/>
              <a:cs typeface="Verdana"/>
            </a:endParaRPr>
          </a:p>
          <a:p>
            <a:pPr algn="ctr"/>
            <a:endParaRPr lang="en-US" i="1" dirty="0">
              <a:latin typeface="Verdana"/>
              <a:cs typeface="Verdana"/>
            </a:endParaRPr>
          </a:p>
          <a:p>
            <a:pPr algn="ctr"/>
            <a:endParaRPr lang="en-US" i="1" dirty="0">
              <a:latin typeface="Verdana"/>
              <a:cs typeface="Verdana"/>
            </a:endParaRPr>
          </a:p>
        </p:txBody>
      </p:sp>
      <p:sp>
        <p:nvSpPr>
          <p:cNvPr id="2" name="Slide Number Placeholder 1"/>
          <p:cNvSpPr>
            <a:spLocks noGrp="1"/>
          </p:cNvSpPr>
          <p:nvPr>
            <p:ph type="sldNum" sz="quarter" idx="12"/>
          </p:nvPr>
        </p:nvSpPr>
        <p:spPr/>
        <p:txBody>
          <a:bodyPr/>
          <a:lstStyle/>
          <a:p>
            <a:fld id="{BE7F9BAC-1FFA-49E3-A290-27BD7D7F309A}" type="slidenum">
              <a:rPr lang="en-US" smtClean="0"/>
              <a:pPr/>
              <a:t>28</a:t>
            </a:fld>
            <a:endParaRPr lang="en-US"/>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58000" y="5519840"/>
            <a:ext cx="1524000" cy="1338159"/>
          </a:xfrm>
          <a:prstGeom prst="rect">
            <a:avLst/>
          </a:prstGeom>
        </p:spPr>
      </p:pic>
    </p:spTree>
    <p:extLst>
      <p:ext uri="{BB962C8B-B14F-4D97-AF65-F5344CB8AC3E}">
        <p14:creationId xmlns:p14="http://schemas.microsoft.com/office/powerpoint/2010/main" val="13440015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spirePPT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931"/>
            <a:ext cx="9144000" cy="6479789"/>
          </a:xfrm>
          <a:prstGeom prst="rect">
            <a:avLst/>
          </a:prstGeom>
        </p:spPr>
      </p:pic>
      <p:sp>
        <p:nvSpPr>
          <p:cNvPr id="8" name="TextBox 4"/>
          <p:cNvSpPr txBox="1">
            <a:spLocks noChangeArrowheads="1"/>
          </p:cNvSpPr>
          <p:nvPr/>
        </p:nvSpPr>
        <p:spPr bwMode="auto">
          <a:xfrm>
            <a:off x="2514600" y="793885"/>
            <a:ext cx="5828323" cy="954107"/>
          </a:xfrm>
          <a:prstGeom prst="rect">
            <a:avLst/>
          </a:prstGeom>
          <a:noFill/>
          <a:ln w="9525">
            <a:noFill/>
            <a:miter lim="800000"/>
            <a:headEnd/>
            <a:tailEnd/>
          </a:ln>
        </p:spPr>
        <p:txBody>
          <a:bodyPr wrap="square">
            <a:spAutoFit/>
          </a:bodyPr>
          <a:lstStyle/>
          <a:p>
            <a:pPr algn="r"/>
            <a:r>
              <a:rPr lang="en-US" sz="2800" dirty="0" smtClean="0">
                <a:solidFill>
                  <a:srgbClr val="ED623D"/>
                </a:solidFill>
                <a:latin typeface="Verdana" pitchFamily="34" charset="0"/>
              </a:rPr>
              <a:t>STEP TWO:</a:t>
            </a:r>
          </a:p>
          <a:p>
            <a:pPr algn="r"/>
            <a:r>
              <a:rPr lang="en-US" sz="2800" dirty="0" smtClean="0">
                <a:solidFill>
                  <a:srgbClr val="ED623D"/>
                </a:solidFill>
                <a:latin typeface="Verdana" pitchFamily="34" charset="0"/>
              </a:rPr>
              <a:t>MAKE A CALL</a:t>
            </a:r>
          </a:p>
        </p:txBody>
      </p:sp>
      <p:sp>
        <p:nvSpPr>
          <p:cNvPr id="6" name="Rectangle 6"/>
          <p:cNvSpPr>
            <a:spLocks noChangeArrowheads="1"/>
          </p:cNvSpPr>
          <p:nvPr/>
        </p:nvSpPr>
        <p:spPr bwMode="auto">
          <a:xfrm>
            <a:off x="304800" y="1810464"/>
            <a:ext cx="8184147" cy="2739211"/>
          </a:xfrm>
          <a:prstGeom prst="rect">
            <a:avLst/>
          </a:prstGeom>
          <a:noFill/>
          <a:ln w="9525">
            <a:noFill/>
            <a:miter lim="800000"/>
            <a:headEnd/>
            <a:tailEnd/>
          </a:ln>
        </p:spPr>
        <p:txBody>
          <a:bodyPr wrap="square">
            <a:spAutoFit/>
          </a:bodyPr>
          <a:lstStyle/>
          <a:p>
            <a:pPr algn="ctr"/>
            <a:r>
              <a:rPr lang="en-US" sz="2400" b="1" dirty="0" smtClean="0">
                <a:latin typeface="Verdana"/>
                <a:cs typeface="Verdana"/>
              </a:rPr>
              <a:t>How to Contact CAPS</a:t>
            </a:r>
            <a:endParaRPr lang="en-US" sz="2000" b="1" dirty="0" smtClean="0">
              <a:latin typeface="Verdana"/>
              <a:cs typeface="Verdana"/>
            </a:endParaRPr>
          </a:p>
          <a:p>
            <a:pPr algn="ctr"/>
            <a:endParaRPr lang="en-US" i="1" dirty="0" smtClean="0">
              <a:latin typeface="Verdana"/>
              <a:cs typeface="Verdana"/>
            </a:endParaRPr>
          </a:p>
          <a:p>
            <a:pPr algn="ctr"/>
            <a:r>
              <a:rPr lang="en-US" dirty="0">
                <a:latin typeface="Verdana"/>
                <a:cs typeface="Verdana"/>
              </a:rPr>
              <a:t>Call </a:t>
            </a:r>
            <a:r>
              <a:rPr lang="en-US" b="1" dirty="0">
                <a:latin typeface="Verdana"/>
                <a:cs typeface="Verdana"/>
              </a:rPr>
              <a:t>CAPS</a:t>
            </a:r>
            <a:r>
              <a:rPr lang="en-US" dirty="0">
                <a:latin typeface="Verdana"/>
                <a:cs typeface="Verdana"/>
              </a:rPr>
              <a:t> (Counseling and Psychological Services)</a:t>
            </a:r>
          </a:p>
          <a:p>
            <a:pPr algn="ctr"/>
            <a:r>
              <a:rPr lang="en-US" sz="2000" b="1" dirty="0">
                <a:latin typeface="Verdana"/>
                <a:cs typeface="Verdana"/>
              </a:rPr>
              <a:t>864-656-2451</a:t>
            </a:r>
          </a:p>
          <a:p>
            <a:pPr algn="ctr"/>
            <a:endParaRPr lang="en-US" dirty="0">
              <a:latin typeface="Verdana"/>
              <a:cs typeface="Verdana"/>
            </a:endParaRPr>
          </a:p>
          <a:p>
            <a:pPr algn="ctr"/>
            <a:r>
              <a:rPr lang="en-US" dirty="0">
                <a:latin typeface="Verdana"/>
                <a:cs typeface="Verdana"/>
              </a:rPr>
              <a:t>After Hours, Call </a:t>
            </a:r>
            <a:r>
              <a:rPr lang="en-US" b="1" dirty="0">
                <a:latin typeface="Verdana"/>
                <a:cs typeface="Verdana"/>
              </a:rPr>
              <a:t>CUPD</a:t>
            </a:r>
            <a:r>
              <a:rPr lang="en-US" dirty="0">
                <a:latin typeface="Verdana"/>
                <a:cs typeface="Verdana"/>
              </a:rPr>
              <a:t> and ask for counselor on call</a:t>
            </a:r>
          </a:p>
          <a:p>
            <a:pPr algn="ctr"/>
            <a:r>
              <a:rPr lang="en-US" sz="2000" b="1" dirty="0">
                <a:latin typeface="Verdana"/>
                <a:cs typeface="Verdana"/>
              </a:rPr>
              <a:t>864-656-2222</a:t>
            </a:r>
          </a:p>
          <a:p>
            <a:pPr algn="ctr"/>
            <a:endParaRPr lang="en-US" i="1" dirty="0">
              <a:latin typeface="Verdana"/>
              <a:cs typeface="Verdana"/>
            </a:endParaRPr>
          </a:p>
          <a:p>
            <a:pPr algn="ctr"/>
            <a:endParaRPr lang="en-US" i="1" dirty="0">
              <a:latin typeface="Verdana"/>
              <a:cs typeface="Verdana"/>
            </a:endParaRPr>
          </a:p>
        </p:txBody>
      </p:sp>
      <p:sp>
        <p:nvSpPr>
          <p:cNvPr id="2" name="Slide Number Placeholder 1"/>
          <p:cNvSpPr>
            <a:spLocks noGrp="1"/>
          </p:cNvSpPr>
          <p:nvPr>
            <p:ph type="sldNum" sz="quarter" idx="12"/>
          </p:nvPr>
        </p:nvSpPr>
        <p:spPr/>
        <p:txBody>
          <a:bodyPr/>
          <a:lstStyle/>
          <a:p>
            <a:fld id="{BE7F9BAC-1FFA-49E3-A290-27BD7D7F309A}" type="slidenum">
              <a:rPr lang="en-US" smtClean="0"/>
              <a:pPr/>
              <a:t>29</a:t>
            </a:fld>
            <a:endParaRPr lang="en-US"/>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58000" y="5519840"/>
            <a:ext cx="1524000" cy="1338159"/>
          </a:xfrm>
          <a:prstGeom prst="rect">
            <a:avLst/>
          </a:prstGeom>
        </p:spPr>
      </p:pic>
    </p:spTree>
    <p:extLst>
      <p:ext uri="{BB962C8B-B14F-4D97-AF65-F5344CB8AC3E}">
        <p14:creationId xmlns:p14="http://schemas.microsoft.com/office/powerpoint/2010/main" val="4664760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spirePPT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479789"/>
          </a:xfrm>
          <a:prstGeom prst="rect">
            <a:avLst/>
          </a:prstGeom>
        </p:spPr>
      </p:pic>
      <p:sp>
        <p:nvSpPr>
          <p:cNvPr id="5" name="Rectangle 6"/>
          <p:cNvSpPr>
            <a:spLocks noChangeArrowheads="1"/>
          </p:cNvSpPr>
          <p:nvPr/>
        </p:nvSpPr>
        <p:spPr bwMode="auto">
          <a:xfrm>
            <a:off x="641684" y="2054948"/>
            <a:ext cx="7686842" cy="923330"/>
          </a:xfrm>
          <a:prstGeom prst="rect">
            <a:avLst/>
          </a:prstGeom>
          <a:noFill/>
          <a:ln w="9525">
            <a:noFill/>
            <a:miter lim="800000"/>
            <a:headEnd/>
            <a:tailEnd/>
          </a:ln>
        </p:spPr>
        <p:txBody>
          <a:bodyPr wrap="square">
            <a:spAutoFit/>
          </a:bodyPr>
          <a:lstStyle/>
          <a:p>
            <a:pPr eaLnBrk="0" hangingPunct="0">
              <a:buSzPct val="75000"/>
              <a:defRPr/>
            </a:pPr>
            <a:endParaRPr lang="en-US" dirty="0" smtClean="0">
              <a:latin typeface="Verdana" pitchFamily="34" charset="0"/>
            </a:endParaRPr>
          </a:p>
          <a:p>
            <a:pPr indent="-223837" eaLnBrk="0" hangingPunct="0">
              <a:buSzPct val="75000"/>
              <a:buFont typeface="Arial" pitchFamily="34" charset="0"/>
              <a:buChar char="•"/>
              <a:defRPr/>
            </a:pPr>
            <a:endParaRPr lang="en-US" dirty="0">
              <a:latin typeface="Verdana" pitchFamily="34" charset="0"/>
            </a:endParaRPr>
          </a:p>
          <a:p>
            <a:pPr indent="-223837" eaLnBrk="0" hangingPunct="0">
              <a:buSzPct val="75000"/>
              <a:buFont typeface="Arial" pitchFamily="34" charset="0"/>
              <a:buChar char="•"/>
              <a:defRPr/>
            </a:pPr>
            <a:endParaRPr lang="en-US" dirty="0">
              <a:latin typeface="Verdana" pitchFamily="34" charset="0"/>
            </a:endParaRPr>
          </a:p>
        </p:txBody>
      </p:sp>
      <p:sp>
        <p:nvSpPr>
          <p:cNvPr id="4" name="Title 3"/>
          <p:cNvSpPr>
            <a:spLocks noGrp="1"/>
          </p:cNvSpPr>
          <p:nvPr>
            <p:ph type="title"/>
          </p:nvPr>
        </p:nvSpPr>
        <p:spPr>
          <a:xfrm>
            <a:off x="457200" y="274638"/>
            <a:ext cx="7871326" cy="1143000"/>
          </a:xfrm>
        </p:spPr>
        <p:txBody>
          <a:bodyPr>
            <a:normAutofit/>
          </a:bodyPr>
          <a:lstStyle/>
          <a:p>
            <a:pPr algn="r"/>
            <a:r>
              <a:rPr lang="en-US" sz="2800" dirty="0">
                <a:solidFill>
                  <a:srgbClr val="EA6A20"/>
                </a:solidFill>
                <a:latin typeface="Verdana" panose="020B0604030504040204" pitchFamily="34" charset="0"/>
                <a:ea typeface="Verdana" panose="020B0604030504040204" pitchFamily="34" charset="0"/>
                <a:cs typeface="Verdana" panose="020B0604030504040204" pitchFamily="34" charset="0"/>
              </a:rPr>
              <a:t>RATIONALE FOR</a:t>
            </a:r>
            <a:br>
              <a:rPr lang="en-US" sz="2800" dirty="0">
                <a:solidFill>
                  <a:srgbClr val="EA6A20"/>
                </a:solidFill>
                <a:latin typeface="Verdana" panose="020B0604030504040204" pitchFamily="34" charset="0"/>
                <a:ea typeface="Verdana" panose="020B0604030504040204" pitchFamily="34" charset="0"/>
                <a:cs typeface="Verdana" panose="020B0604030504040204" pitchFamily="34" charset="0"/>
              </a:rPr>
            </a:br>
            <a:r>
              <a:rPr lang="en-US" sz="2800" dirty="0">
                <a:solidFill>
                  <a:srgbClr val="EA6A20"/>
                </a:solidFill>
                <a:latin typeface="Verdana" panose="020B0604030504040204" pitchFamily="34" charset="0"/>
                <a:ea typeface="Verdana" panose="020B0604030504040204" pitchFamily="34" charset="0"/>
                <a:cs typeface="Verdana" panose="020B0604030504040204" pitchFamily="34" charset="0"/>
              </a:rPr>
              <a:t>ADVOCACY TRAINING</a:t>
            </a:r>
          </a:p>
        </p:txBody>
      </p:sp>
      <p:sp>
        <p:nvSpPr>
          <p:cNvPr id="6" name="Subtitle 5"/>
          <p:cNvSpPr>
            <a:spLocks noGrp="1"/>
          </p:cNvSpPr>
          <p:nvPr>
            <p:ph idx="1"/>
          </p:nvPr>
        </p:nvSpPr>
        <p:spPr>
          <a:xfrm>
            <a:off x="679336" y="1863556"/>
            <a:ext cx="7040345" cy="4525963"/>
          </a:xfrm>
        </p:spPr>
        <p:txBody>
          <a:bodyPr>
            <a:normAutofit/>
          </a:bodyPr>
          <a:lstStyle/>
          <a:p>
            <a:r>
              <a:rPr lang="en-US" sz="2000" dirty="0">
                <a:latin typeface="Verdana" panose="020B0604030504040204" pitchFamily="34" charset="0"/>
                <a:ea typeface="Verdana" panose="020B0604030504040204" pitchFamily="34" charset="0"/>
                <a:cs typeface="Verdana" panose="020B0604030504040204" pitchFamily="34" charset="0"/>
              </a:rPr>
              <a:t>N</a:t>
            </a:r>
            <a:r>
              <a:rPr lang="en-US" sz="2000" dirty="0" smtClean="0">
                <a:latin typeface="Verdana" panose="020B0604030504040204" pitchFamily="34" charset="0"/>
                <a:ea typeface="Verdana" panose="020B0604030504040204" pitchFamily="34" charset="0"/>
                <a:cs typeface="Verdana" panose="020B0604030504040204" pitchFamily="34" charset="0"/>
              </a:rPr>
              <a:t>eed on Clemson’s campus for suicide prevention efforts</a:t>
            </a:r>
          </a:p>
          <a:p>
            <a:endParaRPr lang="en-US" sz="2000" dirty="0" smtClean="0">
              <a:latin typeface="Verdana" panose="020B0604030504040204" pitchFamily="34" charset="0"/>
              <a:ea typeface="Verdana" panose="020B0604030504040204" pitchFamily="34" charset="0"/>
              <a:cs typeface="Verdana" panose="020B0604030504040204" pitchFamily="34" charset="0"/>
            </a:endParaRPr>
          </a:p>
          <a:p>
            <a:r>
              <a:rPr lang="en-US" sz="2000" dirty="0" smtClean="0">
                <a:latin typeface="Verdana" panose="020B0604030504040204" pitchFamily="34" charset="0"/>
                <a:ea typeface="Verdana" panose="020B0604030504040204" pitchFamily="34" charset="0"/>
                <a:cs typeface="Verdana" panose="020B0604030504040204" pitchFamily="34" charset="0"/>
              </a:rPr>
              <a:t>Natural helpers (advocates) are a key element</a:t>
            </a:r>
          </a:p>
          <a:p>
            <a:pPr lvl="1"/>
            <a:r>
              <a:rPr lang="en-US" sz="2000" dirty="0" smtClean="0">
                <a:latin typeface="Verdana" panose="020B0604030504040204" pitchFamily="34" charset="0"/>
                <a:ea typeface="Verdana" panose="020B0604030504040204" pitchFamily="34" charset="0"/>
                <a:cs typeface="Verdana" panose="020B0604030504040204" pitchFamily="34" charset="0"/>
              </a:rPr>
              <a:t>Like </a:t>
            </a:r>
            <a:r>
              <a:rPr lang="en-US" sz="2000" u="sng" dirty="0" smtClean="0">
                <a:latin typeface="Verdana" panose="020B0604030504040204" pitchFamily="34" charset="0"/>
                <a:ea typeface="Verdana" panose="020B0604030504040204" pitchFamily="34" charset="0"/>
                <a:cs typeface="Verdana" panose="020B0604030504040204" pitchFamily="34" charset="0"/>
              </a:rPr>
              <a:t>YOU</a:t>
            </a:r>
            <a:r>
              <a:rPr lang="en-US" sz="2000" dirty="0" smtClean="0">
                <a:latin typeface="Verdana" panose="020B0604030504040204" pitchFamily="34" charset="0"/>
                <a:ea typeface="Verdana" panose="020B0604030504040204" pitchFamily="34" charset="0"/>
                <a:cs typeface="Verdana" panose="020B0604030504040204" pitchFamily="34" charset="0"/>
              </a:rPr>
              <a:t>!</a:t>
            </a:r>
          </a:p>
          <a:p>
            <a:endParaRPr lang="en-US" sz="20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2000" dirty="0"/>
          </a:p>
        </p:txBody>
      </p:sp>
      <p:sp>
        <p:nvSpPr>
          <p:cNvPr id="2" name="Slide Number Placeholder 1"/>
          <p:cNvSpPr>
            <a:spLocks noGrp="1"/>
          </p:cNvSpPr>
          <p:nvPr>
            <p:ph type="sldNum" sz="quarter" idx="12"/>
          </p:nvPr>
        </p:nvSpPr>
        <p:spPr/>
        <p:txBody>
          <a:bodyPr/>
          <a:lstStyle/>
          <a:p>
            <a:fld id="{66331A2E-16BD-4585-9D9C-21E9C3A405C5}" type="slidenum">
              <a:rPr lang="en-US" smtClean="0"/>
              <a:t>3</a:t>
            </a:fld>
            <a:endParaRPr lang="en-US" dirty="0"/>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34200" y="5519840"/>
            <a:ext cx="1524000" cy="1338159"/>
          </a:xfrm>
          <a:prstGeom prst="rect">
            <a:avLst/>
          </a:prstGeom>
        </p:spPr>
      </p:pic>
    </p:spTree>
    <p:extLst>
      <p:ext uri="{BB962C8B-B14F-4D97-AF65-F5344CB8AC3E}">
        <p14:creationId xmlns:p14="http://schemas.microsoft.com/office/powerpoint/2010/main" val="12649882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spirePPT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931"/>
            <a:ext cx="9144000" cy="6479789"/>
          </a:xfrm>
          <a:prstGeom prst="rect">
            <a:avLst/>
          </a:prstGeom>
        </p:spPr>
      </p:pic>
      <p:sp>
        <p:nvSpPr>
          <p:cNvPr id="8" name="TextBox 4"/>
          <p:cNvSpPr txBox="1">
            <a:spLocks noChangeArrowheads="1"/>
          </p:cNvSpPr>
          <p:nvPr/>
        </p:nvSpPr>
        <p:spPr bwMode="auto">
          <a:xfrm>
            <a:off x="2514600" y="793885"/>
            <a:ext cx="5828323" cy="954107"/>
          </a:xfrm>
          <a:prstGeom prst="rect">
            <a:avLst/>
          </a:prstGeom>
          <a:noFill/>
          <a:ln w="9525">
            <a:noFill/>
            <a:miter lim="800000"/>
            <a:headEnd/>
            <a:tailEnd/>
          </a:ln>
        </p:spPr>
        <p:txBody>
          <a:bodyPr wrap="square">
            <a:spAutoFit/>
          </a:bodyPr>
          <a:lstStyle/>
          <a:p>
            <a:pPr algn="r"/>
            <a:r>
              <a:rPr lang="en-US" sz="2800" dirty="0" smtClean="0">
                <a:solidFill>
                  <a:srgbClr val="ED623D"/>
                </a:solidFill>
                <a:latin typeface="Verdana" pitchFamily="34" charset="0"/>
              </a:rPr>
              <a:t>STEP TWO:</a:t>
            </a:r>
          </a:p>
          <a:p>
            <a:pPr algn="r"/>
            <a:r>
              <a:rPr lang="en-US" sz="2800" dirty="0" smtClean="0">
                <a:solidFill>
                  <a:srgbClr val="ED623D"/>
                </a:solidFill>
                <a:latin typeface="Verdana" pitchFamily="34" charset="0"/>
              </a:rPr>
              <a:t>MAKE A CALL</a:t>
            </a:r>
          </a:p>
        </p:txBody>
      </p:sp>
      <p:sp>
        <p:nvSpPr>
          <p:cNvPr id="6" name="Rectangle 6"/>
          <p:cNvSpPr>
            <a:spLocks noChangeArrowheads="1"/>
          </p:cNvSpPr>
          <p:nvPr/>
        </p:nvSpPr>
        <p:spPr bwMode="auto">
          <a:xfrm>
            <a:off x="169506" y="1918854"/>
            <a:ext cx="8324461" cy="3170099"/>
          </a:xfrm>
          <a:prstGeom prst="rect">
            <a:avLst/>
          </a:prstGeom>
          <a:noFill/>
          <a:ln w="9525">
            <a:noFill/>
            <a:miter lim="800000"/>
            <a:headEnd/>
            <a:tailEnd/>
          </a:ln>
        </p:spPr>
        <p:txBody>
          <a:bodyPr wrap="square">
            <a:spAutoFit/>
          </a:bodyPr>
          <a:lstStyle/>
          <a:p>
            <a:pPr algn="ctr"/>
            <a:r>
              <a:rPr lang="en-US" sz="2400" b="1" dirty="0" smtClean="0">
                <a:latin typeface="Verdana"/>
                <a:cs typeface="Verdana"/>
              </a:rPr>
              <a:t>The CARE Network</a:t>
            </a:r>
          </a:p>
          <a:p>
            <a:pPr algn="ctr"/>
            <a:endParaRPr lang="en-US" sz="2400" dirty="0" smtClean="0">
              <a:latin typeface="Verdana"/>
              <a:cs typeface="Verdana"/>
            </a:endParaRPr>
          </a:p>
          <a:p>
            <a:pPr algn="ctr"/>
            <a:r>
              <a:rPr lang="en-US" sz="2000" dirty="0" smtClean="0">
                <a:latin typeface="Verdana"/>
                <a:cs typeface="Verdana"/>
              </a:rPr>
              <a:t>- In any circumstance that we have discussed today,</a:t>
            </a:r>
          </a:p>
          <a:p>
            <a:pPr algn="ctr"/>
            <a:r>
              <a:rPr lang="en-US" sz="2000" dirty="0">
                <a:latin typeface="Verdana"/>
                <a:cs typeface="Verdana"/>
              </a:rPr>
              <a:t>p</a:t>
            </a:r>
            <a:r>
              <a:rPr lang="en-US" sz="2000" dirty="0" smtClean="0">
                <a:latin typeface="Verdana"/>
                <a:cs typeface="Verdana"/>
              </a:rPr>
              <a:t>lease complete a CARE report ASAP when you are no longer with the student</a:t>
            </a:r>
          </a:p>
          <a:p>
            <a:pPr algn="ctr"/>
            <a:endParaRPr lang="en-US" sz="2000" dirty="0">
              <a:latin typeface="Verdana"/>
              <a:cs typeface="Verdana"/>
            </a:endParaRPr>
          </a:p>
          <a:p>
            <a:pPr algn="ctr"/>
            <a:r>
              <a:rPr lang="en-US" sz="2000" dirty="0" smtClean="0">
                <a:latin typeface="Verdana"/>
                <a:cs typeface="Verdana"/>
              </a:rPr>
              <a:t>- Part of the Dean of Students website</a:t>
            </a:r>
          </a:p>
          <a:p>
            <a:pPr algn="ctr"/>
            <a:r>
              <a:rPr lang="en-US" sz="2000" dirty="0" smtClean="0">
                <a:latin typeface="Verdana"/>
                <a:cs typeface="Verdana"/>
              </a:rPr>
              <a:t>- Takes five minutes to complete</a:t>
            </a:r>
          </a:p>
          <a:p>
            <a:pPr algn="ctr"/>
            <a:r>
              <a:rPr lang="en-US" sz="2000" dirty="0" smtClean="0">
                <a:latin typeface="Verdana"/>
                <a:cs typeface="Verdana"/>
              </a:rPr>
              <a:t>- Dean of Students staff will follow up the student</a:t>
            </a:r>
            <a:endParaRPr lang="en-US" sz="2000" dirty="0">
              <a:latin typeface="Verdana"/>
              <a:cs typeface="Verdana"/>
            </a:endParaRPr>
          </a:p>
          <a:p>
            <a:pPr algn="ctr"/>
            <a:endParaRPr lang="en-US" sz="1100" dirty="0" smtClean="0">
              <a:latin typeface="Verdana"/>
              <a:cs typeface="Verdana"/>
            </a:endParaRP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34200" y="5519840"/>
            <a:ext cx="1524000" cy="1338159"/>
          </a:xfrm>
          <a:prstGeom prst="rect">
            <a:avLst/>
          </a:prstGeom>
        </p:spPr>
      </p:pic>
      <p:sp>
        <p:nvSpPr>
          <p:cNvPr id="2" name="Slide Number Placeholder 1"/>
          <p:cNvSpPr>
            <a:spLocks noGrp="1"/>
          </p:cNvSpPr>
          <p:nvPr>
            <p:ph type="sldNum" sz="quarter" idx="12"/>
          </p:nvPr>
        </p:nvSpPr>
        <p:spPr/>
        <p:txBody>
          <a:bodyPr/>
          <a:lstStyle/>
          <a:p>
            <a:fld id="{BE7F9BAC-1FFA-49E3-A290-27BD7D7F309A}" type="slidenum">
              <a:rPr lang="en-US" smtClean="0"/>
              <a:pPr/>
              <a:t>30</a:t>
            </a:fld>
            <a:endParaRPr lang="en-US"/>
          </a:p>
        </p:txBody>
      </p:sp>
    </p:spTree>
    <p:extLst>
      <p:ext uri="{BB962C8B-B14F-4D97-AF65-F5344CB8AC3E}">
        <p14:creationId xmlns:p14="http://schemas.microsoft.com/office/powerpoint/2010/main" val="31536261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spirePPT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931"/>
            <a:ext cx="9144000" cy="6479789"/>
          </a:xfrm>
          <a:prstGeom prst="rect">
            <a:avLst/>
          </a:prstGeom>
        </p:spPr>
      </p:pic>
      <p:sp>
        <p:nvSpPr>
          <p:cNvPr id="8" name="TextBox 4"/>
          <p:cNvSpPr txBox="1">
            <a:spLocks noChangeArrowheads="1"/>
          </p:cNvSpPr>
          <p:nvPr/>
        </p:nvSpPr>
        <p:spPr bwMode="auto">
          <a:xfrm>
            <a:off x="2438400" y="596721"/>
            <a:ext cx="5828323" cy="954107"/>
          </a:xfrm>
          <a:prstGeom prst="rect">
            <a:avLst/>
          </a:prstGeom>
          <a:noFill/>
          <a:ln w="9525">
            <a:noFill/>
            <a:miter lim="800000"/>
            <a:headEnd/>
            <a:tailEnd/>
          </a:ln>
        </p:spPr>
        <p:txBody>
          <a:bodyPr wrap="square">
            <a:spAutoFit/>
          </a:bodyPr>
          <a:lstStyle/>
          <a:p>
            <a:pPr algn="r"/>
            <a:r>
              <a:rPr lang="en-US" sz="2800" dirty="0" smtClean="0">
                <a:solidFill>
                  <a:srgbClr val="ED623D"/>
                </a:solidFill>
                <a:latin typeface="Verdana" pitchFamily="34" charset="0"/>
              </a:rPr>
              <a:t>STEP TWO:</a:t>
            </a:r>
          </a:p>
          <a:p>
            <a:pPr algn="r"/>
            <a:r>
              <a:rPr lang="en-US" sz="2800" dirty="0" smtClean="0">
                <a:solidFill>
                  <a:srgbClr val="ED623D"/>
                </a:solidFill>
                <a:latin typeface="Verdana" pitchFamily="34" charset="0"/>
              </a:rPr>
              <a:t>MAKE A CALL</a:t>
            </a:r>
          </a:p>
        </p:txBody>
      </p:sp>
      <p:sp>
        <p:nvSpPr>
          <p:cNvPr id="6" name="Rectangle 6"/>
          <p:cNvSpPr>
            <a:spLocks noChangeArrowheads="1"/>
          </p:cNvSpPr>
          <p:nvPr/>
        </p:nvSpPr>
        <p:spPr bwMode="auto">
          <a:xfrm>
            <a:off x="594226" y="1663221"/>
            <a:ext cx="7955547" cy="4093428"/>
          </a:xfrm>
          <a:prstGeom prst="rect">
            <a:avLst/>
          </a:prstGeom>
          <a:noFill/>
          <a:ln w="9525">
            <a:noFill/>
            <a:miter lim="800000"/>
            <a:headEnd/>
            <a:tailEnd/>
          </a:ln>
        </p:spPr>
        <p:txBody>
          <a:bodyPr wrap="square">
            <a:spAutoFit/>
          </a:bodyPr>
          <a:lstStyle/>
          <a:p>
            <a:r>
              <a:rPr lang="en-US" sz="2000" b="1" dirty="0" smtClean="0">
                <a:latin typeface="Verdana"/>
                <a:cs typeface="Verdana"/>
              </a:rPr>
              <a:t>We encourage the use of CUPD, CAPS, and the CARE Network. </a:t>
            </a:r>
          </a:p>
          <a:p>
            <a:pPr algn="ctr"/>
            <a:endParaRPr lang="en-US" sz="2400" dirty="0" smtClean="0">
              <a:latin typeface="Verdana"/>
              <a:cs typeface="Verdana"/>
            </a:endParaRPr>
          </a:p>
          <a:p>
            <a:pPr algn="ctr"/>
            <a:r>
              <a:rPr lang="en-US" sz="2400" b="1" dirty="0" smtClean="0">
                <a:latin typeface="Verdana"/>
                <a:cs typeface="Verdana"/>
              </a:rPr>
              <a:t>Local Resources:</a:t>
            </a:r>
          </a:p>
          <a:p>
            <a:pPr algn="ctr"/>
            <a:r>
              <a:rPr lang="en-US" sz="2000" dirty="0" smtClean="0">
                <a:latin typeface="Verdana"/>
                <a:cs typeface="Verdana"/>
              </a:rPr>
              <a:t>CU </a:t>
            </a:r>
            <a:r>
              <a:rPr lang="en-US" sz="2000" dirty="0">
                <a:latin typeface="Verdana"/>
                <a:cs typeface="Verdana"/>
              </a:rPr>
              <a:t>online mental health screening (CAPS website)</a:t>
            </a:r>
          </a:p>
          <a:p>
            <a:pPr algn="ctr"/>
            <a:r>
              <a:rPr lang="en-US" sz="2000" dirty="0" smtClean="0">
                <a:latin typeface="Verdana"/>
                <a:cs typeface="Verdana"/>
                <a:hlinkClick r:id="rId4"/>
              </a:rPr>
              <a:t>screening.mentalhealthscreening.org/</a:t>
            </a:r>
            <a:r>
              <a:rPr lang="en-US" sz="2000" dirty="0" err="1" smtClean="0">
                <a:latin typeface="Verdana"/>
                <a:cs typeface="Verdana"/>
                <a:hlinkClick r:id="rId4"/>
              </a:rPr>
              <a:t>clemson</a:t>
            </a:r>
            <a:r>
              <a:rPr lang="en-US" sz="2000" dirty="0" smtClean="0">
                <a:latin typeface="Verdana"/>
                <a:cs typeface="Verdana"/>
              </a:rPr>
              <a:t>   </a:t>
            </a:r>
          </a:p>
          <a:p>
            <a:pPr algn="ctr"/>
            <a:endParaRPr lang="en-US" sz="2400" dirty="0">
              <a:latin typeface="Verdana"/>
              <a:cs typeface="Verdana"/>
            </a:endParaRPr>
          </a:p>
          <a:p>
            <a:pPr algn="ctr"/>
            <a:r>
              <a:rPr lang="en-US" sz="2400" b="1" dirty="0">
                <a:latin typeface="Verdana"/>
                <a:cs typeface="Verdana"/>
              </a:rPr>
              <a:t>National Resources:</a:t>
            </a:r>
          </a:p>
          <a:p>
            <a:pPr algn="ctr"/>
            <a:r>
              <a:rPr lang="en-US" sz="2000" dirty="0" smtClean="0">
                <a:latin typeface="Verdana"/>
                <a:cs typeface="Verdana"/>
              </a:rPr>
              <a:t>Nat’l </a:t>
            </a:r>
            <a:r>
              <a:rPr lang="en-US" sz="2000" dirty="0">
                <a:latin typeface="Verdana"/>
                <a:cs typeface="Verdana"/>
              </a:rPr>
              <a:t>Suicide Prevention Lifeline: </a:t>
            </a:r>
            <a:r>
              <a:rPr lang="en-US" sz="2000" dirty="0" smtClean="0">
                <a:latin typeface="Verdana"/>
                <a:cs typeface="Verdana"/>
              </a:rPr>
              <a:t>1-800-273-8255 </a:t>
            </a:r>
            <a:r>
              <a:rPr lang="en-US" sz="2000" dirty="0">
                <a:latin typeface="Verdana"/>
                <a:cs typeface="Verdana"/>
              </a:rPr>
              <a:t>(TALK</a:t>
            </a:r>
            <a:r>
              <a:rPr lang="en-US" sz="2000" dirty="0" smtClean="0">
                <a:latin typeface="Verdana"/>
                <a:cs typeface="Verdana"/>
              </a:rPr>
              <a:t>)</a:t>
            </a:r>
          </a:p>
          <a:p>
            <a:pPr algn="ctr"/>
            <a:r>
              <a:rPr lang="en-US" sz="2000" dirty="0" smtClean="0">
                <a:latin typeface="Verdana"/>
                <a:cs typeface="Verdana"/>
                <a:hlinkClick r:id="rId5"/>
              </a:rPr>
              <a:t>suicidepreventionlifeline.org</a:t>
            </a:r>
            <a:r>
              <a:rPr lang="en-US" sz="2000" dirty="0" smtClean="0">
                <a:latin typeface="Verdana"/>
                <a:cs typeface="Verdana"/>
              </a:rPr>
              <a:t> </a:t>
            </a:r>
            <a:endParaRPr lang="en-US" sz="2000" dirty="0">
              <a:latin typeface="Verdana"/>
              <a:cs typeface="Verdana"/>
            </a:endParaRPr>
          </a:p>
          <a:p>
            <a:pPr algn="ctr"/>
            <a:r>
              <a:rPr lang="en-US" sz="2000" dirty="0">
                <a:latin typeface="Verdana"/>
                <a:cs typeface="Verdana"/>
              </a:rPr>
              <a:t>Crisis Text Line: Text </a:t>
            </a:r>
            <a:r>
              <a:rPr lang="en-US" sz="2000" dirty="0" smtClean="0">
                <a:latin typeface="Verdana"/>
                <a:cs typeface="Verdana"/>
              </a:rPr>
              <a:t>“tiger</a:t>
            </a:r>
            <a:r>
              <a:rPr lang="en-US" sz="2000" dirty="0">
                <a:latin typeface="Verdana"/>
                <a:cs typeface="Verdana"/>
              </a:rPr>
              <a:t>s</a:t>
            </a:r>
            <a:r>
              <a:rPr lang="en-US" sz="2000" dirty="0" smtClean="0">
                <a:latin typeface="Verdana"/>
                <a:cs typeface="Verdana"/>
              </a:rPr>
              <a:t>” </a:t>
            </a:r>
            <a:r>
              <a:rPr lang="en-US" sz="2000" dirty="0">
                <a:latin typeface="Verdana"/>
                <a:cs typeface="Verdana"/>
              </a:rPr>
              <a:t>to 741-741</a:t>
            </a:r>
          </a:p>
          <a:p>
            <a:pPr algn="ctr"/>
            <a:endParaRPr lang="en-US" sz="2400" dirty="0">
              <a:latin typeface="Verdana"/>
              <a:cs typeface="Verdana"/>
            </a:endParaRPr>
          </a:p>
        </p:txBody>
      </p:sp>
      <p:sp>
        <p:nvSpPr>
          <p:cNvPr id="2" name="Slide Number Placeholder 1"/>
          <p:cNvSpPr>
            <a:spLocks noGrp="1"/>
          </p:cNvSpPr>
          <p:nvPr>
            <p:ph type="sldNum" sz="quarter" idx="12"/>
          </p:nvPr>
        </p:nvSpPr>
        <p:spPr/>
        <p:txBody>
          <a:bodyPr/>
          <a:lstStyle/>
          <a:p>
            <a:fld id="{BE7F9BAC-1FFA-49E3-A290-27BD7D7F309A}" type="slidenum">
              <a:rPr lang="en-US" smtClean="0"/>
              <a:pPr/>
              <a:t>31</a:t>
            </a:fld>
            <a:endParaRPr lang="en-US"/>
          </a:p>
        </p:txBody>
      </p:sp>
      <p:pic>
        <p:nvPicPr>
          <p:cNvPr id="7" name="Pictur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42723" y="5687270"/>
            <a:ext cx="1524000" cy="1338159"/>
          </a:xfrm>
          <a:prstGeom prst="rect">
            <a:avLst/>
          </a:prstGeom>
        </p:spPr>
      </p:pic>
    </p:spTree>
    <p:extLst>
      <p:ext uri="{BB962C8B-B14F-4D97-AF65-F5344CB8AC3E}">
        <p14:creationId xmlns:p14="http://schemas.microsoft.com/office/powerpoint/2010/main" val="38354883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spirePPT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931"/>
            <a:ext cx="9144000" cy="6479789"/>
          </a:xfrm>
          <a:prstGeom prst="rect">
            <a:avLst/>
          </a:prstGeom>
        </p:spPr>
      </p:pic>
      <p:sp>
        <p:nvSpPr>
          <p:cNvPr id="6" name="Rectangle 6"/>
          <p:cNvSpPr>
            <a:spLocks noChangeArrowheads="1"/>
          </p:cNvSpPr>
          <p:nvPr/>
        </p:nvSpPr>
        <p:spPr bwMode="auto">
          <a:xfrm>
            <a:off x="533400" y="1824414"/>
            <a:ext cx="7955547" cy="4001095"/>
          </a:xfrm>
          <a:prstGeom prst="rect">
            <a:avLst/>
          </a:prstGeom>
          <a:noFill/>
          <a:ln w="9525">
            <a:noFill/>
            <a:miter lim="800000"/>
            <a:headEnd/>
            <a:tailEnd/>
          </a:ln>
        </p:spPr>
        <p:txBody>
          <a:bodyPr wrap="square">
            <a:spAutoFit/>
          </a:bodyPr>
          <a:lstStyle/>
          <a:p>
            <a:pPr algn="ctr"/>
            <a:r>
              <a:rPr lang="en-US" sz="2400" b="1" dirty="0" smtClean="0">
                <a:latin typeface="Verdana"/>
                <a:cs typeface="Verdana"/>
              </a:rPr>
              <a:t>Common Concerns:</a:t>
            </a:r>
          </a:p>
          <a:p>
            <a:pPr algn="ctr"/>
            <a:endParaRPr lang="en-US" sz="2400" dirty="0">
              <a:latin typeface="Verdana"/>
              <a:cs typeface="Verdana"/>
            </a:endParaRPr>
          </a:p>
          <a:p>
            <a:pPr algn="ctr"/>
            <a:r>
              <a:rPr lang="en-US" sz="2000" dirty="0" smtClean="0">
                <a:latin typeface="Verdana"/>
                <a:cs typeface="Verdana"/>
              </a:rPr>
              <a:t>What if I don’t think the individual is seriously suicidal?</a:t>
            </a:r>
          </a:p>
          <a:p>
            <a:pPr algn="ctr"/>
            <a:endParaRPr lang="en-US" sz="2000" dirty="0">
              <a:latin typeface="Verdana"/>
              <a:cs typeface="Verdana"/>
            </a:endParaRPr>
          </a:p>
          <a:p>
            <a:pPr algn="ctr"/>
            <a:r>
              <a:rPr lang="en-US" sz="2000" dirty="0" smtClean="0">
                <a:latin typeface="Verdana"/>
                <a:cs typeface="Verdana"/>
              </a:rPr>
              <a:t>What if the individual wants me to keep their information confidential?</a:t>
            </a:r>
          </a:p>
          <a:p>
            <a:pPr algn="ctr"/>
            <a:endParaRPr lang="en-US" sz="2000" dirty="0">
              <a:latin typeface="Verdana"/>
              <a:cs typeface="Verdana"/>
            </a:endParaRPr>
          </a:p>
          <a:p>
            <a:pPr algn="ctr"/>
            <a:r>
              <a:rPr lang="en-US" sz="2000" dirty="0">
                <a:latin typeface="Verdana"/>
                <a:cs typeface="Verdana"/>
              </a:rPr>
              <a:t>Will this hurt my relationship with the individual?</a:t>
            </a:r>
          </a:p>
          <a:p>
            <a:pPr algn="ctr"/>
            <a:endParaRPr lang="en-US" sz="2400" dirty="0">
              <a:latin typeface="Verdana"/>
              <a:cs typeface="Verdana"/>
            </a:endParaRPr>
          </a:p>
          <a:p>
            <a:pPr algn="ctr"/>
            <a:endParaRPr lang="en-US" sz="2400" dirty="0" smtClean="0">
              <a:latin typeface="Verdana"/>
              <a:cs typeface="Verdana"/>
            </a:endParaRPr>
          </a:p>
          <a:p>
            <a:pPr algn="ctr"/>
            <a:endParaRPr lang="en-US" dirty="0" smtClean="0">
              <a:latin typeface="Verdana"/>
              <a:cs typeface="Verdana"/>
            </a:endParaRPr>
          </a:p>
          <a:p>
            <a:pPr algn="ctr"/>
            <a:endParaRPr lang="en-US" sz="2000" i="1" dirty="0" smtClean="0">
              <a:latin typeface="Verdana"/>
              <a:cs typeface="Verdana"/>
            </a:endParaRPr>
          </a:p>
        </p:txBody>
      </p:sp>
      <p:sp>
        <p:nvSpPr>
          <p:cNvPr id="2" name="Slide Number Placeholder 1"/>
          <p:cNvSpPr>
            <a:spLocks noGrp="1"/>
          </p:cNvSpPr>
          <p:nvPr>
            <p:ph type="sldNum" sz="quarter" idx="12"/>
          </p:nvPr>
        </p:nvSpPr>
        <p:spPr/>
        <p:txBody>
          <a:bodyPr/>
          <a:lstStyle/>
          <a:p>
            <a:fld id="{BE7F9BAC-1FFA-49E3-A290-27BD7D7F309A}" type="slidenum">
              <a:rPr lang="en-US" smtClean="0"/>
              <a:pPr/>
              <a:t>32</a:t>
            </a:fld>
            <a:endParaRPr lang="en-US"/>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58000" y="5519840"/>
            <a:ext cx="1524000" cy="1338159"/>
          </a:xfrm>
          <a:prstGeom prst="rect">
            <a:avLst/>
          </a:prstGeom>
        </p:spPr>
      </p:pic>
      <p:sp>
        <p:nvSpPr>
          <p:cNvPr id="7" name="TextBox 4"/>
          <p:cNvSpPr txBox="1">
            <a:spLocks noChangeArrowheads="1"/>
          </p:cNvSpPr>
          <p:nvPr/>
        </p:nvSpPr>
        <p:spPr bwMode="auto">
          <a:xfrm>
            <a:off x="2514600" y="793885"/>
            <a:ext cx="5828323" cy="523220"/>
          </a:xfrm>
          <a:prstGeom prst="rect">
            <a:avLst/>
          </a:prstGeom>
          <a:noFill/>
          <a:ln w="9525">
            <a:noFill/>
            <a:miter lim="800000"/>
            <a:headEnd/>
            <a:tailEnd/>
          </a:ln>
        </p:spPr>
        <p:txBody>
          <a:bodyPr wrap="square">
            <a:spAutoFit/>
          </a:bodyPr>
          <a:lstStyle/>
          <a:p>
            <a:pPr algn="r"/>
            <a:r>
              <a:rPr lang="en-US" sz="2800" dirty="0" smtClean="0">
                <a:solidFill>
                  <a:srgbClr val="ED623D"/>
                </a:solidFill>
                <a:latin typeface="Verdana" pitchFamily="34" charset="0"/>
              </a:rPr>
              <a:t>MAKE A CALL</a:t>
            </a:r>
          </a:p>
        </p:txBody>
      </p:sp>
    </p:spTree>
    <p:extLst>
      <p:ext uri="{BB962C8B-B14F-4D97-AF65-F5344CB8AC3E}">
        <p14:creationId xmlns:p14="http://schemas.microsoft.com/office/powerpoint/2010/main" val="38279904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spirePPT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479789"/>
          </a:xfrm>
          <a:prstGeom prst="rect">
            <a:avLst/>
          </a:prstGeom>
        </p:spPr>
      </p:pic>
      <p:sp>
        <p:nvSpPr>
          <p:cNvPr id="5" name="Rectangle 6"/>
          <p:cNvSpPr>
            <a:spLocks noChangeArrowheads="1"/>
          </p:cNvSpPr>
          <p:nvPr/>
        </p:nvSpPr>
        <p:spPr bwMode="auto">
          <a:xfrm>
            <a:off x="641684" y="2054948"/>
            <a:ext cx="7686842" cy="923330"/>
          </a:xfrm>
          <a:prstGeom prst="rect">
            <a:avLst/>
          </a:prstGeom>
          <a:noFill/>
          <a:ln w="9525">
            <a:noFill/>
            <a:miter lim="800000"/>
            <a:headEnd/>
            <a:tailEnd/>
          </a:ln>
        </p:spPr>
        <p:txBody>
          <a:bodyPr wrap="square">
            <a:spAutoFit/>
          </a:bodyPr>
          <a:lstStyle/>
          <a:p>
            <a:pPr eaLnBrk="0" hangingPunct="0">
              <a:buSzPct val="75000"/>
              <a:defRPr/>
            </a:pPr>
            <a:endParaRPr lang="en-US" dirty="0" smtClean="0">
              <a:latin typeface="Verdana" pitchFamily="34" charset="0"/>
            </a:endParaRPr>
          </a:p>
          <a:p>
            <a:pPr indent="-223837" eaLnBrk="0" hangingPunct="0">
              <a:buSzPct val="75000"/>
              <a:buFont typeface="Arial" pitchFamily="34" charset="0"/>
              <a:buChar char="•"/>
              <a:defRPr/>
            </a:pPr>
            <a:endParaRPr lang="en-US" dirty="0">
              <a:latin typeface="Verdana" pitchFamily="34" charset="0"/>
            </a:endParaRPr>
          </a:p>
          <a:p>
            <a:pPr indent="-223837" eaLnBrk="0" hangingPunct="0">
              <a:buSzPct val="75000"/>
              <a:buFont typeface="Arial" pitchFamily="34" charset="0"/>
              <a:buChar char="•"/>
              <a:defRPr/>
            </a:pPr>
            <a:endParaRPr lang="en-US" dirty="0">
              <a:latin typeface="Verdana" pitchFamily="34" charset="0"/>
            </a:endParaRPr>
          </a:p>
        </p:txBody>
      </p:sp>
      <p:sp>
        <p:nvSpPr>
          <p:cNvPr id="7" name="TextBox 4"/>
          <p:cNvSpPr txBox="1">
            <a:spLocks noChangeArrowheads="1"/>
          </p:cNvSpPr>
          <p:nvPr/>
        </p:nvSpPr>
        <p:spPr bwMode="auto">
          <a:xfrm>
            <a:off x="3196220" y="1408832"/>
            <a:ext cx="4611967" cy="523220"/>
          </a:xfrm>
          <a:prstGeom prst="rect">
            <a:avLst/>
          </a:prstGeom>
          <a:noFill/>
          <a:ln w="9525">
            <a:noFill/>
            <a:miter lim="800000"/>
            <a:headEnd/>
            <a:tailEnd/>
          </a:ln>
        </p:spPr>
        <p:txBody>
          <a:bodyPr wrap="square">
            <a:spAutoFit/>
          </a:bodyPr>
          <a:lstStyle/>
          <a:p>
            <a:endParaRPr lang="en-US" sz="2800" dirty="0" smtClean="0">
              <a:solidFill>
                <a:srgbClr val="ED623D"/>
              </a:solidFill>
              <a:latin typeface="Verdana"/>
              <a:cs typeface="Verdana"/>
            </a:endParaRPr>
          </a:p>
        </p:txBody>
      </p:sp>
      <p:sp>
        <p:nvSpPr>
          <p:cNvPr id="2" name="Slide Number Placeholder 1"/>
          <p:cNvSpPr>
            <a:spLocks noGrp="1"/>
          </p:cNvSpPr>
          <p:nvPr>
            <p:ph type="sldNum" sz="quarter" idx="12"/>
          </p:nvPr>
        </p:nvSpPr>
        <p:spPr/>
        <p:txBody>
          <a:bodyPr/>
          <a:lstStyle/>
          <a:p>
            <a:fld id="{66331A2E-16BD-4585-9D9C-21E9C3A405C5}" type="slidenum">
              <a:rPr lang="en-US" smtClean="0"/>
              <a:t>33</a:t>
            </a:fld>
            <a:endParaRPr lang="en-US"/>
          </a:p>
        </p:txBody>
      </p:sp>
      <p:sp>
        <p:nvSpPr>
          <p:cNvPr id="14" name="Rounded Rectangle 13"/>
          <p:cNvSpPr/>
          <p:nvPr/>
        </p:nvSpPr>
        <p:spPr>
          <a:xfrm>
            <a:off x="228839" y="1743957"/>
            <a:ext cx="1819997" cy="892486"/>
          </a:xfrm>
          <a:prstGeom prst="roundRect">
            <a:avLst/>
          </a:prstGeom>
          <a:solidFill>
            <a:schemeClr val="accent1">
              <a:lumMod val="40000"/>
              <a:lumOff val="60000"/>
            </a:schemeClr>
          </a:solidFill>
          <a:ln>
            <a:solidFill>
              <a:schemeClr val="accent1">
                <a:lumMod val="40000"/>
                <a:lumOff val="6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2">
                    <a:lumMod val="75000"/>
                  </a:schemeClr>
                </a:solidFill>
              </a:rPr>
              <a:t>Relationship Building &amp;</a:t>
            </a:r>
          </a:p>
          <a:p>
            <a:pPr algn="ctr"/>
            <a:r>
              <a:rPr lang="en-US" b="1" dirty="0" smtClean="0">
                <a:solidFill>
                  <a:schemeClr val="tx2">
                    <a:lumMod val="75000"/>
                  </a:schemeClr>
                </a:solidFill>
              </a:rPr>
              <a:t>Active Listening</a:t>
            </a:r>
            <a:endParaRPr lang="en-US" b="1" dirty="0">
              <a:solidFill>
                <a:schemeClr val="tx2">
                  <a:lumMod val="75000"/>
                </a:schemeClr>
              </a:solidFill>
            </a:endParaRPr>
          </a:p>
        </p:txBody>
      </p:sp>
      <p:sp>
        <p:nvSpPr>
          <p:cNvPr id="15" name="Rounded Rectangle 14"/>
          <p:cNvSpPr/>
          <p:nvPr/>
        </p:nvSpPr>
        <p:spPr>
          <a:xfrm>
            <a:off x="5126620" y="1726683"/>
            <a:ext cx="1757199" cy="943904"/>
          </a:xfrm>
          <a:prstGeom prst="roundRect">
            <a:avLst/>
          </a:prstGeom>
          <a:solidFill>
            <a:schemeClr val="accent1">
              <a:lumMod val="40000"/>
              <a:lumOff val="60000"/>
            </a:schemeClr>
          </a:solidFill>
          <a:ln>
            <a:solidFill>
              <a:schemeClr val="accent1">
                <a:lumMod val="40000"/>
                <a:lumOff val="6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2">
                    <a:lumMod val="75000"/>
                  </a:schemeClr>
                </a:solidFill>
              </a:rPr>
              <a:t>ASK “THE” question about suicide</a:t>
            </a:r>
            <a:endParaRPr lang="en-US" b="1" dirty="0">
              <a:solidFill>
                <a:schemeClr val="tx2">
                  <a:lumMod val="75000"/>
                </a:schemeClr>
              </a:solidFill>
            </a:endParaRPr>
          </a:p>
        </p:txBody>
      </p:sp>
      <p:sp>
        <p:nvSpPr>
          <p:cNvPr id="16" name="Rounded Rectangle 15"/>
          <p:cNvSpPr/>
          <p:nvPr/>
        </p:nvSpPr>
        <p:spPr>
          <a:xfrm>
            <a:off x="2822675" y="1743957"/>
            <a:ext cx="1703193" cy="892486"/>
          </a:xfrm>
          <a:prstGeom prst="roundRect">
            <a:avLst/>
          </a:prstGeom>
          <a:solidFill>
            <a:schemeClr val="accent1">
              <a:lumMod val="40000"/>
              <a:lumOff val="60000"/>
            </a:schemeClr>
          </a:solidFill>
          <a:ln>
            <a:solidFill>
              <a:schemeClr val="accent1">
                <a:lumMod val="40000"/>
                <a:lumOff val="6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2">
                    <a:lumMod val="75000"/>
                  </a:schemeClr>
                </a:solidFill>
              </a:rPr>
              <a:t>“Feeler” Questions</a:t>
            </a:r>
            <a:endParaRPr lang="en-US" b="1" dirty="0">
              <a:solidFill>
                <a:schemeClr val="tx2">
                  <a:lumMod val="75000"/>
                </a:schemeClr>
              </a:solidFill>
            </a:endParaRPr>
          </a:p>
        </p:txBody>
      </p:sp>
      <p:sp>
        <p:nvSpPr>
          <p:cNvPr id="18" name="Rounded Rectangle 17"/>
          <p:cNvSpPr/>
          <p:nvPr/>
        </p:nvSpPr>
        <p:spPr>
          <a:xfrm>
            <a:off x="5138029" y="3648497"/>
            <a:ext cx="1752600" cy="892486"/>
          </a:xfrm>
          <a:prstGeom prst="roundRect">
            <a:avLst/>
          </a:prstGeom>
          <a:gradFill>
            <a:gsLst>
              <a:gs pos="100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Make the Call</a:t>
            </a:r>
            <a:endParaRPr lang="en-US" b="1" dirty="0"/>
          </a:p>
        </p:txBody>
      </p:sp>
      <p:sp>
        <p:nvSpPr>
          <p:cNvPr id="21" name="Rounded Rectangle 20"/>
          <p:cNvSpPr/>
          <p:nvPr/>
        </p:nvSpPr>
        <p:spPr>
          <a:xfrm>
            <a:off x="2354258" y="4605353"/>
            <a:ext cx="1615701" cy="1398371"/>
          </a:xfrm>
          <a:prstGeom prst="roundRect">
            <a:avLst/>
          </a:prstGeom>
          <a:gradFill>
            <a:gsLst>
              <a:gs pos="100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Call and walk them to CAPS</a:t>
            </a:r>
            <a:endParaRPr lang="en-US" b="1" dirty="0"/>
          </a:p>
        </p:txBody>
      </p:sp>
      <p:cxnSp>
        <p:nvCxnSpPr>
          <p:cNvPr id="6" name="Straight Arrow Connector 5"/>
          <p:cNvCxnSpPr>
            <a:stCxn id="14" idx="3"/>
            <a:endCxn id="16" idx="1"/>
          </p:cNvCxnSpPr>
          <p:nvPr/>
        </p:nvCxnSpPr>
        <p:spPr>
          <a:xfrm>
            <a:off x="2048836" y="2190200"/>
            <a:ext cx="773839" cy="0"/>
          </a:xfrm>
          <a:prstGeom prst="straightConnector1">
            <a:avLst/>
          </a:prstGeom>
          <a:ln>
            <a:solidFill>
              <a:schemeClr val="tx2">
                <a:lumMod val="60000"/>
                <a:lumOff val="4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a:stCxn id="16" idx="3"/>
            <a:endCxn id="15" idx="1"/>
          </p:cNvCxnSpPr>
          <p:nvPr/>
        </p:nvCxnSpPr>
        <p:spPr>
          <a:xfrm>
            <a:off x="4525868" y="2190200"/>
            <a:ext cx="600752" cy="8435"/>
          </a:xfrm>
          <a:prstGeom prst="straightConnector1">
            <a:avLst/>
          </a:prstGeom>
          <a:ln>
            <a:solidFill>
              <a:schemeClr val="tx2">
                <a:lumMod val="60000"/>
                <a:lumOff val="4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a:stCxn id="15" idx="2"/>
            <a:endCxn id="18" idx="0"/>
          </p:cNvCxnSpPr>
          <p:nvPr/>
        </p:nvCxnSpPr>
        <p:spPr>
          <a:xfrm>
            <a:off x="6005220" y="2670587"/>
            <a:ext cx="9109" cy="977910"/>
          </a:xfrm>
          <a:prstGeom prst="straightConnector1">
            <a:avLst/>
          </a:prstGeom>
          <a:ln>
            <a:solidFill>
              <a:schemeClr val="tx2">
                <a:lumMod val="60000"/>
                <a:lumOff val="40000"/>
              </a:schemeClr>
            </a:solidFill>
            <a:tailEnd type="arrow"/>
          </a:ln>
        </p:spPr>
        <p:style>
          <a:lnRef idx="2">
            <a:schemeClr val="accent1"/>
          </a:lnRef>
          <a:fillRef idx="0">
            <a:schemeClr val="accent1"/>
          </a:fillRef>
          <a:effectRef idx="1">
            <a:schemeClr val="accent1"/>
          </a:effectRef>
          <a:fontRef idx="minor">
            <a:schemeClr val="tx1"/>
          </a:fontRef>
        </p:style>
      </p:cxnSp>
      <p:sp>
        <p:nvSpPr>
          <p:cNvPr id="39" name="TextBox 38"/>
          <p:cNvSpPr txBox="1"/>
          <p:nvPr/>
        </p:nvSpPr>
        <p:spPr>
          <a:xfrm>
            <a:off x="7182603" y="2399642"/>
            <a:ext cx="685800" cy="369332"/>
          </a:xfrm>
          <a:prstGeom prst="rect">
            <a:avLst/>
          </a:prstGeom>
          <a:noFill/>
        </p:spPr>
        <p:txBody>
          <a:bodyPr wrap="square" rtlCol="0">
            <a:spAutoFit/>
          </a:bodyPr>
          <a:lstStyle/>
          <a:p>
            <a:r>
              <a:rPr lang="en-US" dirty="0" smtClean="0"/>
              <a:t>No</a:t>
            </a:r>
            <a:endParaRPr lang="en-US" dirty="0"/>
          </a:p>
        </p:txBody>
      </p:sp>
      <p:sp>
        <p:nvSpPr>
          <p:cNvPr id="40" name="TextBox 39"/>
          <p:cNvSpPr txBox="1"/>
          <p:nvPr/>
        </p:nvSpPr>
        <p:spPr>
          <a:xfrm>
            <a:off x="5243219" y="3023326"/>
            <a:ext cx="762000" cy="369332"/>
          </a:xfrm>
          <a:prstGeom prst="rect">
            <a:avLst/>
          </a:prstGeom>
          <a:noFill/>
        </p:spPr>
        <p:txBody>
          <a:bodyPr wrap="square" rtlCol="0">
            <a:spAutoFit/>
          </a:bodyPr>
          <a:lstStyle/>
          <a:p>
            <a:pPr algn="r"/>
            <a:r>
              <a:rPr lang="en-US" dirty="0" smtClean="0"/>
              <a:t>Yes</a:t>
            </a:r>
            <a:endParaRPr lang="en-US" dirty="0"/>
          </a:p>
        </p:txBody>
      </p:sp>
      <p:pic>
        <p:nvPicPr>
          <p:cNvPr id="22" name="Picture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58000" y="5638800"/>
            <a:ext cx="1524000" cy="1338159"/>
          </a:xfrm>
          <a:prstGeom prst="rect">
            <a:avLst/>
          </a:prstGeom>
        </p:spPr>
      </p:pic>
      <p:sp>
        <p:nvSpPr>
          <p:cNvPr id="54" name="TextBox 4"/>
          <p:cNvSpPr txBox="1">
            <a:spLocks noChangeArrowheads="1"/>
          </p:cNvSpPr>
          <p:nvPr/>
        </p:nvSpPr>
        <p:spPr bwMode="auto">
          <a:xfrm>
            <a:off x="2412640" y="480111"/>
            <a:ext cx="5828323" cy="954107"/>
          </a:xfrm>
          <a:prstGeom prst="rect">
            <a:avLst/>
          </a:prstGeom>
          <a:noFill/>
          <a:ln w="9525">
            <a:noFill/>
            <a:miter lim="800000"/>
            <a:headEnd/>
            <a:tailEnd/>
          </a:ln>
        </p:spPr>
        <p:txBody>
          <a:bodyPr wrap="square">
            <a:spAutoFit/>
          </a:bodyPr>
          <a:lstStyle/>
          <a:p>
            <a:pPr algn="r"/>
            <a:r>
              <a:rPr lang="en-US" sz="2800" dirty="0" smtClean="0">
                <a:solidFill>
                  <a:srgbClr val="ED623D"/>
                </a:solidFill>
                <a:latin typeface="Verdana" pitchFamily="34" charset="0"/>
              </a:rPr>
              <a:t>STEP TWO:</a:t>
            </a:r>
          </a:p>
          <a:p>
            <a:pPr algn="r"/>
            <a:r>
              <a:rPr lang="en-US" sz="2800" dirty="0" smtClean="0">
                <a:solidFill>
                  <a:srgbClr val="ED623D"/>
                </a:solidFill>
                <a:latin typeface="Verdana" pitchFamily="34" charset="0"/>
              </a:rPr>
              <a:t>MAKE A CALL</a:t>
            </a:r>
          </a:p>
        </p:txBody>
      </p:sp>
      <p:sp>
        <p:nvSpPr>
          <p:cNvPr id="57" name="Rounded Rectangle 56"/>
          <p:cNvSpPr/>
          <p:nvPr/>
        </p:nvSpPr>
        <p:spPr>
          <a:xfrm>
            <a:off x="2392419" y="3471181"/>
            <a:ext cx="1615701" cy="892486"/>
          </a:xfrm>
          <a:prstGeom prst="roundRect">
            <a:avLst/>
          </a:prstGeom>
          <a:gradFill>
            <a:gsLst>
              <a:gs pos="100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Call 911</a:t>
            </a:r>
            <a:endParaRPr lang="en-US" b="1" dirty="0"/>
          </a:p>
        </p:txBody>
      </p:sp>
      <p:cxnSp>
        <p:nvCxnSpPr>
          <p:cNvPr id="120" name="Elbow Connector 119"/>
          <p:cNvCxnSpPr>
            <a:stCxn id="15" idx="3"/>
          </p:cNvCxnSpPr>
          <p:nvPr/>
        </p:nvCxnSpPr>
        <p:spPr>
          <a:xfrm flipH="1">
            <a:off x="4014303" y="2198635"/>
            <a:ext cx="2869516" cy="3440165"/>
          </a:xfrm>
          <a:prstGeom prst="bentConnector4">
            <a:avLst>
              <a:gd name="adj1" fmla="val -7967"/>
              <a:gd name="adj2" fmla="val 100052"/>
            </a:avLst>
          </a:prstGeom>
          <a:ln>
            <a:solidFill>
              <a:schemeClr val="tx2">
                <a:lumMod val="60000"/>
                <a:lumOff val="4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128" name="TextBox 127"/>
          <p:cNvSpPr txBox="1"/>
          <p:nvPr/>
        </p:nvSpPr>
        <p:spPr>
          <a:xfrm>
            <a:off x="3921699" y="3597372"/>
            <a:ext cx="1042333" cy="369332"/>
          </a:xfrm>
          <a:prstGeom prst="rect">
            <a:avLst/>
          </a:prstGeom>
          <a:noFill/>
        </p:spPr>
        <p:txBody>
          <a:bodyPr wrap="square" rtlCol="0">
            <a:spAutoFit/>
          </a:bodyPr>
          <a:lstStyle/>
          <a:p>
            <a:pPr algn="r"/>
            <a:r>
              <a:rPr lang="en-US" dirty="0" smtClean="0"/>
              <a:t>Urgent</a:t>
            </a:r>
            <a:endParaRPr lang="en-US" dirty="0"/>
          </a:p>
        </p:txBody>
      </p:sp>
      <p:sp>
        <p:nvSpPr>
          <p:cNvPr id="129" name="TextBox 128"/>
          <p:cNvSpPr txBox="1"/>
          <p:nvPr/>
        </p:nvSpPr>
        <p:spPr>
          <a:xfrm>
            <a:off x="3849646" y="5193268"/>
            <a:ext cx="1444707" cy="369332"/>
          </a:xfrm>
          <a:prstGeom prst="rect">
            <a:avLst/>
          </a:prstGeom>
          <a:noFill/>
        </p:spPr>
        <p:txBody>
          <a:bodyPr wrap="square" rtlCol="0">
            <a:spAutoFit/>
          </a:bodyPr>
          <a:lstStyle/>
          <a:p>
            <a:pPr algn="r"/>
            <a:r>
              <a:rPr lang="en-US" dirty="0" smtClean="0"/>
              <a:t>Non-urgent</a:t>
            </a:r>
            <a:endParaRPr lang="en-US" dirty="0"/>
          </a:p>
        </p:txBody>
      </p:sp>
      <p:sp>
        <p:nvSpPr>
          <p:cNvPr id="137" name="Rounded Rectangle 136"/>
          <p:cNvSpPr/>
          <p:nvPr/>
        </p:nvSpPr>
        <p:spPr>
          <a:xfrm>
            <a:off x="167780" y="4358027"/>
            <a:ext cx="1615701" cy="1893022"/>
          </a:xfrm>
          <a:prstGeom prst="roundRect">
            <a:avLst/>
          </a:prstGeom>
          <a:gradFill>
            <a:gsLst>
              <a:gs pos="100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Complete a CARE Report</a:t>
            </a:r>
          </a:p>
          <a:p>
            <a:pPr algn="ctr"/>
            <a:r>
              <a:rPr lang="en-US" b="1" dirty="0" smtClean="0"/>
              <a:t>and</a:t>
            </a:r>
          </a:p>
          <a:p>
            <a:pPr algn="ctr"/>
            <a:r>
              <a:rPr lang="en-US" b="1" dirty="0" smtClean="0"/>
              <a:t>FOLLOW UP</a:t>
            </a:r>
          </a:p>
          <a:p>
            <a:pPr algn="ctr"/>
            <a:r>
              <a:rPr lang="en-US" b="1" dirty="0"/>
              <a:t>w</a:t>
            </a:r>
            <a:r>
              <a:rPr lang="en-US" b="1" dirty="0" smtClean="0"/>
              <a:t>ith student</a:t>
            </a:r>
          </a:p>
        </p:txBody>
      </p:sp>
      <p:cxnSp>
        <p:nvCxnSpPr>
          <p:cNvPr id="147" name="Straight Arrow Connector 146"/>
          <p:cNvCxnSpPr>
            <a:stCxn id="57" idx="1"/>
            <a:endCxn id="137" idx="3"/>
          </p:cNvCxnSpPr>
          <p:nvPr/>
        </p:nvCxnSpPr>
        <p:spPr>
          <a:xfrm flipH="1">
            <a:off x="1783481" y="3917424"/>
            <a:ext cx="608938" cy="1387114"/>
          </a:xfrm>
          <a:prstGeom prst="straightConnector1">
            <a:avLst/>
          </a:prstGeom>
          <a:ln>
            <a:solidFill>
              <a:schemeClr val="tx2">
                <a:lumMod val="60000"/>
                <a:lumOff val="4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149" name="Straight Arrow Connector 148"/>
          <p:cNvCxnSpPr>
            <a:stCxn id="21" idx="1"/>
            <a:endCxn id="137" idx="3"/>
          </p:cNvCxnSpPr>
          <p:nvPr/>
        </p:nvCxnSpPr>
        <p:spPr>
          <a:xfrm flipH="1" flipV="1">
            <a:off x="1783481" y="5304538"/>
            <a:ext cx="570777" cy="1"/>
          </a:xfrm>
          <a:prstGeom prst="straightConnector1">
            <a:avLst/>
          </a:prstGeom>
          <a:ln>
            <a:solidFill>
              <a:schemeClr val="tx2">
                <a:lumMod val="60000"/>
                <a:lumOff val="4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flipH="1">
            <a:off x="4030568" y="4038600"/>
            <a:ext cx="990600" cy="0"/>
          </a:xfrm>
          <a:prstGeom prst="straightConnector1">
            <a:avLst/>
          </a:prstGeom>
          <a:ln>
            <a:solidFill>
              <a:schemeClr val="tx2">
                <a:lumMod val="60000"/>
                <a:lumOff val="40000"/>
              </a:schemeClr>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510100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spirePPT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931"/>
            <a:ext cx="9144000" cy="6479789"/>
          </a:xfrm>
          <a:prstGeom prst="rect">
            <a:avLst/>
          </a:prstGeom>
        </p:spPr>
      </p:pic>
      <p:sp>
        <p:nvSpPr>
          <p:cNvPr id="8" name="TextBox 4"/>
          <p:cNvSpPr txBox="1">
            <a:spLocks noChangeArrowheads="1"/>
          </p:cNvSpPr>
          <p:nvPr/>
        </p:nvSpPr>
        <p:spPr bwMode="auto">
          <a:xfrm>
            <a:off x="2514600" y="793885"/>
            <a:ext cx="5828323" cy="523220"/>
          </a:xfrm>
          <a:prstGeom prst="rect">
            <a:avLst/>
          </a:prstGeom>
          <a:noFill/>
          <a:ln w="9525">
            <a:noFill/>
            <a:miter lim="800000"/>
            <a:headEnd/>
            <a:tailEnd/>
          </a:ln>
        </p:spPr>
        <p:txBody>
          <a:bodyPr wrap="square">
            <a:spAutoFit/>
          </a:bodyPr>
          <a:lstStyle/>
          <a:p>
            <a:pPr algn="r"/>
            <a:r>
              <a:rPr lang="en-US" sz="2800" dirty="0" smtClean="0">
                <a:solidFill>
                  <a:srgbClr val="ED623D"/>
                </a:solidFill>
                <a:latin typeface="Verdana" pitchFamily="34" charset="0"/>
              </a:rPr>
              <a:t>SUMMARY</a:t>
            </a:r>
          </a:p>
        </p:txBody>
      </p:sp>
      <p:sp>
        <p:nvSpPr>
          <p:cNvPr id="6" name="Rectangle 6"/>
          <p:cNvSpPr>
            <a:spLocks noChangeArrowheads="1"/>
          </p:cNvSpPr>
          <p:nvPr/>
        </p:nvSpPr>
        <p:spPr bwMode="auto">
          <a:xfrm>
            <a:off x="533400" y="1824414"/>
            <a:ext cx="7955547" cy="4955203"/>
          </a:xfrm>
          <a:prstGeom prst="rect">
            <a:avLst/>
          </a:prstGeom>
          <a:noFill/>
          <a:ln w="9525">
            <a:noFill/>
            <a:miter lim="800000"/>
            <a:headEnd/>
            <a:tailEnd/>
          </a:ln>
        </p:spPr>
        <p:txBody>
          <a:bodyPr wrap="square">
            <a:spAutoFit/>
          </a:bodyPr>
          <a:lstStyle/>
          <a:p>
            <a:pPr algn="ctr"/>
            <a:r>
              <a:rPr lang="en-US" sz="2400" b="1" dirty="0" smtClean="0">
                <a:latin typeface="Verdana"/>
                <a:cs typeface="Verdana"/>
              </a:rPr>
              <a:t>Things to Remember</a:t>
            </a:r>
          </a:p>
          <a:p>
            <a:pPr algn="ctr"/>
            <a:endParaRPr lang="en-US" sz="2400" b="1" dirty="0" smtClean="0">
              <a:latin typeface="Verdana"/>
              <a:cs typeface="Verdana"/>
            </a:endParaRPr>
          </a:p>
          <a:p>
            <a:pPr algn="ctr"/>
            <a:r>
              <a:rPr lang="en-US" sz="2000" dirty="0" smtClean="0">
                <a:latin typeface="Verdana"/>
                <a:cs typeface="Verdana"/>
              </a:rPr>
              <a:t>Know risk </a:t>
            </a:r>
            <a:r>
              <a:rPr lang="en-US" sz="2000" dirty="0">
                <a:latin typeface="Verdana"/>
                <a:cs typeface="Verdana"/>
              </a:rPr>
              <a:t>factors and warning </a:t>
            </a:r>
            <a:r>
              <a:rPr lang="en-US" sz="2000" dirty="0" smtClean="0">
                <a:latin typeface="Verdana"/>
                <a:cs typeface="Verdana"/>
              </a:rPr>
              <a:t>signs for suicide</a:t>
            </a:r>
          </a:p>
          <a:p>
            <a:pPr algn="ctr"/>
            <a:endParaRPr lang="en-US" sz="2000" dirty="0">
              <a:latin typeface="Verdana"/>
              <a:cs typeface="Verdana"/>
            </a:endParaRPr>
          </a:p>
          <a:p>
            <a:pPr algn="ctr"/>
            <a:r>
              <a:rPr lang="en-US" sz="2000" dirty="0">
                <a:latin typeface="Verdana"/>
                <a:cs typeface="Verdana"/>
              </a:rPr>
              <a:t>Ask the </a:t>
            </a:r>
            <a:r>
              <a:rPr lang="en-US" sz="2000" dirty="0" smtClean="0">
                <a:latin typeface="Verdana"/>
                <a:cs typeface="Verdana"/>
              </a:rPr>
              <a:t>question</a:t>
            </a:r>
          </a:p>
          <a:p>
            <a:pPr algn="ctr"/>
            <a:endParaRPr lang="en-US" sz="2000" dirty="0">
              <a:latin typeface="Verdana"/>
              <a:cs typeface="Verdana"/>
            </a:endParaRPr>
          </a:p>
          <a:p>
            <a:pPr algn="ctr"/>
            <a:r>
              <a:rPr lang="en-US" sz="2000" dirty="0" smtClean="0">
                <a:latin typeface="Verdana"/>
                <a:cs typeface="Verdana"/>
              </a:rPr>
              <a:t>Listen </a:t>
            </a:r>
            <a:r>
              <a:rPr lang="en-US" sz="2000" dirty="0">
                <a:latin typeface="Verdana"/>
                <a:cs typeface="Verdana"/>
              </a:rPr>
              <a:t>and </a:t>
            </a:r>
            <a:r>
              <a:rPr lang="en-US" sz="2000" dirty="0" smtClean="0">
                <a:latin typeface="Verdana"/>
                <a:cs typeface="Verdana"/>
              </a:rPr>
              <a:t>allow them to tell their story</a:t>
            </a:r>
          </a:p>
          <a:p>
            <a:pPr algn="ctr"/>
            <a:endParaRPr lang="en-US" sz="2000" dirty="0">
              <a:latin typeface="Verdana"/>
              <a:cs typeface="Verdana"/>
            </a:endParaRPr>
          </a:p>
          <a:p>
            <a:pPr algn="ctr"/>
            <a:r>
              <a:rPr lang="en-US" sz="2000" dirty="0" smtClean="0">
                <a:latin typeface="Verdana"/>
                <a:cs typeface="Verdana"/>
              </a:rPr>
              <a:t>Make the call</a:t>
            </a:r>
          </a:p>
          <a:p>
            <a:pPr algn="ctr"/>
            <a:endParaRPr lang="en-US" sz="2000" dirty="0">
              <a:latin typeface="Verdana"/>
              <a:cs typeface="Verdana"/>
            </a:endParaRPr>
          </a:p>
          <a:p>
            <a:pPr algn="ctr"/>
            <a:r>
              <a:rPr lang="en-US" sz="2000" dirty="0">
                <a:latin typeface="Verdana"/>
                <a:cs typeface="Verdana"/>
              </a:rPr>
              <a:t>Know the resources</a:t>
            </a:r>
          </a:p>
          <a:p>
            <a:pPr algn="ctr"/>
            <a:endParaRPr lang="en-US" sz="2400" dirty="0" smtClean="0">
              <a:latin typeface="Verdana"/>
              <a:cs typeface="Verdana"/>
            </a:endParaRPr>
          </a:p>
          <a:p>
            <a:pPr algn="ctr"/>
            <a:endParaRPr lang="en-US" sz="2400" dirty="0">
              <a:latin typeface="Verdana"/>
              <a:cs typeface="Verdana"/>
            </a:endParaRPr>
          </a:p>
          <a:p>
            <a:pPr algn="ctr"/>
            <a:endParaRPr lang="en-US" sz="2000" dirty="0">
              <a:latin typeface="Verdana"/>
              <a:cs typeface="Verdana"/>
            </a:endParaRPr>
          </a:p>
          <a:p>
            <a:pPr algn="ctr"/>
            <a:endParaRPr lang="en-US" sz="2000" i="1" dirty="0" smtClean="0">
              <a:latin typeface="Verdana"/>
              <a:cs typeface="Verdana"/>
            </a:endParaRP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34200" y="5519840"/>
            <a:ext cx="1524000" cy="1338159"/>
          </a:xfrm>
          <a:prstGeom prst="rect">
            <a:avLst/>
          </a:prstGeom>
        </p:spPr>
      </p:pic>
      <p:sp>
        <p:nvSpPr>
          <p:cNvPr id="2" name="Slide Number Placeholder 1"/>
          <p:cNvSpPr>
            <a:spLocks noGrp="1"/>
          </p:cNvSpPr>
          <p:nvPr>
            <p:ph type="sldNum" sz="quarter" idx="12"/>
          </p:nvPr>
        </p:nvSpPr>
        <p:spPr/>
        <p:txBody>
          <a:bodyPr/>
          <a:lstStyle/>
          <a:p>
            <a:fld id="{BE7F9BAC-1FFA-49E3-A290-27BD7D7F309A}" type="slidenum">
              <a:rPr lang="en-US" smtClean="0"/>
              <a:pPr/>
              <a:t>34</a:t>
            </a:fld>
            <a:endParaRPr lang="en-US"/>
          </a:p>
        </p:txBody>
      </p:sp>
    </p:spTree>
    <p:extLst>
      <p:ext uri="{BB962C8B-B14F-4D97-AF65-F5344CB8AC3E}">
        <p14:creationId xmlns:p14="http://schemas.microsoft.com/office/powerpoint/2010/main" val="48992323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spirePPT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931"/>
            <a:ext cx="9144000" cy="6479789"/>
          </a:xfrm>
          <a:prstGeom prst="rect">
            <a:avLst/>
          </a:prstGeom>
        </p:spPr>
      </p:pic>
      <p:sp>
        <p:nvSpPr>
          <p:cNvPr id="4" name="Title 3"/>
          <p:cNvSpPr>
            <a:spLocks noGrp="1"/>
          </p:cNvSpPr>
          <p:nvPr>
            <p:ph type="title"/>
          </p:nvPr>
        </p:nvSpPr>
        <p:spPr>
          <a:xfrm>
            <a:off x="152400" y="226635"/>
            <a:ext cx="8229600" cy="1143000"/>
          </a:xfrm>
        </p:spPr>
        <p:txBody>
          <a:bodyPr>
            <a:noAutofit/>
          </a:bodyPr>
          <a:lstStyle/>
          <a:p>
            <a:pPr algn="r" eaLnBrk="0" hangingPunct="0"/>
            <a:r>
              <a:rPr lang="en-US" sz="2800" dirty="0">
                <a:solidFill>
                  <a:srgbClr val="FF6600"/>
                </a:solidFill>
                <a:latin typeface="Verdana" pitchFamily="34" charset="0"/>
              </a:rPr>
              <a:t>QUESTIONS?</a:t>
            </a:r>
          </a:p>
        </p:txBody>
      </p:sp>
      <p:sp>
        <p:nvSpPr>
          <p:cNvPr id="5" name="Content Placeholder 4"/>
          <p:cNvSpPr>
            <a:spLocks noGrp="1"/>
          </p:cNvSpPr>
          <p:nvPr>
            <p:ph idx="1"/>
          </p:nvPr>
        </p:nvSpPr>
        <p:spPr>
          <a:xfrm>
            <a:off x="609600" y="1566154"/>
            <a:ext cx="7315200" cy="4790196"/>
          </a:xfrm>
        </p:spPr>
        <p:txBody>
          <a:bodyPr>
            <a:normAutofit/>
          </a:bodyPr>
          <a:lstStyle/>
          <a:p>
            <a:pPr marL="0" indent="7938">
              <a:buNone/>
            </a:pPr>
            <a:endParaRPr lang="en-US" sz="2000" dirty="0" smtClean="0">
              <a:latin typeface="Verdana" panose="020B0604030504040204" pitchFamily="34" charset="0"/>
              <a:ea typeface="Verdana" panose="020B0604030504040204" pitchFamily="34" charset="0"/>
              <a:cs typeface="Verdana" panose="020B0604030504040204" pitchFamily="34" charset="0"/>
            </a:endParaRPr>
          </a:p>
          <a:p>
            <a:pPr marL="0" indent="7938">
              <a:buNone/>
            </a:pPr>
            <a:endParaRPr lang="en-US" sz="2000" dirty="0">
              <a:latin typeface="Verdana" panose="020B0604030504040204" pitchFamily="34" charset="0"/>
              <a:ea typeface="Verdana" panose="020B0604030504040204" pitchFamily="34" charset="0"/>
              <a:cs typeface="Verdana" panose="020B0604030504040204" pitchFamily="34" charset="0"/>
            </a:endParaRPr>
          </a:p>
          <a:p>
            <a:pPr marL="0" indent="7938">
              <a:buNone/>
            </a:pPr>
            <a:r>
              <a:rPr lang="en-US" sz="2000" dirty="0" smtClean="0">
                <a:latin typeface="Verdana" panose="020B0604030504040204" pitchFamily="34" charset="0"/>
                <a:ea typeface="Verdana" panose="020B0604030504040204" pitchFamily="34" charset="0"/>
                <a:cs typeface="Verdana" panose="020B0604030504040204" pitchFamily="34" charset="0"/>
              </a:rPr>
              <a:t>Thank you for your attendance today!</a:t>
            </a:r>
          </a:p>
          <a:p>
            <a:pPr marL="0" indent="7938">
              <a:buNone/>
            </a:pPr>
            <a:endParaRPr lang="en-US" sz="2000" dirty="0">
              <a:latin typeface="Verdana" panose="020B0604030504040204" pitchFamily="34" charset="0"/>
              <a:ea typeface="Verdana" panose="020B0604030504040204" pitchFamily="34" charset="0"/>
              <a:cs typeface="Verdana" panose="020B0604030504040204" pitchFamily="34" charset="0"/>
            </a:endParaRPr>
          </a:p>
          <a:p>
            <a:pPr marL="0" indent="7938">
              <a:buNone/>
            </a:pPr>
            <a:endParaRPr lang="en-US" sz="1200" dirty="0">
              <a:latin typeface="Verdana" panose="020B0604030504040204" pitchFamily="34" charset="0"/>
              <a:ea typeface="Verdana" panose="020B0604030504040204" pitchFamily="34" charset="0"/>
              <a:cs typeface="Verdana" panose="020B0604030504040204" pitchFamily="34" charset="0"/>
            </a:endParaRPr>
          </a:p>
          <a:p>
            <a:pPr marL="0" indent="7938">
              <a:buNone/>
            </a:pPr>
            <a:r>
              <a:rPr lang="en-US" sz="2000" dirty="0" smtClean="0">
                <a:latin typeface="Verdana" panose="020B0604030504040204" pitchFamily="34" charset="0"/>
                <a:ea typeface="Verdana" panose="020B0604030504040204" pitchFamily="34" charset="0"/>
                <a:cs typeface="Verdana" panose="020B0604030504040204" pitchFamily="34" charset="0"/>
              </a:rPr>
              <a:t>The Tigers Together website is available at: </a:t>
            </a:r>
          </a:p>
          <a:p>
            <a:pPr marL="0" indent="7938">
              <a:buNone/>
            </a:pPr>
            <a:r>
              <a:rPr lang="en-US" sz="2000" i="1" u="sng" dirty="0" err="1" smtClean="0">
                <a:solidFill>
                  <a:srgbClr val="3366FF"/>
                </a:solidFill>
                <a:latin typeface="Verdana" panose="020B0604030504040204" pitchFamily="34" charset="0"/>
                <a:ea typeface="Verdana" panose="020B0604030504040204" pitchFamily="34" charset="0"/>
                <a:cs typeface="Verdana" panose="020B0604030504040204" pitchFamily="34" charset="0"/>
              </a:rPr>
              <a:t>clemson.edu</a:t>
            </a:r>
            <a:r>
              <a:rPr lang="en-US" sz="2000" i="1" u="sng" dirty="0" smtClean="0">
                <a:solidFill>
                  <a:srgbClr val="3366FF"/>
                </a:solidFill>
                <a:latin typeface="Verdana" panose="020B0604030504040204" pitchFamily="34" charset="0"/>
                <a:ea typeface="Verdana" panose="020B0604030504040204" pitchFamily="34" charset="0"/>
                <a:cs typeface="Verdana" panose="020B0604030504040204" pitchFamily="34" charset="0"/>
              </a:rPr>
              <a:t>/</a:t>
            </a:r>
            <a:r>
              <a:rPr lang="en-US" sz="2000" i="1" u="sng" dirty="0" err="1" smtClean="0">
                <a:solidFill>
                  <a:srgbClr val="3366FF"/>
                </a:solidFill>
                <a:latin typeface="Verdana" panose="020B0604030504040204" pitchFamily="34" charset="0"/>
                <a:ea typeface="Verdana" panose="020B0604030504040204" pitchFamily="34" charset="0"/>
                <a:cs typeface="Verdana" panose="020B0604030504040204" pitchFamily="34" charset="0"/>
              </a:rPr>
              <a:t>suicideprevention</a:t>
            </a:r>
            <a:endParaRPr lang="en-US" sz="2000" i="1" u="sng" dirty="0" smtClean="0">
              <a:solidFill>
                <a:srgbClr val="3366FF"/>
              </a:solidFill>
              <a:latin typeface="Verdana" panose="020B0604030504040204" pitchFamily="34" charset="0"/>
              <a:ea typeface="Verdana" panose="020B0604030504040204" pitchFamily="34" charset="0"/>
              <a:cs typeface="Verdana" panose="020B0604030504040204" pitchFamily="34" charset="0"/>
            </a:endParaRPr>
          </a:p>
          <a:p>
            <a:pPr marL="0" indent="7938">
              <a:buNone/>
            </a:pPr>
            <a:endParaRPr lang="en-US" sz="2400" u="sng" dirty="0" smtClean="0">
              <a:solidFill>
                <a:srgbClr val="3366FF"/>
              </a:solidFill>
            </a:endParaRPr>
          </a:p>
          <a:p>
            <a:pPr marL="0" indent="0" eaLnBrk="0" hangingPunct="0">
              <a:buNone/>
            </a:pPr>
            <a:endParaRPr lang="en-US" sz="2000" dirty="0">
              <a:solidFill>
                <a:srgbClr val="FF6600"/>
              </a:solidFill>
              <a:latin typeface="Verdana" pitchFamily="34" charset="0"/>
            </a:endParaRPr>
          </a:p>
          <a:p>
            <a:pPr marL="0" indent="0" eaLnBrk="0" hangingPunct="0">
              <a:buNone/>
            </a:pPr>
            <a:endParaRPr lang="en-US" sz="2000" dirty="0">
              <a:solidFill>
                <a:srgbClr val="FF6600"/>
              </a:solidFill>
              <a:latin typeface="Verdana" pitchFamily="34" charset="0"/>
            </a:endParaRPr>
          </a:p>
          <a:p>
            <a:pPr>
              <a:buNone/>
            </a:pPr>
            <a:endParaRPr lang="en-US" dirty="0"/>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34200" y="5596041"/>
            <a:ext cx="1524000" cy="1338159"/>
          </a:xfrm>
          <a:prstGeom prst="rect">
            <a:avLst/>
          </a:prstGeom>
        </p:spPr>
      </p:pic>
      <p:sp>
        <p:nvSpPr>
          <p:cNvPr id="2" name="Slide Number Placeholder 1"/>
          <p:cNvSpPr>
            <a:spLocks noGrp="1"/>
          </p:cNvSpPr>
          <p:nvPr>
            <p:ph type="sldNum" sz="quarter" idx="12"/>
          </p:nvPr>
        </p:nvSpPr>
        <p:spPr/>
        <p:txBody>
          <a:bodyPr/>
          <a:lstStyle/>
          <a:p>
            <a:fld id="{BE7F9BAC-1FFA-49E3-A290-27BD7D7F309A}" type="slidenum">
              <a:rPr lang="en-US" smtClean="0"/>
              <a:pPr/>
              <a:t>35</a:t>
            </a:fld>
            <a:endParaRPr lang="en-US" dirty="0"/>
          </a:p>
        </p:txBody>
      </p:sp>
      <p:pic>
        <p:nvPicPr>
          <p:cNvPr id="8" name="Picture 7"/>
          <p:cNvPicPr>
            <a:picLocks noChangeAspect="1"/>
          </p:cNvPicPr>
          <p:nvPr/>
        </p:nvPicPr>
        <p:blipFill>
          <a:blip r:embed="rId5"/>
          <a:stretch>
            <a:fillRect/>
          </a:stretch>
        </p:blipFill>
        <p:spPr>
          <a:xfrm>
            <a:off x="7467600" y="1219200"/>
            <a:ext cx="907724" cy="1560470"/>
          </a:xfrm>
          <a:prstGeom prst="rect">
            <a:avLst/>
          </a:prstGeom>
        </p:spPr>
      </p:pic>
      <p:sp>
        <p:nvSpPr>
          <p:cNvPr id="9" name="Subtitle 5"/>
          <p:cNvSpPr txBox="1">
            <a:spLocks/>
          </p:cNvSpPr>
          <p:nvPr/>
        </p:nvSpPr>
        <p:spPr>
          <a:xfrm>
            <a:off x="628650" y="4308246"/>
            <a:ext cx="6781800" cy="18515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eaLnBrk="0" hangingPunct="0">
              <a:buNone/>
            </a:pPr>
            <a:r>
              <a:rPr lang="en-US" sz="1600" b="1" dirty="0" smtClean="0">
                <a:latin typeface="Verdana" pitchFamily="34" charset="0"/>
              </a:rPr>
              <a:t>Chloe Greene</a:t>
            </a:r>
            <a:r>
              <a:rPr lang="en-US" sz="1600" dirty="0" smtClean="0">
                <a:latin typeface="Verdana" panose="020B0604030504040204" pitchFamily="34" charset="0"/>
                <a:ea typeface="Verdana" panose="020B0604030504040204" pitchFamily="34" charset="0"/>
                <a:cs typeface="Verdana" panose="020B0604030504040204" pitchFamily="34" charset="0"/>
              </a:rPr>
              <a:t/>
            </a:r>
            <a:br>
              <a:rPr lang="en-US" sz="1600" dirty="0" smtClean="0">
                <a:latin typeface="Verdana" panose="020B0604030504040204" pitchFamily="34" charset="0"/>
                <a:ea typeface="Verdana" panose="020B0604030504040204" pitchFamily="34" charset="0"/>
                <a:cs typeface="Verdana" panose="020B0604030504040204" pitchFamily="34" charset="0"/>
              </a:rPr>
            </a:br>
            <a:r>
              <a:rPr lang="en-US" sz="1600" dirty="0" smtClean="0">
                <a:latin typeface="Verdana" panose="020B0604030504040204" pitchFamily="34" charset="0"/>
                <a:ea typeface="Verdana" panose="020B0604030504040204" pitchFamily="34" charset="0"/>
                <a:cs typeface="Verdana" panose="020B0604030504040204" pitchFamily="34" charset="0"/>
              </a:rPr>
              <a:t>Associate Director Coordinator of Aspire to Be Well</a:t>
            </a:r>
          </a:p>
          <a:p>
            <a:pPr marL="0" indent="0" eaLnBrk="0" hangingPunct="0">
              <a:buNone/>
            </a:pPr>
            <a:r>
              <a:rPr lang="en-US" sz="1600" dirty="0" smtClean="0">
                <a:latin typeface="Verdana" panose="020B0604030504040204" pitchFamily="34" charset="0"/>
                <a:ea typeface="Verdana" panose="020B0604030504040204" pitchFamily="34" charset="0"/>
                <a:cs typeface="Verdana" panose="020B0604030504040204" pitchFamily="34" charset="0"/>
              </a:rPr>
              <a:t>cgreen6@clemson.edu </a:t>
            </a:r>
          </a:p>
          <a:p>
            <a:pPr marL="0" indent="0" eaLnBrk="0" hangingPunct="0">
              <a:buNone/>
            </a:pPr>
            <a:endParaRPr lang="en-US" sz="1600" dirty="0" smtClean="0">
              <a:latin typeface="Verdana" pitchFamily="34" charset="0"/>
            </a:endParaRPr>
          </a:p>
          <a:p>
            <a:pPr marL="0" indent="0" eaLnBrk="0" hangingPunct="0">
              <a:buNone/>
            </a:pPr>
            <a:r>
              <a:rPr lang="en-US" sz="1600" b="1" dirty="0" smtClean="0">
                <a:latin typeface="Verdana" pitchFamily="34" charset="0"/>
              </a:rPr>
              <a:t>Mal Pai </a:t>
            </a:r>
          </a:p>
          <a:p>
            <a:pPr marL="0" indent="0" eaLnBrk="0" hangingPunct="0">
              <a:buNone/>
            </a:pPr>
            <a:r>
              <a:rPr lang="en-US" sz="1600" dirty="0" smtClean="0">
                <a:latin typeface="Verdana" pitchFamily="34" charset="0"/>
              </a:rPr>
              <a:t>Graduate Assistant of Healthy Campus</a:t>
            </a:r>
          </a:p>
          <a:p>
            <a:pPr marL="0" indent="0" eaLnBrk="0" hangingPunct="0">
              <a:buNone/>
            </a:pPr>
            <a:r>
              <a:rPr lang="en-US" sz="1600" dirty="0" smtClean="0">
                <a:latin typeface="Verdana" pitchFamily="34" charset="0"/>
              </a:rPr>
              <a:t>malavip@clemson.edu</a:t>
            </a:r>
          </a:p>
          <a:p>
            <a:pPr eaLnBrk="0" hangingPunct="0"/>
            <a:endParaRPr lang="en-US" sz="1600" dirty="0" smtClean="0">
              <a:solidFill>
                <a:srgbClr val="FF6600"/>
              </a:solidFill>
              <a:latin typeface="Verdana" pitchFamily="34" charset="0"/>
            </a:endParaRPr>
          </a:p>
          <a:p>
            <a:pPr eaLnBrk="0" hangingPunct="0"/>
            <a:endParaRPr lang="en-US" sz="1600" dirty="0">
              <a:solidFill>
                <a:srgbClr val="FF6600"/>
              </a:solidFill>
              <a:latin typeface="Verdana" pitchFamily="34" charset="0"/>
            </a:endParaRPr>
          </a:p>
        </p:txBody>
      </p:sp>
    </p:spTree>
    <p:extLst>
      <p:ext uri="{BB962C8B-B14F-4D97-AF65-F5344CB8AC3E}">
        <p14:creationId xmlns:p14="http://schemas.microsoft.com/office/powerpoint/2010/main" val="36416217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spirePPT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479789"/>
          </a:xfrm>
          <a:prstGeom prst="rect">
            <a:avLst/>
          </a:prstGeom>
        </p:spPr>
      </p:pic>
      <p:sp>
        <p:nvSpPr>
          <p:cNvPr id="5" name="Rectangle 6"/>
          <p:cNvSpPr>
            <a:spLocks noChangeArrowheads="1"/>
          </p:cNvSpPr>
          <p:nvPr/>
        </p:nvSpPr>
        <p:spPr bwMode="auto">
          <a:xfrm>
            <a:off x="641684" y="2054948"/>
            <a:ext cx="7686842" cy="923330"/>
          </a:xfrm>
          <a:prstGeom prst="rect">
            <a:avLst/>
          </a:prstGeom>
          <a:noFill/>
          <a:ln w="9525">
            <a:noFill/>
            <a:miter lim="800000"/>
            <a:headEnd/>
            <a:tailEnd/>
          </a:ln>
        </p:spPr>
        <p:txBody>
          <a:bodyPr wrap="square">
            <a:spAutoFit/>
          </a:bodyPr>
          <a:lstStyle/>
          <a:p>
            <a:pPr eaLnBrk="0" hangingPunct="0">
              <a:buSzPct val="75000"/>
              <a:defRPr/>
            </a:pPr>
            <a:endParaRPr lang="en-US" dirty="0" smtClean="0">
              <a:latin typeface="Verdana" pitchFamily="34" charset="0"/>
            </a:endParaRPr>
          </a:p>
          <a:p>
            <a:pPr indent="-223837" eaLnBrk="0" hangingPunct="0">
              <a:buSzPct val="75000"/>
              <a:buFont typeface="Arial" pitchFamily="34" charset="0"/>
              <a:buChar char="•"/>
              <a:defRPr/>
            </a:pPr>
            <a:endParaRPr lang="en-US" dirty="0">
              <a:latin typeface="Verdana" pitchFamily="34" charset="0"/>
            </a:endParaRPr>
          </a:p>
          <a:p>
            <a:pPr indent="-223837" eaLnBrk="0" hangingPunct="0">
              <a:buSzPct val="75000"/>
              <a:buFont typeface="Arial" pitchFamily="34" charset="0"/>
              <a:buChar char="•"/>
              <a:defRPr/>
            </a:pPr>
            <a:endParaRPr lang="en-US" dirty="0">
              <a:latin typeface="Verdana" pitchFamily="34" charset="0"/>
            </a:endParaRPr>
          </a:p>
        </p:txBody>
      </p:sp>
      <p:sp>
        <p:nvSpPr>
          <p:cNvPr id="7" name="TextBox 4"/>
          <p:cNvSpPr txBox="1">
            <a:spLocks noChangeArrowheads="1"/>
          </p:cNvSpPr>
          <p:nvPr/>
        </p:nvSpPr>
        <p:spPr bwMode="auto">
          <a:xfrm>
            <a:off x="3196220" y="1408832"/>
            <a:ext cx="4611967" cy="523220"/>
          </a:xfrm>
          <a:prstGeom prst="rect">
            <a:avLst/>
          </a:prstGeom>
          <a:noFill/>
          <a:ln w="9525">
            <a:noFill/>
            <a:miter lim="800000"/>
            <a:headEnd/>
            <a:tailEnd/>
          </a:ln>
        </p:spPr>
        <p:txBody>
          <a:bodyPr wrap="square">
            <a:spAutoFit/>
          </a:bodyPr>
          <a:lstStyle/>
          <a:p>
            <a:endParaRPr lang="en-US" sz="2800" dirty="0" smtClean="0">
              <a:solidFill>
                <a:srgbClr val="ED623D"/>
              </a:solidFill>
              <a:latin typeface="Verdana"/>
              <a:cs typeface="Verdana"/>
            </a:endParaRPr>
          </a:p>
        </p:txBody>
      </p:sp>
      <p:sp>
        <p:nvSpPr>
          <p:cNvPr id="4" name="Title 3"/>
          <p:cNvSpPr>
            <a:spLocks noGrp="1"/>
          </p:cNvSpPr>
          <p:nvPr>
            <p:ph type="title"/>
          </p:nvPr>
        </p:nvSpPr>
        <p:spPr>
          <a:xfrm>
            <a:off x="457200" y="274638"/>
            <a:ext cx="7871326" cy="1143000"/>
          </a:xfrm>
        </p:spPr>
        <p:txBody>
          <a:bodyPr>
            <a:normAutofit/>
          </a:bodyPr>
          <a:lstStyle/>
          <a:p>
            <a:pPr algn="r"/>
            <a:r>
              <a:rPr lang="en-US" sz="2800" dirty="0" smtClean="0">
                <a:solidFill>
                  <a:srgbClr val="EA6A20"/>
                </a:solidFill>
                <a:latin typeface="Verdana" panose="020B0604030504040204" pitchFamily="34" charset="0"/>
                <a:ea typeface="Verdana" panose="020B0604030504040204" pitchFamily="34" charset="0"/>
                <a:cs typeface="Verdana" panose="020B0604030504040204" pitchFamily="34" charset="0"/>
              </a:rPr>
              <a:t>RATIONALE FOR</a:t>
            </a:r>
            <a:br>
              <a:rPr lang="en-US" sz="2800" dirty="0" smtClean="0">
                <a:solidFill>
                  <a:srgbClr val="EA6A20"/>
                </a:solidFill>
                <a:latin typeface="Verdana" panose="020B0604030504040204" pitchFamily="34" charset="0"/>
                <a:ea typeface="Verdana" panose="020B0604030504040204" pitchFamily="34" charset="0"/>
                <a:cs typeface="Verdana" panose="020B0604030504040204" pitchFamily="34" charset="0"/>
              </a:rPr>
            </a:br>
            <a:r>
              <a:rPr lang="en-US" sz="2800" dirty="0" smtClean="0">
                <a:solidFill>
                  <a:srgbClr val="EA6A20"/>
                </a:solidFill>
                <a:latin typeface="Verdana" panose="020B0604030504040204" pitchFamily="34" charset="0"/>
                <a:ea typeface="Verdana" panose="020B0604030504040204" pitchFamily="34" charset="0"/>
                <a:cs typeface="Verdana" panose="020B0604030504040204" pitchFamily="34" charset="0"/>
              </a:rPr>
              <a:t>ADVOCACY TRAINING</a:t>
            </a:r>
            <a:endParaRPr lang="en-US" sz="2800" dirty="0">
              <a:solidFill>
                <a:srgbClr val="EA6A20"/>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ubtitle 5"/>
          <p:cNvSpPr>
            <a:spLocks noGrp="1"/>
          </p:cNvSpPr>
          <p:nvPr>
            <p:ph idx="1"/>
          </p:nvPr>
        </p:nvSpPr>
        <p:spPr>
          <a:xfrm>
            <a:off x="751305" y="2076722"/>
            <a:ext cx="7467600" cy="4525963"/>
          </a:xfrm>
        </p:spPr>
        <p:txBody>
          <a:bodyPr>
            <a:normAutofit/>
          </a:bodyPr>
          <a:lstStyle/>
          <a:p>
            <a:r>
              <a:rPr lang="en-US" sz="2000" dirty="0" smtClean="0">
                <a:latin typeface="Verdana" panose="020B0604030504040204" pitchFamily="34" charset="0"/>
                <a:ea typeface="Verdana" panose="020B0604030504040204" pitchFamily="34" charset="0"/>
                <a:cs typeface="Verdana" panose="020B0604030504040204" pitchFamily="34" charset="0"/>
              </a:rPr>
              <a:t>81% of </a:t>
            </a:r>
            <a:r>
              <a:rPr lang="en-US" sz="2000" dirty="0">
                <a:latin typeface="Verdana" panose="020B0604030504040204" pitchFamily="34" charset="0"/>
                <a:ea typeface="Verdana" panose="020B0604030504040204" pitchFamily="34" charset="0"/>
                <a:cs typeface="Verdana" panose="020B0604030504040204" pitchFamily="34" charset="0"/>
              </a:rPr>
              <a:t>people who </a:t>
            </a:r>
            <a:r>
              <a:rPr lang="en-US" sz="2000" dirty="0" smtClean="0">
                <a:latin typeface="Verdana" panose="020B0604030504040204" pitchFamily="34" charset="0"/>
                <a:ea typeface="Verdana" panose="020B0604030504040204" pitchFamily="34" charset="0"/>
                <a:cs typeface="Verdana" panose="020B0604030504040204" pitchFamily="34" charset="0"/>
              </a:rPr>
              <a:t>die by suicide did not visit </a:t>
            </a:r>
            <a:r>
              <a:rPr lang="en-US" sz="2000" dirty="0">
                <a:latin typeface="Verdana" panose="020B0604030504040204" pitchFamily="34" charset="0"/>
                <a:ea typeface="Verdana" panose="020B0604030504040204" pitchFamily="34" charset="0"/>
                <a:cs typeface="Verdana" panose="020B0604030504040204" pitchFamily="34" charset="0"/>
              </a:rPr>
              <a:t>a mental health professional in preceding month </a:t>
            </a:r>
            <a:r>
              <a:rPr lang="en-US" sz="2000" dirty="0" smtClean="0">
                <a:latin typeface="Verdana" panose="020B0604030504040204" pitchFamily="34" charset="0"/>
                <a:ea typeface="Verdana" panose="020B0604030504040204" pitchFamily="34" charset="0"/>
                <a:cs typeface="Verdana" panose="020B0604030504040204" pitchFamily="34" charset="0"/>
              </a:rPr>
              <a:t>(68% did not in the past year)</a:t>
            </a:r>
            <a:r>
              <a:rPr lang="en-US" sz="2000" i="1" baseline="30000" dirty="0"/>
              <a:t> 1</a:t>
            </a:r>
            <a:endParaRPr lang="en-US" sz="20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2000" dirty="0">
              <a:latin typeface="Verdana" panose="020B0604030504040204" pitchFamily="34" charset="0"/>
              <a:ea typeface="Verdana" panose="020B0604030504040204" pitchFamily="34" charset="0"/>
              <a:cs typeface="Verdana" panose="020B0604030504040204" pitchFamily="34" charset="0"/>
            </a:endParaRPr>
          </a:p>
          <a:p>
            <a:r>
              <a:rPr lang="en-US" sz="2000" dirty="0">
                <a:latin typeface="Verdana" panose="020B0604030504040204" pitchFamily="34" charset="0"/>
                <a:ea typeface="Verdana" panose="020B0604030504040204" pitchFamily="34" charset="0"/>
                <a:cs typeface="Verdana" panose="020B0604030504040204" pitchFamily="34" charset="0"/>
              </a:rPr>
              <a:t>Natural helpers and community leaders are more likely to have </a:t>
            </a:r>
            <a:r>
              <a:rPr lang="en-US" sz="2000" dirty="0" smtClean="0">
                <a:latin typeface="Verdana" panose="020B0604030504040204" pitchFamily="34" charset="0"/>
                <a:ea typeface="Verdana" panose="020B0604030504040204" pitchFamily="34" charset="0"/>
                <a:cs typeface="Verdana" panose="020B0604030504040204" pitchFamily="34" charset="0"/>
              </a:rPr>
              <a:t>regular contact with students who may be considering suicide</a:t>
            </a:r>
            <a:endParaRPr lang="en-US" sz="2000" dirty="0">
              <a:latin typeface="Verdana" panose="020B0604030504040204" pitchFamily="34" charset="0"/>
              <a:ea typeface="Verdana" panose="020B0604030504040204" pitchFamily="34" charset="0"/>
              <a:cs typeface="Verdana" panose="020B0604030504040204" pitchFamily="34" charset="0"/>
            </a:endParaRPr>
          </a:p>
        </p:txBody>
      </p:sp>
      <p:sp>
        <p:nvSpPr>
          <p:cNvPr id="2" name="Slide Number Placeholder 1"/>
          <p:cNvSpPr>
            <a:spLocks noGrp="1"/>
          </p:cNvSpPr>
          <p:nvPr>
            <p:ph type="sldNum" sz="quarter" idx="12"/>
          </p:nvPr>
        </p:nvSpPr>
        <p:spPr/>
        <p:txBody>
          <a:bodyPr/>
          <a:lstStyle/>
          <a:p>
            <a:fld id="{66331A2E-16BD-4585-9D9C-21E9C3A405C5}" type="slidenum">
              <a:rPr lang="en-US" smtClean="0"/>
              <a:t>4</a:t>
            </a:fld>
            <a:endParaRPr lang="en-US"/>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34200" y="5519840"/>
            <a:ext cx="1524000" cy="1338159"/>
          </a:xfrm>
          <a:prstGeom prst="rect">
            <a:avLst/>
          </a:prstGeom>
        </p:spPr>
      </p:pic>
      <p:sp>
        <p:nvSpPr>
          <p:cNvPr id="9" name="TextBox 8"/>
          <p:cNvSpPr txBox="1"/>
          <p:nvPr/>
        </p:nvSpPr>
        <p:spPr>
          <a:xfrm>
            <a:off x="457200" y="6318011"/>
            <a:ext cx="3001847" cy="338554"/>
          </a:xfrm>
          <a:prstGeom prst="rect">
            <a:avLst/>
          </a:prstGeom>
          <a:noFill/>
        </p:spPr>
        <p:txBody>
          <a:bodyPr wrap="none" rtlCol="0">
            <a:spAutoFit/>
          </a:bodyPr>
          <a:lstStyle/>
          <a:p>
            <a:r>
              <a:rPr lang="en-US" sz="1600" i="1" baseline="30000" dirty="0" smtClean="0"/>
              <a:t>1</a:t>
            </a:r>
            <a:r>
              <a:rPr lang="en-US" sz="1600" i="1" dirty="0"/>
              <a:t> </a:t>
            </a:r>
            <a:r>
              <a:rPr lang="en-US" sz="1600" i="1" dirty="0" err="1" smtClean="0"/>
              <a:t>Louma</a:t>
            </a:r>
            <a:r>
              <a:rPr lang="en-US" sz="1600" i="1" dirty="0" smtClean="0"/>
              <a:t>, Martin, &amp; Pearson, 2002</a:t>
            </a:r>
            <a:endParaRPr lang="en-US" sz="1600" b="1" i="1" dirty="0"/>
          </a:p>
        </p:txBody>
      </p:sp>
    </p:spTree>
    <p:extLst>
      <p:ext uri="{BB962C8B-B14F-4D97-AF65-F5344CB8AC3E}">
        <p14:creationId xmlns:p14="http://schemas.microsoft.com/office/powerpoint/2010/main" val="9133974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descr="AspirePPT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479789"/>
          </a:xfrm>
          <a:prstGeom prst="rect">
            <a:avLst/>
          </a:prstGeom>
        </p:spPr>
      </p:pic>
      <p:sp>
        <p:nvSpPr>
          <p:cNvPr id="2" name="Title 1"/>
          <p:cNvSpPr>
            <a:spLocks noGrp="1"/>
          </p:cNvSpPr>
          <p:nvPr>
            <p:ph type="title"/>
          </p:nvPr>
        </p:nvSpPr>
        <p:spPr>
          <a:xfrm>
            <a:off x="0" y="331232"/>
            <a:ext cx="8458200" cy="1143000"/>
          </a:xfrm>
        </p:spPr>
        <p:txBody>
          <a:bodyPr>
            <a:noAutofit/>
          </a:bodyPr>
          <a:lstStyle/>
          <a:p>
            <a:pPr algn="r"/>
            <a:r>
              <a:rPr lang="en-US" sz="2400" dirty="0" smtClean="0">
                <a:solidFill>
                  <a:srgbClr val="EA6A20"/>
                </a:solidFill>
                <a:latin typeface="Verdana" panose="020B0604030504040204" pitchFamily="34" charset="0"/>
                <a:ea typeface="Verdana" panose="020B0604030504040204" pitchFamily="34" charset="0"/>
                <a:cs typeface="Verdana" panose="020B0604030504040204" pitchFamily="34" charset="0"/>
              </a:rPr>
              <a:t>GOALS OF AN ADVOCATE</a:t>
            </a:r>
            <a:endParaRPr lang="en-US" sz="2400" dirty="0">
              <a:solidFill>
                <a:srgbClr val="EA6A20"/>
              </a:solidFill>
              <a:latin typeface="Verdana" panose="020B0604030504040204" pitchFamily="34" charset="0"/>
              <a:ea typeface="Verdana" panose="020B0604030504040204" pitchFamily="34" charset="0"/>
              <a:cs typeface="Verdana" panose="020B0604030504040204" pitchFamily="34" charset="0"/>
            </a:endParaRPr>
          </a:p>
        </p:txBody>
      </p:sp>
      <p:sp>
        <p:nvSpPr>
          <p:cNvPr id="3" name="Slide Number Placeholder 2"/>
          <p:cNvSpPr>
            <a:spLocks noGrp="1"/>
          </p:cNvSpPr>
          <p:nvPr>
            <p:ph type="sldNum" sz="quarter" idx="12"/>
          </p:nvPr>
        </p:nvSpPr>
        <p:spPr/>
        <p:txBody>
          <a:bodyPr/>
          <a:lstStyle/>
          <a:p>
            <a:fld id="{BE7F9BAC-1FFA-49E3-A290-27BD7D7F309A}" type="slidenum">
              <a:rPr lang="en-US" smtClean="0"/>
              <a:pPr/>
              <a:t>5</a:t>
            </a:fld>
            <a:endParaRPr lang="en-US"/>
          </a:p>
        </p:txBody>
      </p:sp>
      <p:sp>
        <p:nvSpPr>
          <p:cNvPr id="23" name="Oval 22"/>
          <p:cNvSpPr/>
          <p:nvPr/>
        </p:nvSpPr>
        <p:spPr>
          <a:xfrm>
            <a:off x="2257806" y="2219047"/>
            <a:ext cx="4114800" cy="3276600"/>
          </a:xfrm>
          <a:prstGeom prst="ellipse">
            <a:avLst/>
          </a:prstGeom>
          <a:gradFill>
            <a:gsLst>
              <a:gs pos="42000">
                <a:schemeClr val="accent5">
                  <a:lumMod val="75000"/>
                </a:schemeClr>
              </a:gs>
              <a:gs pos="100000">
                <a:schemeClr val="accent5">
                  <a:lumMod val="60000"/>
                  <a:lumOff val="4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 name="Rounded Rectangle 23"/>
          <p:cNvSpPr/>
          <p:nvPr/>
        </p:nvSpPr>
        <p:spPr>
          <a:xfrm>
            <a:off x="2438400" y="1579285"/>
            <a:ext cx="1594866" cy="1066800"/>
          </a:xfrm>
          <a:prstGeom prst="roundRect">
            <a:avLst/>
          </a:prstGeom>
          <a:gradFill>
            <a:gsLst>
              <a:gs pos="42000">
                <a:schemeClr val="accent5">
                  <a:lumMod val="75000"/>
                </a:schemeClr>
              </a:gs>
              <a:gs pos="100000">
                <a:schemeClr val="accent5">
                  <a:lumMod val="60000"/>
                  <a:lumOff val="4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Identify Students at Risk</a:t>
            </a:r>
            <a:endParaRPr lang="en-US" dirty="0"/>
          </a:p>
        </p:txBody>
      </p:sp>
      <p:sp>
        <p:nvSpPr>
          <p:cNvPr id="25" name="Rounded Rectangle 24"/>
          <p:cNvSpPr/>
          <p:nvPr/>
        </p:nvSpPr>
        <p:spPr>
          <a:xfrm>
            <a:off x="4741926" y="1579285"/>
            <a:ext cx="1549146" cy="1066800"/>
          </a:xfrm>
          <a:prstGeom prst="roundRect">
            <a:avLst/>
          </a:prstGeom>
          <a:gradFill>
            <a:gsLst>
              <a:gs pos="42000">
                <a:schemeClr val="accent5">
                  <a:lumMod val="75000"/>
                </a:schemeClr>
              </a:gs>
              <a:gs pos="100000">
                <a:schemeClr val="accent5">
                  <a:lumMod val="60000"/>
                  <a:lumOff val="4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Increase Help-Seeking Behavior</a:t>
            </a:r>
            <a:endParaRPr lang="en-US" dirty="0"/>
          </a:p>
        </p:txBody>
      </p:sp>
      <p:sp>
        <p:nvSpPr>
          <p:cNvPr id="26" name="Rounded Rectangle 25"/>
          <p:cNvSpPr/>
          <p:nvPr/>
        </p:nvSpPr>
        <p:spPr>
          <a:xfrm>
            <a:off x="1495806" y="4520922"/>
            <a:ext cx="1813560" cy="1194078"/>
          </a:xfrm>
          <a:prstGeom prst="roundRect">
            <a:avLst/>
          </a:prstGeom>
          <a:gradFill>
            <a:gsLst>
              <a:gs pos="42000">
                <a:schemeClr val="accent5">
                  <a:lumMod val="75000"/>
                </a:schemeClr>
              </a:gs>
              <a:gs pos="100000">
                <a:schemeClr val="accent5">
                  <a:lumMod val="60000"/>
                  <a:lumOff val="4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Maintain Open Communication Appropriate Experts</a:t>
            </a:r>
            <a:endParaRPr lang="en-US" dirty="0"/>
          </a:p>
        </p:txBody>
      </p:sp>
      <p:sp>
        <p:nvSpPr>
          <p:cNvPr id="27" name="Rounded Rectangle 26"/>
          <p:cNvSpPr/>
          <p:nvPr/>
        </p:nvSpPr>
        <p:spPr>
          <a:xfrm>
            <a:off x="990600" y="3104396"/>
            <a:ext cx="1752600" cy="1066800"/>
          </a:xfrm>
          <a:prstGeom prst="roundRect">
            <a:avLst/>
          </a:prstGeom>
          <a:gradFill>
            <a:gsLst>
              <a:gs pos="42000">
                <a:schemeClr val="accent5">
                  <a:lumMod val="75000"/>
                </a:schemeClr>
              </a:gs>
              <a:gs pos="100000">
                <a:schemeClr val="accent5">
                  <a:lumMod val="60000"/>
                  <a:lumOff val="4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Promote Social Connectedness</a:t>
            </a:r>
            <a:endParaRPr lang="en-US" dirty="0"/>
          </a:p>
        </p:txBody>
      </p:sp>
      <p:sp>
        <p:nvSpPr>
          <p:cNvPr id="28" name="Rounded Rectangle 27"/>
          <p:cNvSpPr/>
          <p:nvPr/>
        </p:nvSpPr>
        <p:spPr>
          <a:xfrm>
            <a:off x="5549646" y="4520922"/>
            <a:ext cx="1584960" cy="1066800"/>
          </a:xfrm>
          <a:prstGeom prst="roundRect">
            <a:avLst/>
          </a:prstGeom>
          <a:gradFill>
            <a:gsLst>
              <a:gs pos="42000">
                <a:schemeClr val="accent5">
                  <a:lumMod val="75000"/>
                </a:schemeClr>
              </a:gs>
              <a:gs pos="100000">
                <a:schemeClr val="accent5">
                  <a:lumMod val="60000"/>
                  <a:lumOff val="4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Facilitate Access to Care</a:t>
            </a:r>
          </a:p>
        </p:txBody>
      </p:sp>
      <p:sp>
        <p:nvSpPr>
          <p:cNvPr id="29" name="Rounded Rectangle 28"/>
          <p:cNvSpPr/>
          <p:nvPr/>
        </p:nvSpPr>
        <p:spPr>
          <a:xfrm>
            <a:off x="3540252" y="5146397"/>
            <a:ext cx="1613154" cy="1066800"/>
          </a:xfrm>
          <a:prstGeom prst="roundRect">
            <a:avLst/>
          </a:prstGeom>
          <a:gradFill>
            <a:gsLst>
              <a:gs pos="42000">
                <a:schemeClr val="accent5">
                  <a:lumMod val="75000"/>
                </a:schemeClr>
              </a:gs>
              <a:gs pos="100000">
                <a:schemeClr val="accent5">
                  <a:lumMod val="60000"/>
                  <a:lumOff val="4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Follow </a:t>
            </a:r>
            <a:r>
              <a:rPr lang="en-US" dirty="0" smtClean="0"/>
              <a:t> Procedures</a:t>
            </a:r>
            <a:endParaRPr lang="en-US" dirty="0"/>
          </a:p>
        </p:txBody>
      </p:sp>
      <p:sp>
        <p:nvSpPr>
          <p:cNvPr id="39" name="Rounded Rectangle 38"/>
          <p:cNvSpPr/>
          <p:nvPr/>
        </p:nvSpPr>
        <p:spPr>
          <a:xfrm>
            <a:off x="5964174" y="3096141"/>
            <a:ext cx="1503426" cy="1066800"/>
          </a:xfrm>
          <a:prstGeom prst="roundRect">
            <a:avLst/>
          </a:prstGeom>
          <a:gradFill>
            <a:gsLst>
              <a:gs pos="42000">
                <a:schemeClr val="accent5">
                  <a:lumMod val="75000"/>
                </a:schemeClr>
              </a:gs>
              <a:gs pos="100000">
                <a:schemeClr val="accent5">
                  <a:lumMod val="60000"/>
                  <a:lumOff val="4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Knowledge of Resources</a:t>
            </a:r>
            <a:endParaRPr lang="en-US" dirty="0"/>
          </a:p>
        </p:txBody>
      </p:sp>
      <p:sp>
        <p:nvSpPr>
          <p:cNvPr id="40" name="Rectangle 9"/>
          <p:cNvSpPr>
            <a:spLocks noChangeArrowheads="1"/>
          </p:cNvSpPr>
          <p:nvPr/>
        </p:nvSpPr>
        <p:spPr bwMode="auto">
          <a:xfrm>
            <a:off x="45720" y="5651130"/>
            <a:ext cx="2212086" cy="1231106"/>
          </a:xfrm>
          <a:prstGeom prst="rect">
            <a:avLst/>
          </a:prstGeom>
          <a:noFill/>
          <a:ln w="9525">
            <a:noFill/>
            <a:miter lim="800000"/>
            <a:headEnd/>
            <a:tailEnd/>
          </a:ln>
        </p:spPr>
        <p:txBody>
          <a:bodyPr wrap="square">
            <a:spAutoFit/>
          </a:bodyPr>
          <a:lstStyle/>
          <a:p>
            <a:endParaRPr lang="en-US" dirty="0"/>
          </a:p>
          <a:p>
            <a:r>
              <a:rPr lang="en-US" sz="1400" i="1" dirty="0" smtClean="0"/>
              <a:t>Adapted from </a:t>
            </a:r>
          </a:p>
          <a:p>
            <a:r>
              <a:rPr lang="en-US" sz="1400" i="1" dirty="0" smtClean="0"/>
              <a:t>The </a:t>
            </a:r>
            <a:r>
              <a:rPr lang="en-US" sz="1400" i="1" dirty="0"/>
              <a:t>Jed Foundation and the Suicide Prevention Resource Center, 2006</a:t>
            </a:r>
          </a:p>
        </p:txBody>
      </p:sp>
      <p:sp>
        <p:nvSpPr>
          <p:cNvPr id="15" name="Rectangle 14"/>
          <p:cNvSpPr/>
          <p:nvPr/>
        </p:nvSpPr>
        <p:spPr>
          <a:xfrm>
            <a:off x="3276600" y="3276600"/>
            <a:ext cx="2081212" cy="917666"/>
          </a:xfrm>
          <a:prstGeom prst="rect">
            <a:avLst/>
          </a:prstGeom>
          <a:gradFill>
            <a:gsLst>
              <a:gs pos="42000">
                <a:schemeClr val="accent5">
                  <a:lumMod val="75000"/>
                </a:schemeClr>
              </a:gs>
              <a:gs pos="100000">
                <a:schemeClr val="accent5">
                  <a:lumMod val="60000"/>
                  <a:lumOff val="4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Advocate</a:t>
            </a:r>
            <a:endParaRPr lang="en-US" b="1" dirty="0"/>
          </a:p>
        </p:txBody>
      </p:sp>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62800" y="5687124"/>
            <a:ext cx="1295400" cy="1137435"/>
          </a:xfrm>
          <a:prstGeom prst="rect">
            <a:avLst/>
          </a:prstGeom>
        </p:spPr>
      </p:pic>
    </p:spTree>
    <p:extLst>
      <p:ext uri="{BB962C8B-B14F-4D97-AF65-F5344CB8AC3E}">
        <p14:creationId xmlns:p14="http://schemas.microsoft.com/office/powerpoint/2010/main" val="7379184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spirePPT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2183"/>
            <a:ext cx="9144000" cy="6479789"/>
          </a:xfrm>
          <a:prstGeom prst="rect">
            <a:avLst/>
          </a:prstGeom>
        </p:spPr>
      </p:pic>
      <p:sp>
        <p:nvSpPr>
          <p:cNvPr id="5" name="Rectangle 6"/>
          <p:cNvSpPr>
            <a:spLocks noChangeArrowheads="1"/>
          </p:cNvSpPr>
          <p:nvPr/>
        </p:nvSpPr>
        <p:spPr bwMode="auto">
          <a:xfrm>
            <a:off x="641684" y="2054948"/>
            <a:ext cx="7686842" cy="923330"/>
          </a:xfrm>
          <a:prstGeom prst="rect">
            <a:avLst/>
          </a:prstGeom>
          <a:noFill/>
          <a:ln w="9525">
            <a:noFill/>
            <a:miter lim="800000"/>
            <a:headEnd/>
            <a:tailEnd/>
          </a:ln>
        </p:spPr>
        <p:txBody>
          <a:bodyPr wrap="square">
            <a:spAutoFit/>
          </a:bodyPr>
          <a:lstStyle/>
          <a:p>
            <a:pPr eaLnBrk="0" hangingPunct="0">
              <a:buSzPct val="75000"/>
              <a:defRPr/>
            </a:pPr>
            <a:endParaRPr lang="en-US" dirty="0" smtClean="0">
              <a:latin typeface="Verdana" pitchFamily="34" charset="0"/>
            </a:endParaRPr>
          </a:p>
          <a:p>
            <a:pPr indent="-223837" eaLnBrk="0" hangingPunct="0">
              <a:buSzPct val="75000"/>
              <a:buFont typeface="Arial" pitchFamily="34" charset="0"/>
              <a:buChar char="•"/>
              <a:defRPr/>
            </a:pPr>
            <a:endParaRPr lang="en-US" dirty="0">
              <a:latin typeface="Verdana" pitchFamily="34" charset="0"/>
            </a:endParaRPr>
          </a:p>
          <a:p>
            <a:pPr indent="-223837" eaLnBrk="0" hangingPunct="0">
              <a:buSzPct val="75000"/>
              <a:buFont typeface="Arial" pitchFamily="34" charset="0"/>
              <a:buChar char="•"/>
              <a:defRPr/>
            </a:pPr>
            <a:endParaRPr lang="en-US" dirty="0">
              <a:latin typeface="Verdana" pitchFamily="34" charset="0"/>
            </a:endParaRPr>
          </a:p>
        </p:txBody>
      </p:sp>
      <p:sp>
        <p:nvSpPr>
          <p:cNvPr id="7" name="TextBox 4"/>
          <p:cNvSpPr txBox="1">
            <a:spLocks noChangeArrowheads="1"/>
          </p:cNvSpPr>
          <p:nvPr/>
        </p:nvSpPr>
        <p:spPr bwMode="auto">
          <a:xfrm>
            <a:off x="3196220" y="1408832"/>
            <a:ext cx="4611967" cy="523220"/>
          </a:xfrm>
          <a:prstGeom prst="rect">
            <a:avLst/>
          </a:prstGeom>
          <a:noFill/>
          <a:ln w="9525">
            <a:noFill/>
            <a:miter lim="800000"/>
            <a:headEnd/>
            <a:tailEnd/>
          </a:ln>
        </p:spPr>
        <p:txBody>
          <a:bodyPr wrap="square">
            <a:spAutoFit/>
          </a:bodyPr>
          <a:lstStyle/>
          <a:p>
            <a:endParaRPr lang="en-US" sz="2800" dirty="0" smtClean="0">
              <a:solidFill>
                <a:srgbClr val="ED623D"/>
              </a:solidFill>
              <a:latin typeface="Verdana"/>
              <a:cs typeface="Verdana"/>
            </a:endParaRPr>
          </a:p>
        </p:txBody>
      </p:sp>
      <p:sp>
        <p:nvSpPr>
          <p:cNvPr id="4" name="Title 3"/>
          <p:cNvSpPr>
            <a:spLocks noGrp="1"/>
          </p:cNvSpPr>
          <p:nvPr>
            <p:ph type="title"/>
          </p:nvPr>
        </p:nvSpPr>
        <p:spPr>
          <a:xfrm>
            <a:off x="457200" y="274638"/>
            <a:ext cx="7871326" cy="1143000"/>
          </a:xfrm>
        </p:spPr>
        <p:txBody>
          <a:bodyPr>
            <a:normAutofit/>
          </a:bodyPr>
          <a:lstStyle/>
          <a:p>
            <a:pPr algn="r"/>
            <a:r>
              <a:rPr lang="en-US" sz="2800" dirty="0" smtClean="0">
                <a:solidFill>
                  <a:srgbClr val="EA6A20"/>
                </a:solidFill>
                <a:latin typeface="Verdana" panose="020B0604030504040204" pitchFamily="34" charset="0"/>
                <a:ea typeface="Verdana" panose="020B0604030504040204" pitchFamily="34" charset="0"/>
                <a:cs typeface="Verdana" panose="020B0604030504040204" pitchFamily="34" charset="0"/>
              </a:rPr>
              <a:t>EXERCISE:</a:t>
            </a:r>
            <a:br>
              <a:rPr lang="en-US" sz="2800" dirty="0" smtClean="0">
                <a:solidFill>
                  <a:srgbClr val="EA6A20"/>
                </a:solidFill>
                <a:latin typeface="Verdana" panose="020B0604030504040204" pitchFamily="34" charset="0"/>
                <a:ea typeface="Verdana" panose="020B0604030504040204" pitchFamily="34" charset="0"/>
                <a:cs typeface="Verdana" panose="020B0604030504040204" pitchFamily="34" charset="0"/>
              </a:rPr>
            </a:br>
            <a:r>
              <a:rPr lang="en-US" sz="2800" dirty="0" smtClean="0">
                <a:solidFill>
                  <a:srgbClr val="EA6A20"/>
                </a:solidFill>
                <a:latin typeface="Verdana" panose="020B0604030504040204" pitchFamily="34" charset="0"/>
                <a:ea typeface="Verdana" panose="020B0604030504040204" pitchFamily="34" charset="0"/>
                <a:cs typeface="Verdana" panose="020B0604030504040204" pitchFamily="34" charset="0"/>
              </a:rPr>
              <a:t>PERSONALIZING CRISIS</a:t>
            </a:r>
            <a:endParaRPr lang="en-US" sz="2800" dirty="0">
              <a:solidFill>
                <a:srgbClr val="EA6A20"/>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ubtitle 5"/>
          <p:cNvSpPr>
            <a:spLocks noGrp="1"/>
          </p:cNvSpPr>
          <p:nvPr>
            <p:ph idx="1"/>
          </p:nvPr>
        </p:nvSpPr>
        <p:spPr>
          <a:xfrm>
            <a:off x="751305" y="2076722"/>
            <a:ext cx="7467600" cy="4525963"/>
          </a:xfrm>
        </p:spPr>
        <p:txBody>
          <a:bodyPr>
            <a:normAutofit/>
          </a:bodyPr>
          <a:lstStyle/>
          <a:p>
            <a:r>
              <a:rPr lang="en-US" sz="1800" dirty="0" smtClean="0">
                <a:latin typeface="Verdana" panose="020B0604030504040204" pitchFamily="34" charset="0"/>
                <a:ea typeface="Verdana" panose="020B0604030504040204" pitchFamily="34" charset="0"/>
                <a:cs typeface="Verdana" panose="020B0604030504040204" pitchFamily="34" charset="0"/>
              </a:rPr>
              <a:t>Personal crisis </a:t>
            </a:r>
            <a:r>
              <a:rPr lang="en-US" sz="1800" dirty="0">
                <a:latin typeface="Verdana" panose="020B0604030504040204" pitchFamily="34" charset="0"/>
                <a:ea typeface="Verdana" panose="020B0604030504040204" pitchFamily="34" charset="0"/>
                <a:cs typeface="Verdana" panose="020B0604030504040204" pitchFamily="34" charset="0"/>
              </a:rPr>
              <a:t>is a natural part of </a:t>
            </a:r>
            <a:r>
              <a:rPr lang="en-US" sz="1800" dirty="0" smtClean="0">
                <a:latin typeface="Verdana" panose="020B0604030504040204" pitchFamily="34" charset="0"/>
                <a:ea typeface="Verdana" panose="020B0604030504040204" pitchFamily="34" charset="0"/>
                <a:cs typeface="Verdana" panose="020B0604030504040204" pitchFamily="34" charset="0"/>
              </a:rPr>
              <a:t>life. The specifics and timing are unexpected, but the occurrence of an individual crisis should be expected in one’s life. </a:t>
            </a:r>
          </a:p>
          <a:p>
            <a:endParaRPr lang="en-US" sz="1800" dirty="0">
              <a:latin typeface="Verdana" panose="020B0604030504040204" pitchFamily="34" charset="0"/>
              <a:ea typeface="Verdana" panose="020B0604030504040204" pitchFamily="34" charset="0"/>
              <a:cs typeface="Verdana" panose="020B0604030504040204" pitchFamily="34" charset="0"/>
            </a:endParaRPr>
          </a:p>
          <a:p>
            <a:r>
              <a:rPr lang="en-US" sz="1800" dirty="0" smtClean="0">
                <a:latin typeface="Verdana" panose="020B0604030504040204" pitchFamily="34" charset="0"/>
                <a:ea typeface="Verdana" panose="020B0604030504040204" pitchFamily="34" charset="0"/>
                <a:cs typeface="Verdana" panose="020B0604030504040204" pitchFamily="34" charset="0"/>
              </a:rPr>
              <a:t>Crisis is self-defined</a:t>
            </a:r>
          </a:p>
          <a:p>
            <a:pPr marL="0" indent="0">
              <a:buNone/>
            </a:pPr>
            <a:endParaRPr lang="en-US" sz="1800" dirty="0" smtClean="0">
              <a:latin typeface="Verdana" panose="020B0604030504040204" pitchFamily="34" charset="0"/>
              <a:ea typeface="Verdana" panose="020B0604030504040204" pitchFamily="34" charset="0"/>
              <a:cs typeface="Verdana" panose="020B0604030504040204" pitchFamily="34" charset="0"/>
            </a:endParaRPr>
          </a:p>
          <a:p>
            <a:r>
              <a:rPr lang="en-US" sz="1800" dirty="0" smtClean="0">
                <a:latin typeface="Verdana" panose="020B0604030504040204" pitchFamily="34" charset="0"/>
                <a:ea typeface="Verdana" panose="020B0604030504040204" pitchFamily="34" charset="0"/>
                <a:cs typeface="Verdana" panose="020B0604030504040204" pitchFamily="34" charset="0"/>
              </a:rPr>
              <a:t>Take a moment and reflect on the last time you experienced personal crisis.</a:t>
            </a:r>
          </a:p>
          <a:p>
            <a:pPr lvl="1"/>
            <a:r>
              <a:rPr lang="en-US" sz="1800" dirty="0">
                <a:latin typeface="Verdana" panose="020B0604030504040204" pitchFamily="34" charset="0"/>
                <a:ea typeface="Verdana" panose="020B0604030504040204" pitchFamily="34" charset="0"/>
                <a:cs typeface="Verdana" panose="020B0604030504040204" pitchFamily="34" charset="0"/>
              </a:rPr>
              <a:t>Thoughts</a:t>
            </a:r>
          </a:p>
          <a:p>
            <a:pPr lvl="1"/>
            <a:r>
              <a:rPr lang="en-US" sz="1800" dirty="0" smtClean="0">
                <a:latin typeface="Verdana" panose="020B0604030504040204" pitchFamily="34" charset="0"/>
                <a:ea typeface="Verdana" panose="020B0604030504040204" pitchFamily="34" charset="0"/>
                <a:cs typeface="Verdana" panose="020B0604030504040204" pitchFamily="34" charset="0"/>
              </a:rPr>
              <a:t>Emotions</a:t>
            </a:r>
            <a:endParaRPr lang="en-US" sz="1800" dirty="0">
              <a:latin typeface="Verdana" panose="020B0604030504040204" pitchFamily="34" charset="0"/>
              <a:ea typeface="Verdana" panose="020B0604030504040204" pitchFamily="34" charset="0"/>
              <a:cs typeface="Verdana" panose="020B0604030504040204" pitchFamily="34" charset="0"/>
            </a:endParaRPr>
          </a:p>
          <a:p>
            <a:pPr lvl="1"/>
            <a:r>
              <a:rPr lang="en-US" sz="1800" dirty="0" smtClean="0">
                <a:latin typeface="Verdana" panose="020B0604030504040204" pitchFamily="34" charset="0"/>
                <a:ea typeface="Verdana" panose="020B0604030504040204" pitchFamily="34" charset="0"/>
                <a:cs typeface="Verdana" panose="020B0604030504040204" pitchFamily="34" charset="0"/>
              </a:rPr>
              <a:t>Actions</a:t>
            </a:r>
          </a:p>
          <a:p>
            <a:pPr lvl="1"/>
            <a:r>
              <a:rPr lang="en-US" sz="1800" dirty="0" smtClean="0">
                <a:latin typeface="Verdana" panose="020B0604030504040204" pitchFamily="34" charset="0"/>
                <a:ea typeface="Verdana" panose="020B0604030504040204" pitchFamily="34" charset="0"/>
                <a:cs typeface="Verdana" panose="020B0604030504040204" pitchFamily="34" charset="0"/>
              </a:rPr>
              <a:t>Helpful responses</a:t>
            </a:r>
          </a:p>
          <a:p>
            <a:pPr lvl="1"/>
            <a:r>
              <a:rPr lang="en-US" sz="1800" dirty="0" smtClean="0">
                <a:latin typeface="Verdana" panose="020B0604030504040204" pitchFamily="34" charset="0"/>
                <a:ea typeface="Verdana" panose="020B0604030504040204" pitchFamily="34" charset="0"/>
                <a:cs typeface="Verdana" panose="020B0604030504040204" pitchFamily="34" charset="0"/>
              </a:rPr>
              <a:t>Harmful responses</a:t>
            </a:r>
          </a:p>
        </p:txBody>
      </p:sp>
      <p:sp>
        <p:nvSpPr>
          <p:cNvPr id="2" name="Slide Number Placeholder 1"/>
          <p:cNvSpPr>
            <a:spLocks noGrp="1"/>
          </p:cNvSpPr>
          <p:nvPr>
            <p:ph type="sldNum" sz="quarter" idx="12"/>
          </p:nvPr>
        </p:nvSpPr>
        <p:spPr/>
        <p:txBody>
          <a:bodyPr/>
          <a:lstStyle/>
          <a:p>
            <a:fld id="{66331A2E-16BD-4585-9D9C-21E9C3A405C5}" type="slidenum">
              <a:rPr lang="en-US" smtClean="0"/>
              <a:t>6</a:t>
            </a:fld>
            <a:endParaRPr lang="en-US"/>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34200" y="5519840"/>
            <a:ext cx="1524000" cy="1338159"/>
          </a:xfrm>
          <a:prstGeom prst="rect">
            <a:avLst/>
          </a:prstGeom>
        </p:spPr>
      </p:pic>
    </p:spTree>
    <p:extLst>
      <p:ext uri="{BB962C8B-B14F-4D97-AF65-F5344CB8AC3E}">
        <p14:creationId xmlns:p14="http://schemas.microsoft.com/office/powerpoint/2010/main" val="2355662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spirePPT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898" y="-147778"/>
            <a:ext cx="9144000" cy="6479789"/>
          </a:xfrm>
          <a:prstGeom prst="rect">
            <a:avLst/>
          </a:prstGeom>
        </p:spPr>
      </p:pic>
      <p:sp>
        <p:nvSpPr>
          <p:cNvPr id="5" name="Rectangle 6"/>
          <p:cNvSpPr>
            <a:spLocks noChangeArrowheads="1"/>
          </p:cNvSpPr>
          <p:nvPr/>
        </p:nvSpPr>
        <p:spPr bwMode="auto">
          <a:xfrm>
            <a:off x="641684" y="2054948"/>
            <a:ext cx="7686842" cy="923330"/>
          </a:xfrm>
          <a:prstGeom prst="rect">
            <a:avLst/>
          </a:prstGeom>
          <a:noFill/>
          <a:ln w="9525">
            <a:noFill/>
            <a:miter lim="800000"/>
            <a:headEnd/>
            <a:tailEnd/>
          </a:ln>
        </p:spPr>
        <p:txBody>
          <a:bodyPr wrap="square">
            <a:spAutoFit/>
          </a:bodyPr>
          <a:lstStyle/>
          <a:p>
            <a:pPr eaLnBrk="0" hangingPunct="0">
              <a:buSzPct val="75000"/>
              <a:defRPr/>
            </a:pPr>
            <a:endParaRPr lang="en-US" dirty="0" smtClean="0">
              <a:latin typeface="Verdana" pitchFamily="34" charset="0"/>
            </a:endParaRPr>
          </a:p>
          <a:p>
            <a:pPr indent="-223837" eaLnBrk="0" hangingPunct="0">
              <a:buSzPct val="75000"/>
              <a:buFont typeface="Arial" pitchFamily="34" charset="0"/>
              <a:buChar char="•"/>
              <a:defRPr/>
            </a:pPr>
            <a:endParaRPr lang="en-US" dirty="0">
              <a:latin typeface="Verdana" pitchFamily="34" charset="0"/>
            </a:endParaRPr>
          </a:p>
          <a:p>
            <a:pPr indent="-223837" eaLnBrk="0" hangingPunct="0">
              <a:buSzPct val="75000"/>
              <a:buFont typeface="Arial" pitchFamily="34" charset="0"/>
              <a:buChar char="•"/>
              <a:defRPr/>
            </a:pPr>
            <a:endParaRPr lang="en-US" dirty="0">
              <a:latin typeface="Verdana" pitchFamily="34" charset="0"/>
            </a:endParaRPr>
          </a:p>
        </p:txBody>
      </p:sp>
      <p:sp>
        <p:nvSpPr>
          <p:cNvPr id="7" name="TextBox 4"/>
          <p:cNvSpPr txBox="1">
            <a:spLocks noChangeArrowheads="1"/>
          </p:cNvSpPr>
          <p:nvPr/>
        </p:nvSpPr>
        <p:spPr bwMode="auto">
          <a:xfrm>
            <a:off x="3196220" y="1408832"/>
            <a:ext cx="4611967" cy="523220"/>
          </a:xfrm>
          <a:prstGeom prst="rect">
            <a:avLst/>
          </a:prstGeom>
          <a:noFill/>
          <a:ln w="9525">
            <a:noFill/>
            <a:miter lim="800000"/>
            <a:headEnd/>
            <a:tailEnd/>
          </a:ln>
        </p:spPr>
        <p:txBody>
          <a:bodyPr wrap="square">
            <a:spAutoFit/>
          </a:bodyPr>
          <a:lstStyle/>
          <a:p>
            <a:endParaRPr lang="en-US" sz="2800" dirty="0" smtClean="0">
              <a:solidFill>
                <a:srgbClr val="ED623D"/>
              </a:solidFill>
              <a:latin typeface="Verdana"/>
              <a:cs typeface="Verdana"/>
            </a:endParaRPr>
          </a:p>
        </p:txBody>
      </p:sp>
      <p:sp>
        <p:nvSpPr>
          <p:cNvPr id="4" name="Title 3"/>
          <p:cNvSpPr>
            <a:spLocks noGrp="1"/>
          </p:cNvSpPr>
          <p:nvPr>
            <p:ph type="title"/>
          </p:nvPr>
        </p:nvSpPr>
        <p:spPr>
          <a:xfrm>
            <a:off x="457200" y="274638"/>
            <a:ext cx="7871326" cy="1143000"/>
          </a:xfrm>
        </p:spPr>
        <p:txBody>
          <a:bodyPr>
            <a:normAutofit/>
          </a:bodyPr>
          <a:lstStyle/>
          <a:p>
            <a:pPr algn="r"/>
            <a:r>
              <a:rPr lang="en-US" sz="2800" dirty="0" smtClean="0">
                <a:solidFill>
                  <a:srgbClr val="EA6A20"/>
                </a:solidFill>
                <a:latin typeface="Verdana" panose="020B0604030504040204" pitchFamily="34" charset="0"/>
                <a:ea typeface="Verdana" panose="020B0604030504040204" pitchFamily="34" charset="0"/>
                <a:cs typeface="Verdana" panose="020B0604030504040204" pitchFamily="34" charset="0"/>
              </a:rPr>
              <a:t>PREVALANCE RATES</a:t>
            </a:r>
            <a:endParaRPr lang="en-US" sz="2800" dirty="0">
              <a:solidFill>
                <a:srgbClr val="EA6A20"/>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ubtitle 5"/>
          <p:cNvSpPr>
            <a:spLocks noGrp="1"/>
          </p:cNvSpPr>
          <p:nvPr>
            <p:ph idx="1"/>
          </p:nvPr>
        </p:nvSpPr>
        <p:spPr>
          <a:xfrm>
            <a:off x="751305" y="2076722"/>
            <a:ext cx="7467600" cy="4525963"/>
          </a:xfrm>
        </p:spPr>
        <p:txBody>
          <a:bodyPr>
            <a:normAutofit/>
          </a:bodyPr>
          <a:lstStyle/>
          <a:p>
            <a:pPr>
              <a:defRPr/>
            </a:pPr>
            <a:r>
              <a:rPr lang="en-US" sz="2000" dirty="0" smtClean="0">
                <a:latin typeface="Verdana" panose="020B0604030504040204" pitchFamily="34" charset="0"/>
                <a:ea typeface="Verdana" panose="020B0604030504040204" pitchFamily="34" charset="0"/>
                <a:cs typeface="Verdana" panose="020B0604030504040204" pitchFamily="34" charset="0"/>
              </a:rPr>
              <a:t>Causes of death among college students?</a:t>
            </a:r>
          </a:p>
          <a:p>
            <a:pPr lvl="1">
              <a:defRPr/>
            </a:pPr>
            <a:r>
              <a:rPr lang="en-US" sz="1800" dirty="0" smtClean="0">
                <a:latin typeface="Verdana" panose="020B0604030504040204" pitchFamily="34" charset="0"/>
                <a:ea typeface="Verdana" panose="020B0604030504040204" pitchFamily="34" charset="0"/>
                <a:cs typeface="Verdana" panose="020B0604030504040204" pitchFamily="34" charset="0"/>
              </a:rPr>
              <a:t>Suicide is the 2</a:t>
            </a:r>
            <a:r>
              <a:rPr lang="en-US" sz="1800" baseline="30000" dirty="0" smtClean="0">
                <a:latin typeface="Verdana" panose="020B0604030504040204" pitchFamily="34" charset="0"/>
                <a:ea typeface="Verdana" panose="020B0604030504040204" pitchFamily="34" charset="0"/>
                <a:cs typeface="Verdana" panose="020B0604030504040204" pitchFamily="34" charset="0"/>
              </a:rPr>
              <a:t>nd</a:t>
            </a:r>
            <a:r>
              <a:rPr lang="en-US" sz="1800" dirty="0" smtClean="0">
                <a:latin typeface="Verdana" panose="020B0604030504040204" pitchFamily="34" charset="0"/>
                <a:ea typeface="Verdana" panose="020B0604030504040204" pitchFamily="34" charset="0"/>
                <a:cs typeface="Verdana" panose="020B0604030504040204" pitchFamily="34" charset="0"/>
              </a:rPr>
              <a:t> leading cause of death</a:t>
            </a:r>
            <a:r>
              <a:rPr lang="en-US" sz="1800" baseline="30000" dirty="0" smtClean="0">
                <a:latin typeface="Verdana" panose="020B0604030504040204" pitchFamily="34" charset="0"/>
                <a:ea typeface="Verdana" panose="020B0604030504040204" pitchFamily="34" charset="0"/>
                <a:cs typeface="Verdana" panose="020B0604030504040204" pitchFamily="34" charset="0"/>
              </a:rPr>
              <a:t>1</a:t>
            </a:r>
            <a:endParaRPr lang="en-US" sz="1800" dirty="0" smtClean="0">
              <a:latin typeface="Verdana" panose="020B0604030504040204" pitchFamily="34" charset="0"/>
              <a:ea typeface="Verdana" panose="020B0604030504040204" pitchFamily="34" charset="0"/>
              <a:cs typeface="Verdana" panose="020B0604030504040204" pitchFamily="34" charset="0"/>
            </a:endParaRPr>
          </a:p>
          <a:p>
            <a:pPr>
              <a:defRPr/>
            </a:pPr>
            <a:endParaRPr lang="en-US" sz="2000" dirty="0" smtClean="0">
              <a:latin typeface="Verdana" panose="020B0604030504040204" pitchFamily="34" charset="0"/>
              <a:ea typeface="Verdana" panose="020B0604030504040204" pitchFamily="34" charset="0"/>
              <a:cs typeface="Verdana" panose="020B0604030504040204" pitchFamily="34" charset="0"/>
            </a:endParaRPr>
          </a:p>
          <a:p>
            <a:pPr marL="0" indent="0">
              <a:buNone/>
              <a:defRPr/>
            </a:pPr>
            <a:endParaRPr lang="en-US" sz="2000" dirty="0" smtClean="0">
              <a:latin typeface="Verdana" panose="020B0604030504040204" pitchFamily="34" charset="0"/>
              <a:ea typeface="Verdana" panose="020B0604030504040204" pitchFamily="34" charset="0"/>
              <a:cs typeface="Verdana" panose="020B0604030504040204" pitchFamily="34" charset="0"/>
            </a:endParaRPr>
          </a:p>
          <a:p>
            <a:pPr>
              <a:defRPr/>
            </a:pPr>
            <a:r>
              <a:rPr lang="en-US" sz="2000" dirty="0" smtClean="0">
                <a:latin typeface="Verdana" panose="020B0604030504040204" pitchFamily="34" charset="0"/>
                <a:ea typeface="Verdana" panose="020B0604030504040204" pitchFamily="34" charset="0"/>
                <a:cs typeface="Verdana" panose="020B0604030504040204" pitchFamily="34" charset="0"/>
              </a:rPr>
              <a:t>Number of college student deaths by suicide per year?</a:t>
            </a:r>
          </a:p>
          <a:p>
            <a:pPr lvl="1">
              <a:defRPr/>
            </a:pPr>
            <a:r>
              <a:rPr lang="en-US" sz="1800" dirty="0" smtClean="0">
                <a:latin typeface="Verdana" panose="020B0604030504040204" pitchFamily="34" charset="0"/>
                <a:ea typeface="Verdana" panose="020B0604030504040204" pitchFamily="34" charset="0"/>
                <a:cs typeface="Verdana" panose="020B0604030504040204" pitchFamily="34" charset="0"/>
              </a:rPr>
              <a:t>Approximately 1,100 deaths per year in the United States</a:t>
            </a:r>
            <a:r>
              <a:rPr lang="en-US" sz="1800" baseline="30000" dirty="0" smtClean="0">
                <a:latin typeface="Verdana" panose="020B0604030504040204" pitchFamily="34" charset="0"/>
                <a:ea typeface="Verdana" panose="020B0604030504040204" pitchFamily="34" charset="0"/>
                <a:cs typeface="Verdana" panose="020B0604030504040204" pitchFamily="34" charset="0"/>
              </a:rPr>
              <a:t>2</a:t>
            </a:r>
          </a:p>
          <a:p>
            <a:pPr lvl="1">
              <a:defRPr/>
            </a:pPr>
            <a:r>
              <a:rPr lang="en-US" sz="1800" dirty="0" smtClean="0">
                <a:latin typeface="Verdana" panose="020B0604030504040204" pitchFamily="34" charset="0"/>
                <a:ea typeface="Verdana" panose="020B0604030504040204" pitchFamily="34" charset="0"/>
                <a:cs typeface="Verdana" panose="020B0604030504040204" pitchFamily="34" charset="0"/>
              </a:rPr>
              <a:t>Approximately three students per day</a:t>
            </a:r>
          </a:p>
          <a:p>
            <a:pPr lvl="1">
              <a:defRPr/>
            </a:pPr>
            <a:r>
              <a:rPr lang="en-US" sz="1800" dirty="0" smtClean="0">
                <a:latin typeface="Verdana" panose="020B0604030504040204" pitchFamily="34" charset="0"/>
                <a:ea typeface="Verdana" panose="020B0604030504040204" pitchFamily="34" charset="0"/>
                <a:cs typeface="Verdana" panose="020B0604030504040204" pitchFamily="34" charset="0"/>
              </a:rPr>
              <a:t>100 </a:t>
            </a:r>
            <a:r>
              <a:rPr lang="en-US" sz="1800" dirty="0">
                <a:latin typeface="Verdana" panose="020B0604030504040204" pitchFamily="34" charset="0"/>
                <a:ea typeface="Verdana" panose="020B0604030504040204" pitchFamily="34" charset="0"/>
                <a:cs typeface="Verdana" panose="020B0604030504040204" pitchFamily="34" charset="0"/>
              </a:rPr>
              <a:t>and 200 suicide attempts per every death by suicide </a:t>
            </a:r>
          </a:p>
          <a:p>
            <a:pPr lvl="1">
              <a:defRPr/>
            </a:pPr>
            <a:endParaRPr lang="en-US" sz="1800" dirty="0" smtClean="0">
              <a:latin typeface="Verdana" panose="020B0604030504040204" pitchFamily="34" charset="0"/>
              <a:ea typeface="Verdana" panose="020B0604030504040204" pitchFamily="34" charset="0"/>
              <a:cs typeface="Verdana" panose="020B0604030504040204" pitchFamily="34" charset="0"/>
            </a:endParaRPr>
          </a:p>
          <a:p>
            <a:pPr>
              <a:lnSpc>
                <a:spcPct val="110000"/>
              </a:lnSpc>
              <a:defRPr/>
            </a:pPr>
            <a:endParaRPr lang="en-US" sz="2000" dirty="0" smtClean="0"/>
          </a:p>
        </p:txBody>
      </p:sp>
      <p:sp>
        <p:nvSpPr>
          <p:cNvPr id="2" name="Slide Number Placeholder 1"/>
          <p:cNvSpPr>
            <a:spLocks noGrp="1"/>
          </p:cNvSpPr>
          <p:nvPr>
            <p:ph type="sldNum" sz="quarter" idx="12"/>
          </p:nvPr>
        </p:nvSpPr>
        <p:spPr/>
        <p:txBody>
          <a:bodyPr/>
          <a:lstStyle/>
          <a:p>
            <a:fld id="{66331A2E-16BD-4585-9D9C-21E9C3A405C5}" type="slidenum">
              <a:rPr lang="en-US" smtClean="0"/>
              <a:t>7</a:t>
            </a:fld>
            <a:endParaRPr lang="en-US"/>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34200" y="5519840"/>
            <a:ext cx="1524000" cy="1338159"/>
          </a:xfrm>
          <a:prstGeom prst="rect">
            <a:avLst/>
          </a:prstGeom>
        </p:spPr>
      </p:pic>
      <p:sp>
        <p:nvSpPr>
          <p:cNvPr id="9" name="TextBox 8"/>
          <p:cNvSpPr txBox="1"/>
          <p:nvPr/>
        </p:nvSpPr>
        <p:spPr>
          <a:xfrm>
            <a:off x="427449" y="5940826"/>
            <a:ext cx="4943789" cy="584775"/>
          </a:xfrm>
          <a:prstGeom prst="rect">
            <a:avLst/>
          </a:prstGeom>
          <a:noFill/>
        </p:spPr>
        <p:txBody>
          <a:bodyPr wrap="none" rtlCol="0">
            <a:spAutoFit/>
          </a:bodyPr>
          <a:lstStyle/>
          <a:p>
            <a:r>
              <a:rPr lang="en-US" sz="1600" i="1" baseline="30000" dirty="0" smtClean="0"/>
              <a:t>1</a:t>
            </a:r>
            <a:r>
              <a:rPr lang="en-US" sz="1600" i="1" dirty="0"/>
              <a:t> </a:t>
            </a:r>
            <a:r>
              <a:rPr lang="en-US" sz="1600" i="1" dirty="0" smtClean="0"/>
              <a:t>WISQARS </a:t>
            </a:r>
            <a:r>
              <a:rPr lang="en-US" sz="1600" i="1" dirty="0"/>
              <a:t>Leading Causes of Death Reports, </a:t>
            </a:r>
            <a:r>
              <a:rPr lang="en-US" sz="1600" i="1" dirty="0" smtClean="0"/>
              <a:t>1999-2013</a:t>
            </a:r>
          </a:p>
          <a:p>
            <a:r>
              <a:rPr lang="en-US" sz="1600" i="1" baseline="30000" dirty="0" smtClean="0"/>
              <a:t>2</a:t>
            </a:r>
            <a:r>
              <a:rPr lang="en-US" sz="1600" i="1" dirty="0" smtClean="0"/>
              <a:t> American Association of </a:t>
            </a:r>
            <a:r>
              <a:rPr lang="en-US" sz="1600" i="1" dirty="0" err="1" smtClean="0"/>
              <a:t>Suicidology</a:t>
            </a:r>
            <a:endParaRPr lang="en-US" sz="1600" i="1" dirty="0"/>
          </a:p>
        </p:txBody>
      </p:sp>
    </p:spTree>
    <p:extLst>
      <p:ext uri="{BB962C8B-B14F-4D97-AF65-F5344CB8AC3E}">
        <p14:creationId xmlns:p14="http://schemas.microsoft.com/office/powerpoint/2010/main" val="20958805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spirePPT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960"/>
            <a:ext cx="9144000" cy="6479789"/>
          </a:xfrm>
          <a:prstGeom prst="rect">
            <a:avLst/>
          </a:prstGeom>
        </p:spPr>
      </p:pic>
      <p:sp>
        <p:nvSpPr>
          <p:cNvPr id="5" name="Rectangle 6"/>
          <p:cNvSpPr>
            <a:spLocks noChangeArrowheads="1"/>
          </p:cNvSpPr>
          <p:nvPr/>
        </p:nvSpPr>
        <p:spPr bwMode="auto">
          <a:xfrm>
            <a:off x="641684" y="2054948"/>
            <a:ext cx="7686842" cy="923330"/>
          </a:xfrm>
          <a:prstGeom prst="rect">
            <a:avLst/>
          </a:prstGeom>
          <a:noFill/>
          <a:ln w="9525">
            <a:noFill/>
            <a:miter lim="800000"/>
            <a:headEnd/>
            <a:tailEnd/>
          </a:ln>
        </p:spPr>
        <p:txBody>
          <a:bodyPr wrap="square">
            <a:spAutoFit/>
          </a:bodyPr>
          <a:lstStyle/>
          <a:p>
            <a:pPr eaLnBrk="0" hangingPunct="0">
              <a:buSzPct val="75000"/>
              <a:defRPr/>
            </a:pPr>
            <a:endParaRPr lang="en-US" dirty="0" smtClean="0">
              <a:latin typeface="Verdana" pitchFamily="34" charset="0"/>
            </a:endParaRPr>
          </a:p>
          <a:p>
            <a:pPr indent="-223837" eaLnBrk="0" hangingPunct="0">
              <a:buSzPct val="75000"/>
              <a:buFont typeface="Arial" pitchFamily="34" charset="0"/>
              <a:buChar char="•"/>
              <a:defRPr/>
            </a:pPr>
            <a:endParaRPr lang="en-US" dirty="0">
              <a:latin typeface="Verdana" pitchFamily="34" charset="0"/>
            </a:endParaRPr>
          </a:p>
          <a:p>
            <a:pPr indent="-223837" eaLnBrk="0" hangingPunct="0">
              <a:buSzPct val="75000"/>
              <a:buFont typeface="Arial" pitchFamily="34" charset="0"/>
              <a:buChar char="•"/>
              <a:defRPr/>
            </a:pPr>
            <a:endParaRPr lang="en-US" dirty="0">
              <a:latin typeface="Verdana" pitchFamily="34" charset="0"/>
            </a:endParaRPr>
          </a:p>
        </p:txBody>
      </p:sp>
      <p:sp>
        <p:nvSpPr>
          <p:cNvPr id="7" name="TextBox 4"/>
          <p:cNvSpPr txBox="1">
            <a:spLocks noChangeArrowheads="1"/>
          </p:cNvSpPr>
          <p:nvPr/>
        </p:nvSpPr>
        <p:spPr bwMode="auto">
          <a:xfrm>
            <a:off x="3196220" y="1408832"/>
            <a:ext cx="4611967" cy="523220"/>
          </a:xfrm>
          <a:prstGeom prst="rect">
            <a:avLst/>
          </a:prstGeom>
          <a:noFill/>
          <a:ln w="9525">
            <a:noFill/>
            <a:miter lim="800000"/>
            <a:headEnd/>
            <a:tailEnd/>
          </a:ln>
        </p:spPr>
        <p:txBody>
          <a:bodyPr wrap="square">
            <a:spAutoFit/>
          </a:bodyPr>
          <a:lstStyle/>
          <a:p>
            <a:endParaRPr lang="en-US" sz="2800" dirty="0" smtClean="0">
              <a:solidFill>
                <a:srgbClr val="ED623D"/>
              </a:solidFill>
              <a:latin typeface="Verdana"/>
              <a:cs typeface="Verdana"/>
            </a:endParaRPr>
          </a:p>
        </p:txBody>
      </p:sp>
      <p:sp>
        <p:nvSpPr>
          <p:cNvPr id="4" name="Title 3"/>
          <p:cNvSpPr>
            <a:spLocks noGrp="1"/>
          </p:cNvSpPr>
          <p:nvPr>
            <p:ph type="title"/>
          </p:nvPr>
        </p:nvSpPr>
        <p:spPr>
          <a:xfrm>
            <a:off x="457200" y="274638"/>
            <a:ext cx="7871326" cy="1143000"/>
          </a:xfrm>
        </p:spPr>
        <p:txBody>
          <a:bodyPr>
            <a:normAutofit/>
          </a:bodyPr>
          <a:lstStyle/>
          <a:p>
            <a:pPr algn="r"/>
            <a:r>
              <a:rPr lang="en-US" sz="2800" dirty="0" smtClean="0">
                <a:solidFill>
                  <a:srgbClr val="EA6A20"/>
                </a:solidFill>
                <a:latin typeface="Verdana" panose="020B0604030504040204" pitchFamily="34" charset="0"/>
                <a:ea typeface="Verdana" panose="020B0604030504040204" pitchFamily="34" charset="0"/>
                <a:cs typeface="Verdana" panose="020B0604030504040204" pitchFamily="34" charset="0"/>
              </a:rPr>
              <a:t>COMMON</a:t>
            </a:r>
            <a:br>
              <a:rPr lang="en-US" sz="2800" dirty="0" smtClean="0">
                <a:solidFill>
                  <a:srgbClr val="EA6A20"/>
                </a:solidFill>
                <a:latin typeface="Verdana" panose="020B0604030504040204" pitchFamily="34" charset="0"/>
                <a:ea typeface="Verdana" panose="020B0604030504040204" pitchFamily="34" charset="0"/>
                <a:cs typeface="Verdana" panose="020B0604030504040204" pitchFamily="34" charset="0"/>
              </a:rPr>
            </a:br>
            <a:r>
              <a:rPr lang="en-US" sz="2800" dirty="0" smtClean="0">
                <a:solidFill>
                  <a:srgbClr val="EA6A20"/>
                </a:solidFill>
                <a:latin typeface="Verdana" panose="020B0604030504040204" pitchFamily="34" charset="0"/>
                <a:ea typeface="Verdana" panose="020B0604030504040204" pitchFamily="34" charset="0"/>
                <a:cs typeface="Verdana" panose="020B0604030504040204" pitchFamily="34" charset="0"/>
              </a:rPr>
              <a:t>MISCONCEPTIONS</a:t>
            </a:r>
            <a:endParaRPr lang="en-US" sz="2800" dirty="0">
              <a:solidFill>
                <a:srgbClr val="EA6A20"/>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ubtitle 5"/>
          <p:cNvSpPr>
            <a:spLocks noGrp="1"/>
          </p:cNvSpPr>
          <p:nvPr>
            <p:ph idx="1"/>
          </p:nvPr>
        </p:nvSpPr>
        <p:spPr>
          <a:xfrm>
            <a:off x="751305" y="2076722"/>
            <a:ext cx="7467600" cy="4525963"/>
          </a:xfrm>
        </p:spPr>
        <p:txBody>
          <a:bodyPr>
            <a:normAutofit/>
          </a:bodyPr>
          <a:lstStyle/>
          <a:p>
            <a:pPr marL="274320" indent="-274320"/>
            <a:r>
              <a:rPr lang="en-US" sz="1800" b="1" dirty="0" smtClean="0">
                <a:latin typeface="Verdana" panose="020B0604030504040204" pitchFamily="34" charset="0"/>
                <a:ea typeface="Verdana" panose="020B0604030504040204" pitchFamily="34" charset="0"/>
                <a:cs typeface="Verdana" panose="020B0604030504040204" pitchFamily="34" charset="0"/>
              </a:rPr>
              <a:t>Myth 1:</a:t>
            </a:r>
            <a:r>
              <a:rPr lang="en-US" sz="1800" dirty="0" smtClean="0">
                <a:latin typeface="Verdana" panose="020B0604030504040204" pitchFamily="34" charset="0"/>
                <a:ea typeface="Verdana" panose="020B0604030504040204" pitchFamily="34" charset="0"/>
                <a:cs typeface="Verdana" panose="020B0604030504040204" pitchFamily="34" charset="0"/>
              </a:rPr>
              <a:t> </a:t>
            </a:r>
            <a:r>
              <a:rPr lang="en-US" sz="1800" dirty="0">
                <a:latin typeface="Verdana" panose="020B0604030504040204" pitchFamily="34" charset="0"/>
                <a:ea typeface="Verdana" panose="020B0604030504040204" pitchFamily="34" charset="0"/>
                <a:cs typeface="Verdana" panose="020B0604030504040204" pitchFamily="34" charset="0"/>
              </a:rPr>
              <a:t>A person who </a:t>
            </a:r>
            <a:r>
              <a:rPr lang="en-US" sz="1800" dirty="0" smtClean="0">
                <a:latin typeface="Verdana" panose="020B0604030504040204" pitchFamily="34" charset="0"/>
                <a:ea typeface="Verdana" panose="020B0604030504040204" pitchFamily="34" charset="0"/>
                <a:cs typeface="Verdana" panose="020B0604030504040204" pitchFamily="34" charset="0"/>
              </a:rPr>
              <a:t>completes </a:t>
            </a:r>
            <a:r>
              <a:rPr lang="en-US" sz="1800" dirty="0">
                <a:latin typeface="Verdana" panose="020B0604030504040204" pitchFamily="34" charset="0"/>
                <a:ea typeface="Verdana" panose="020B0604030504040204" pitchFamily="34" charset="0"/>
                <a:cs typeface="Verdana" panose="020B0604030504040204" pitchFamily="34" charset="0"/>
              </a:rPr>
              <a:t>suicide almost never shows any warning </a:t>
            </a:r>
            <a:r>
              <a:rPr lang="en-US" sz="1800" dirty="0" smtClean="0">
                <a:latin typeface="Verdana" panose="020B0604030504040204" pitchFamily="34" charset="0"/>
                <a:ea typeface="Verdana" panose="020B0604030504040204" pitchFamily="34" charset="0"/>
                <a:cs typeface="Verdana" panose="020B0604030504040204" pitchFamily="34" charset="0"/>
              </a:rPr>
              <a:t>signs.</a:t>
            </a:r>
          </a:p>
          <a:p>
            <a:pPr marL="674370" lvl="1" indent="-274320"/>
            <a:r>
              <a:rPr lang="en-US" sz="1800" b="1" dirty="0" smtClean="0">
                <a:latin typeface="Verdana" panose="020B0604030504040204" pitchFamily="34" charset="0"/>
                <a:ea typeface="Verdana" panose="020B0604030504040204" pitchFamily="34" charset="0"/>
                <a:cs typeface="Verdana" panose="020B0604030504040204" pitchFamily="34" charset="0"/>
              </a:rPr>
              <a:t>Fact 1: </a:t>
            </a:r>
            <a:r>
              <a:rPr lang="en-US" sz="1800" dirty="0" smtClean="0">
                <a:latin typeface="Verdana" panose="020B0604030504040204" pitchFamily="34" charset="0"/>
                <a:ea typeface="Verdana" panose="020B0604030504040204" pitchFamily="34" charset="0"/>
                <a:cs typeface="Verdana" panose="020B0604030504040204" pitchFamily="34" charset="0"/>
              </a:rPr>
              <a:t>Most, but not all, people who die by suicide exhibit some warning signs.</a:t>
            </a:r>
          </a:p>
          <a:p>
            <a:pPr marL="400050" lvl="1" indent="0">
              <a:buNone/>
            </a:pPr>
            <a:endParaRPr lang="en-US" sz="1800" dirty="0" smtClean="0">
              <a:latin typeface="Verdana" panose="020B0604030504040204" pitchFamily="34" charset="0"/>
              <a:ea typeface="Verdana" panose="020B0604030504040204" pitchFamily="34" charset="0"/>
              <a:cs typeface="Verdana" panose="020B0604030504040204" pitchFamily="34" charset="0"/>
            </a:endParaRPr>
          </a:p>
          <a:p>
            <a:pPr marL="400050" lvl="1" indent="0">
              <a:buNone/>
            </a:pPr>
            <a:endParaRPr lang="en-US" sz="1800" dirty="0" smtClean="0">
              <a:latin typeface="Verdana" panose="020B0604030504040204" pitchFamily="34" charset="0"/>
              <a:ea typeface="Verdana" panose="020B0604030504040204" pitchFamily="34" charset="0"/>
              <a:cs typeface="Verdana" panose="020B0604030504040204" pitchFamily="34" charset="0"/>
            </a:endParaRPr>
          </a:p>
          <a:p>
            <a:pPr marL="274320" indent="-274320"/>
            <a:r>
              <a:rPr lang="en-US" sz="1800" b="1" dirty="0">
                <a:latin typeface="Verdana" panose="020B0604030504040204" pitchFamily="34" charset="0"/>
                <a:ea typeface="Verdana" panose="020B0604030504040204" pitchFamily="34" charset="0"/>
                <a:cs typeface="Verdana" panose="020B0604030504040204" pitchFamily="34" charset="0"/>
              </a:rPr>
              <a:t>Myth 2: </a:t>
            </a:r>
            <a:r>
              <a:rPr lang="en-US" sz="1800" dirty="0">
                <a:latin typeface="Verdana" panose="020B0604030504040204" pitchFamily="34" charset="0"/>
                <a:ea typeface="Verdana" panose="020B0604030504040204" pitchFamily="34" charset="0"/>
                <a:cs typeface="Verdana" panose="020B0604030504040204" pitchFamily="34" charset="0"/>
              </a:rPr>
              <a:t>People who talk about wanting to take their own life rarely kill </a:t>
            </a:r>
            <a:r>
              <a:rPr lang="en-US" sz="1800" dirty="0" smtClean="0">
                <a:latin typeface="Verdana" panose="020B0604030504040204" pitchFamily="34" charset="0"/>
                <a:ea typeface="Verdana" panose="020B0604030504040204" pitchFamily="34" charset="0"/>
                <a:cs typeface="Verdana" panose="020B0604030504040204" pitchFamily="34" charset="0"/>
              </a:rPr>
              <a:t>themselves.</a:t>
            </a:r>
          </a:p>
          <a:p>
            <a:pPr marL="674370" lvl="1" indent="-274320"/>
            <a:r>
              <a:rPr lang="en-US" sz="1800" b="1" dirty="0" smtClean="0">
                <a:latin typeface="Verdana" panose="020B0604030504040204" pitchFamily="34" charset="0"/>
                <a:ea typeface="Verdana" panose="020B0604030504040204" pitchFamily="34" charset="0"/>
                <a:cs typeface="Verdana" panose="020B0604030504040204" pitchFamily="34" charset="0"/>
              </a:rPr>
              <a:t>Fact </a:t>
            </a:r>
            <a:r>
              <a:rPr lang="en-US" sz="1800" b="1" dirty="0">
                <a:latin typeface="Verdana" panose="020B0604030504040204" pitchFamily="34" charset="0"/>
                <a:ea typeface="Verdana" panose="020B0604030504040204" pitchFamily="34" charset="0"/>
                <a:cs typeface="Verdana" panose="020B0604030504040204" pitchFamily="34" charset="0"/>
              </a:rPr>
              <a:t>2: </a:t>
            </a:r>
            <a:r>
              <a:rPr lang="en-US" sz="1800" dirty="0">
                <a:latin typeface="Verdana" panose="020B0604030504040204" pitchFamily="34" charset="0"/>
                <a:ea typeface="Verdana" panose="020B0604030504040204" pitchFamily="34" charset="0"/>
                <a:cs typeface="Verdana" panose="020B0604030504040204" pitchFamily="34" charset="0"/>
              </a:rPr>
              <a:t>Most people who die by suicide expressed their intentions to one, and often more than one, person. </a:t>
            </a:r>
          </a:p>
          <a:p>
            <a:pPr marL="400050" lvl="1" indent="0" algn="ctr">
              <a:buNone/>
            </a:pPr>
            <a:endParaRPr lang="en-US" sz="1800" u="sng" dirty="0">
              <a:latin typeface="Verdana" panose="020B0604030504040204" pitchFamily="34" charset="0"/>
              <a:ea typeface="Verdana" panose="020B0604030504040204" pitchFamily="34" charset="0"/>
              <a:cs typeface="Verdana" panose="020B0604030504040204" pitchFamily="34" charset="0"/>
            </a:endParaRPr>
          </a:p>
          <a:p>
            <a:pPr marL="400050" lvl="1" indent="0" algn="ctr">
              <a:buNone/>
            </a:pPr>
            <a:r>
              <a:rPr lang="en-US" sz="1800" b="1" u="sng" dirty="0" smtClean="0">
                <a:latin typeface="Verdana" panose="020B0604030504040204" pitchFamily="34" charset="0"/>
                <a:ea typeface="Verdana" panose="020B0604030504040204" pitchFamily="34" charset="0"/>
                <a:cs typeface="Verdana" panose="020B0604030504040204" pitchFamily="34" charset="0"/>
              </a:rPr>
              <a:t>Take </a:t>
            </a:r>
            <a:r>
              <a:rPr lang="en-US" sz="1800" b="1" u="sng" dirty="0">
                <a:latin typeface="Verdana" panose="020B0604030504040204" pitchFamily="34" charset="0"/>
                <a:ea typeface="Verdana" panose="020B0604030504040204" pitchFamily="34" charset="0"/>
                <a:cs typeface="Verdana" panose="020B0604030504040204" pitchFamily="34" charset="0"/>
              </a:rPr>
              <a:t>all threats of suicide seriously.</a:t>
            </a:r>
          </a:p>
          <a:p>
            <a:pPr marL="274320" indent="-274320"/>
            <a:endParaRPr lang="en-US" sz="2200" dirty="0">
              <a:latin typeface="Verdana" panose="020B0604030504040204" pitchFamily="34" charset="0"/>
              <a:ea typeface="Verdana" panose="020B0604030504040204" pitchFamily="34" charset="0"/>
              <a:cs typeface="Verdana" panose="020B0604030504040204" pitchFamily="34" charset="0"/>
            </a:endParaRPr>
          </a:p>
          <a:p>
            <a:pPr marL="274320" indent="-274320"/>
            <a:endParaRPr lang="en-US" sz="2000" b="1"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2000" b="1" dirty="0">
              <a:latin typeface="Verdana" panose="020B0604030504040204" pitchFamily="34" charset="0"/>
              <a:ea typeface="Verdana" panose="020B0604030504040204" pitchFamily="34" charset="0"/>
              <a:cs typeface="Verdana" panose="020B0604030504040204" pitchFamily="34" charset="0"/>
            </a:endParaRPr>
          </a:p>
        </p:txBody>
      </p:sp>
      <p:sp>
        <p:nvSpPr>
          <p:cNvPr id="2" name="Slide Number Placeholder 1"/>
          <p:cNvSpPr>
            <a:spLocks noGrp="1"/>
          </p:cNvSpPr>
          <p:nvPr>
            <p:ph type="sldNum" sz="quarter" idx="12"/>
          </p:nvPr>
        </p:nvSpPr>
        <p:spPr/>
        <p:txBody>
          <a:bodyPr/>
          <a:lstStyle/>
          <a:p>
            <a:fld id="{66331A2E-16BD-4585-9D9C-21E9C3A405C5}" type="slidenum">
              <a:rPr lang="en-US" smtClean="0"/>
              <a:t>8</a:t>
            </a:fld>
            <a:endParaRPr lang="en-US"/>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34200" y="5519840"/>
            <a:ext cx="1524000" cy="1338159"/>
          </a:xfrm>
          <a:prstGeom prst="rect">
            <a:avLst/>
          </a:prstGeom>
        </p:spPr>
      </p:pic>
      <p:sp>
        <p:nvSpPr>
          <p:cNvPr id="9" name="TextBox 8"/>
          <p:cNvSpPr txBox="1"/>
          <p:nvPr/>
        </p:nvSpPr>
        <p:spPr>
          <a:xfrm>
            <a:off x="457200" y="6318011"/>
            <a:ext cx="3827330" cy="338554"/>
          </a:xfrm>
          <a:prstGeom prst="rect">
            <a:avLst/>
          </a:prstGeom>
          <a:noFill/>
        </p:spPr>
        <p:txBody>
          <a:bodyPr wrap="none" rtlCol="0">
            <a:spAutoFit/>
          </a:bodyPr>
          <a:lstStyle/>
          <a:p>
            <a:r>
              <a:rPr lang="en-US" sz="1600" i="1" dirty="0" smtClean="0"/>
              <a:t>Source: American Association of </a:t>
            </a:r>
            <a:r>
              <a:rPr lang="en-US" sz="1600" i="1" dirty="0" err="1" smtClean="0"/>
              <a:t>Suicidology</a:t>
            </a:r>
            <a:endParaRPr lang="en-US" sz="1600" b="1" i="1" dirty="0"/>
          </a:p>
        </p:txBody>
      </p:sp>
    </p:spTree>
    <p:extLst>
      <p:ext uri="{BB962C8B-B14F-4D97-AF65-F5344CB8AC3E}">
        <p14:creationId xmlns:p14="http://schemas.microsoft.com/office/powerpoint/2010/main" val="32043896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spirePPT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479789"/>
          </a:xfrm>
          <a:prstGeom prst="rect">
            <a:avLst/>
          </a:prstGeom>
        </p:spPr>
      </p:pic>
      <p:sp>
        <p:nvSpPr>
          <p:cNvPr id="5" name="Rectangle 6"/>
          <p:cNvSpPr>
            <a:spLocks noChangeArrowheads="1"/>
          </p:cNvSpPr>
          <p:nvPr/>
        </p:nvSpPr>
        <p:spPr bwMode="auto">
          <a:xfrm>
            <a:off x="641684" y="2054948"/>
            <a:ext cx="7686842" cy="923330"/>
          </a:xfrm>
          <a:prstGeom prst="rect">
            <a:avLst/>
          </a:prstGeom>
          <a:noFill/>
          <a:ln w="9525">
            <a:noFill/>
            <a:miter lim="800000"/>
            <a:headEnd/>
            <a:tailEnd/>
          </a:ln>
        </p:spPr>
        <p:txBody>
          <a:bodyPr wrap="square">
            <a:spAutoFit/>
          </a:bodyPr>
          <a:lstStyle/>
          <a:p>
            <a:pPr eaLnBrk="0" hangingPunct="0">
              <a:buSzPct val="75000"/>
              <a:defRPr/>
            </a:pPr>
            <a:endParaRPr lang="en-US" dirty="0" smtClean="0">
              <a:latin typeface="Verdana" pitchFamily="34" charset="0"/>
            </a:endParaRPr>
          </a:p>
          <a:p>
            <a:pPr indent="-223837" eaLnBrk="0" hangingPunct="0">
              <a:buSzPct val="75000"/>
              <a:buFont typeface="Arial" pitchFamily="34" charset="0"/>
              <a:buChar char="•"/>
              <a:defRPr/>
            </a:pPr>
            <a:endParaRPr lang="en-US" dirty="0">
              <a:latin typeface="Verdana" pitchFamily="34" charset="0"/>
            </a:endParaRPr>
          </a:p>
          <a:p>
            <a:pPr indent="-223837" eaLnBrk="0" hangingPunct="0">
              <a:buSzPct val="75000"/>
              <a:buFont typeface="Arial" pitchFamily="34" charset="0"/>
              <a:buChar char="•"/>
              <a:defRPr/>
            </a:pPr>
            <a:endParaRPr lang="en-US" dirty="0">
              <a:latin typeface="Verdana" pitchFamily="34" charset="0"/>
            </a:endParaRPr>
          </a:p>
        </p:txBody>
      </p:sp>
      <p:sp>
        <p:nvSpPr>
          <p:cNvPr id="4" name="Title 3"/>
          <p:cNvSpPr>
            <a:spLocks noGrp="1"/>
          </p:cNvSpPr>
          <p:nvPr>
            <p:ph type="title"/>
          </p:nvPr>
        </p:nvSpPr>
        <p:spPr>
          <a:xfrm>
            <a:off x="457200" y="274638"/>
            <a:ext cx="7871326" cy="1143000"/>
          </a:xfrm>
        </p:spPr>
        <p:txBody>
          <a:bodyPr>
            <a:normAutofit/>
          </a:bodyPr>
          <a:lstStyle/>
          <a:p>
            <a:pPr algn="r"/>
            <a:r>
              <a:rPr lang="en-US" sz="2800" dirty="0" smtClean="0">
                <a:solidFill>
                  <a:srgbClr val="EA6A20"/>
                </a:solidFill>
                <a:latin typeface="Verdana" panose="020B0604030504040204" pitchFamily="34" charset="0"/>
                <a:ea typeface="Verdana" panose="020B0604030504040204" pitchFamily="34" charset="0"/>
                <a:cs typeface="Verdana" panose="020B0604030504040204" pitchFamily="34" charset="0"/>
              </a:rPr>
              <a:t>COMMON</a:t>
            </a:r>
            <a:br>
              <a:rPr lang="en-US" sz="2800" dirty="0" smtClean="0">
                <a:solidFill>
                  <a:srgbClr val="EA6A20"/>
                </a:solidFill>
                <a:latin typeface="Verdana" panose="020B0604030504040204" pitchFamily="34" charset="0"/>
                <a:ea typeface="Verdana" panose="020B0604030504040204" pitchFamily="34" charset="0"/>
                <a:cs typeface="Verdana" panose="020B0604030504040204" pitchFamily="34" charset="0"/>
              </a:rPr>
            </a:br>
            <a:r>
              <a:rPr lang="en-US" sz="2800" dirty="0" smtClean="0">
                <a:solidFill>
                  <a:srgbClr val="EA6A20"/>
                </a:solidFill>
                <a:latin typeface="Verdana" panose="020B0604030504040204" pitchFamily="34" charset="0"/>
                <a:ea typeface="Verdana" panose="020B0604030504040204" pitchFamily="34" charset="0"/>
                <a:cs typeface="Verdana" panose="020B0604030504040204" pitchFamily="34" charset="0"/>
              </a:rPr>
              <a:t>MISCONCEPTIONS</a:t>
            </a:r>
            <a:endParaRPr lang="en-US" sz="2800" dirty="0">
              <a:solidFill>
                <a:srgbClr val="EA6A20"/>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ubtitle 5"/>
          <p:cNvSpPr>
            <a:spLocks noGrp="1"/>
          </p:cNvSpPr>
          <p:nvPr>
            <p:ph idx="1"/>
          </p:nvPr>
        </p:nvSpPr>
        <p:spPr>
          <a:xfrm>
            <a:off x="751305" y="1615272"/>
            <a:ext cx="7467600" cy="4525963"/>
          </a:xfrm>
        </p:spPr>
        <p:txBody>
          <a:bodyPr>
            <a:noAutofit/>
          </a:bodyPr>
          <a:lstStyle/>
          <a:p>
            <a:pPr marL="274320" indent="-274320">
              <a:spcBef>
                <a:spcPts val="0"/>
              </a:spcBef>
            </a:pPr>
            <a:r>
              <a:rPr lang="en-US" sz="1800" b="1" dirty="0">
                <a:latin typeface="Verdana" panose="020B0604030504040204" pitchFamily="34" charset="0"/>
                <a:ea typeface="Verdana" panose="020B0604030504040204" pitchFamily="34" charset="0"/>
                <a:cs typeface="Verdana" panose="020B0604030504040204" pitchFamily="34" charset="0"/>
              </a:rPr>
              <a:t>Myth 3</a:t>
            </a:r>
            <a:r>
              <a:rPr lang="en-US" sz="1800" b="1" dirty="0" smtClean="0">
                <a:latin typeface="Verdana" panose="020B0604030504040204" pitchFamily="34" charset="0"/>
                <a:ea typeface="Verdana" panose="020B0604030504040204" pitchFamily="34" charset="0"/>
                <a:cs typeface="Verdana" panose="020B0604030504040204" pitchFamily="34" charset="0"/>
              </a:rPr>
              <a:t>: </a:t>
            </a:r>
            <a:r>
              <a:rPr lang="en-US" sz="1800" dirty="0">
                <a:latin typeface="Verdana" panose="020B0604030504040204" pitchFamily="34" charset="0"/>
                <a:ea typeface="Verdana" panose="020B0604030504040204" pitchFamily="34" charset="0"/>
                <a:cs typeface="Verdana" panose="020B0604030504040204" pitchFamily="34" charset="0"/>
              </a:rPr>
              <a:t>Once someone decides to take his or her life, nothing can be done to stop </a:t>
            </a:r>
            <a:r>
              <a:rPr lang="en-US" sz="1800" dirty="0" smtClean="0">
                <a:latin typeface="Verdana" panose="020B0604030504040204" pitchFamily="34" charset="0"/>
                <a:ea typeface="Verdana" panose="020B0604030504040204" pitchFamily="34" charset="0"/>
                <a:cs typeface="Verdana" panose="020B0604030504040204" pitchFamily="34" charset="0"/>
              </a:rPr>
              <a:t>them.</a:t>
            </a:r>
          </a:p>
          <a:p>
            <a:pPr marL="674370" lvl="1" indent="-274320">
              <a:spcBef>
                <a:spcPts val="0"/>
              </a:spcBef>
            </a:pPr>
            <a:r>
              <a:rPr lang="en-US" sz="1800" b="1" dirty="0" smtClean="0">
                <a:latin typeface="Verdana" panose="020B0604030504040204" pitchFamily="34" charset="0"/>
                <a:ea typeface="Verdana" panose="020B0604030504040204" pitchFamily="34" charset="0"/>
                <a:cs typeface="Verdana" panose="020B0604030504040204" pitchFamily="34" charset="0"/>
              </a:rPr>
              <a:t>Fact </a:t>
            </a:r>
            <a:r>
              <a:rPr lang="en-US" sz="1800" b="1" dirty="0">
                <a:latin typeface="Verdana" panose="020B0604030504040204" pitchFamily="34" charset="0"/>
                <a:ea typeface="Verdana" panose="020B0604030504040204" pitchFamily="34" charset="0"/>
                <a:cs typeface="Verdana" panose="020B0604030504040204" pitchFamily="34" charset="0"/>
              </a:rPr>
              <a:t>3</a:t>
            </a:r>
            <a:r>
              <a:rPr lang="en-US" sz="1800" b="1" dirty="0" smtClean="0">
                <a:latin typeface="Verdana" panose="020B0604030504040204" pitchFamily="34" charset="0"/>
                <a:ea typeface="Verdana" panose="020B0604030504040204" pitchFamily="34" charset="0"/>
                <a:cs typeface="Verdana" panose="020B0604030504040204" pitchFamily="34" charset="0"/>
              </a:rPr>
              <a:t>: </a:t>
            </a:r>
            <a:r>
              <a:rPr lang="en-US" sz="1800" dirty="0">
                <a:latin typeface="Verdana" panose="020B0604030504040204" pitchFamily="34" charset="0"/>
                <a:ea typeface="Verdana" panose="020B0604030504040204" pitchFamily="34" charset="0"/>
                <a:cs typeface="Verdana" panose="020B0604030504040204" pitchFamily="34" charset="0"/>
              </a:rPr>
              <a:t>Suicide is preventable. </a:t>
            </a:r>
            <a:r>
              <a:rPr lang="en-US" sz="1800" b="1" dirty="0">
                <a:latin typeface="Verdana" panose="020B0604030504040204" pitchFamily="34" charset="0"/>
                <a:ea typeface="Verdana" panose="020B0604030504040204" pitchFamily="34" charset="0"/>
                <a:cs typeface="Verdana" panose="020B0604030504040204" pitchFamily="34" charset="0"/>
              </a:rPr>
              <a:t>The vast majority of people considering suicide don’t really want to die</a:t>
            </a:r>
            <a:r>
              <a:rPr lang="en-US" sz="1800" dirty="0">
                <a:latin typeface="Verdana" panose="020B0604030504040204" pitchFamily="34" charset="0"/>
                <a:ea typeface="Verdana" panose="020B0604030504040204" pitchFamily="34" charset="0"/>
                <a:cs typeface="Verdana" panose="020B0604030504040204" pitchFamily="34" charset="0"/>
              </a:rPr>
              <a:t>. They are seeking an end to intense emotional and/or physical </a:t>
            </a:r>
            <a:r>
              <a:rPr lang="en-US" sz="1800" dirty="0" smtClean="0">
                <a:latin typeface="Verdana" panose="020B0604030504040204" pitchFamily="34" charset="0"/>
                <a:ea typeface="Verdana" panose="020B0604030504040204" pitchFamily="34" charset="0"/>
                <a:cs typeface="Verdana" panose="020B0604030504040204" pitchFamily="34" charset="0"/>
              </a:rPr>
              <a:t>pain and may want to act out of impulse. Intervention </a:t>
            </a:r>
            <a:r>
              <a:rPr lang="en-US" sz="1800" dirty="0">
                <a:latin typeface="Verdana" panose="020B0604030504040204" pitchFamily="34" charset="0"/>
                <a:ea typeface="Verdana" panose="020B0604030504040204" pitchFamily="34" charset="0"/>
                <a:cs typeface="Verdana" panose="020B0604030504040204" pitchFamily="34" charset="0"/>
              </a:rPr>
              <a:t>can save lives</a:t>
            </a:r>
            <a:r>
              <a:rPr lang="en-US" sz="1800" dirty="0" smtClean="0">
                <a:latin typeface="Verdana" panose="020B0604030504040204" pitchFamily="34" charset="0"/>
                <a:ea typeface="Verdana" panose="020B0604030504040204" pitchFamily="34" charset="0"/>
                <a:cs typeface="Verdana" panose="020B0604030504040204" pitchFamily="34" charset="0"/>
              </a:rPr>
              <a:t>.</a:t>
            </a:r>
          </a:p>
          <a:p>
            <a:pPr marL="674370" lvl="1" indent="-274320">
              <a:spcBef>
                <a:spcPts val="0"/>
              </a:spcBef>
            </a:pPr>
            <a:endParaRPr lang="en-US" sz="1800" dirty="0">
              <a:latin typeface="Verdana" panose="020B0604030504040204" pitchFamily="34" charset="0"/>
              <a:ea typeface="Verdana" panose="020B0604030504040204" pitchFamily="34" charset="0"/>
              <a:cs typeface="Verdana" panose="020B0604030504040204" pitchFamily="34" charset="0"/>
            </a:endParaRPr>
          </a:p>
          <a:p>
            <a:pPr marL="274320" indent="-274320">
              <a:spcBef>
                <a:spcPts val="0"/>
              </a:spcBef>
            </a:pPr>
            <a:r>
              <a:rPr lang="en-US" sz="1800" b="1" dirty="0">
                <a:latin typeface="Verdana" panose="020B0604030504040204" pitchFamily="34" charset="0"/>
                <a:ea typeface="Verdana" panose="020B0604030504040204" pitchFamily="34" charset="0"/>
                <a:cs typeface="Verdana" panose="020B0604030504040204" pitchFamily="34" charset="0"/>
              </a:rPr>
              <a:t>Myth 4: </a:t>
            </a:r>
            <a:r>
              <a:rPr lang="en-US" sz="1800" dirty="0">
                <a:latin typeface="Verdana" panose="020B0604030504040204" pitchFamily="34" charset="0"/>
                <a:ea typeface="Verdana" panose="020B0604030504040204" pitchFamily="34" charset="0"/>
                <a:cs typeface="Verdana" panose="020B0604030504040204" pitchFamily="34" charset="0"/>
              </a:rPr>
              <a:t>Asking someone if they are thinking about suicide it will put an idea into their head and cause them to act on </a:t>
            </a:r>
            <a:r>
              <a:rPr lang="en-US" sz="1800" dirty="0" smtClean="0">
                <a:latin typeface="Verdana" panose="020B0604030504040204" pitchFamily="34" charset="0"/>
                <a:ea typeface="Verdana" panose="020B0604030504040204" pitchFamily="34" charset="0"/>
                <a:cs typeface="Verdana" panose="020B0604030504040204" pitchFamily="34" charset="0"/>
              </a:rPr>
              <a:t>it.</a:t>
            </a:r>
          </a:p>
          <a:p>
            <a:pPr marL="674370" lvl="1" indent="-274320">
              <a:spcBef>
                <a:spcPts val="0"/>
              </a:spcBef>
            </a:pPr>
            <a:r>
              <a:rPr lang="en-US" sz="1800" b="1" dirty="0" smtClean="0">
                <a:latin typeface="Verdana" panose="020B0604030504040204" pitchFamily="34" charset="0"/>
                <a:ea typeface="Verdana" panose="020B0604030504040204" pitchFamily="34" charset="0"/>
                <a:cs typeface="Verdana" panose="020B0604030504040204" pitchFamily="34" charset="0"/>
              </a:rPr>
              <a:t>Fact </a:t>
            </a:r>
            <a:r>
              <a:rPr lang="en-US" sz="1800" b="1" dirty="0">
                <a:latin typeface="Verdana" panose="020B0604030504040204" pitchFamily="34" charset="0"/>
                <a:ea typeface="Verdana" panose="020B0604030504040204" pitchFamily="34" charset="0"/>
                <a:cs typeface="Verdana" panose="020B0604030504040204" pitchFamily="34" charset="0"/>
              </a:rPr>
              <a:t>4: </a:t>
            </a:r>
            <a:r>
              <a:rPr lang="en-US" sz="1800" dirty="0">
                <a:latin typeface="Verdana" panose="020B0604030504040204" pitchFamily="34" charset="0"/>
                <a:ea typeface="Verdana" panose="020B0604030504040204" pitchFamily="34" charset="0"/>
                <a:cs typeface="Verdana" panose="020B0604030504040204" pitchFamily="34" charset="0"/>
              </a:rPr>
              <a:t>If you are worried that someone is in crisis or depressed, </a:t>
            </a:r>
            <a:r>
              <a:rPr lang="en-US" sz="1800" b="1" dirty="0">
                <a:latin typeface="Verdana" panose="020B0604030504040204" pitchFamily="34" charset="0"/>
                <a:ea typeface="Verdana" panose="020B0604030504040204" pitchFamily="34" charset="0"/>
                <a:cs typeface="Verdana" panose="020B0604030504040204" pitchFamily="34" charset="0"/>
              </a:rPr>
              <a:t>asking them about suicide can actually help</a:t>
            </a:r>
            <a:r>
              <a:rPr lang="en-US" sz="1800" dirty="0">
                <a:latin typeface="Verdana" panose="020B0604030504040204" pitchFamily="34" charset="0"/>
                <a:ea typeface="Verdana" panose="020B0604030504040204" pitchFamily="34" charset="0"/>
                <a:cs typeface="Verdana" panose="020B0604030504040204" pitchFamily="34" charset="0"/>
              </a:rPr>
              <a:t>. By giving them someone to talk to, you can help alleviate their pain and find solutions</a:t>
            </a:r>
          </a:p>
        </p:txBody>
      </p:sp>
      <p:sp>
        <p:nvSpPr>
          <p:cNvPr id="2" name="Slide Number Placeholder 1"/>
          <p:cNvSpPr>
            <a:spLocks noGrp="1"/>
          </p:cNvSpPr>
          <p:nvPr>
            <p:ph type="sldNum" sz="quarter" idx="12"/>
          </p:nvPr>
        </p:nvSpPr>
        <p:spPr/>
        <p:txBody>
          <a:bodyPr/>
          <a:lstStyle/>
          <a:p>
            <a:fld id="{66331A2E-16BD-4585-9D9C-21E9C3A405C5}" type="slidenum">
              <a:rPr lang="en-US" smtClean="0"/>
              <a:t>9</a:t>
            </a:fld>
            <a:endParaRPr lang="en-US"/>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04526" y="5560544"/>
            <a:ext cx="1524000" cy="1338159"/>
          </a:xfrm>
          <a:prstGeom prst="rect">
            <a:avLst/>
          </a:prstGeom>
        </p:spPr>
      </p:pic>
      <p:sp>
        <p:nvSpPr>
          <p:cNvPr id="11" name="TextBox 10"/>
          <p:cNvSpPr txBox="1"/>
          <p:nvPr/>
        </p:nvSpPr>
        <p:spPr>
          <a:xfrm>
            <a:off x="457200" y="6318011"/>
            <a:ext cx="4475712" cy="338554"/>
          </a:xfrm>
          <a:prstGeom prst="rect">
            <a:avLst/>
          </a:prstGeom>
          <a:noFill/>
        </p:spPr>
        <p:txBody>
          <a:bodyPr wrap="none" rtlCol="0">
            <a:spAutoFit/>
          </a:bodyPr>
          <a:lstStyle/>
          <a:p>
            <a:r>
              <a:rPr lang="en-US" sz="1600" i="1" dirty="0" smtClean="0"/>
              <a:t>Source: </a:t>
            </a:r>
            <a:r>
              <a:rPr lang="en-US" sz="1600" i="1" dirty="0"/>
              <a:t>American Foundation for Suicide Prevention</a:t>
            </a:r>
            <a:endParaRPr lang="en-US" sz="1600" b="1" i="1" dirty="0"/>
          </a:p>
        </p:txBody>
      </p:sp>
    </p:spTree>
    <p:extLst>
      <p:ext uri="{BB962C8B-B14F-4D97-AF65-F5344CB8AC3E}">
        <p14:creationId xmlns:p14="http://schemas.microsoft.com/office/powerpoint/2010/main" val="263479734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LABELS" val="0"/>
  <p:tag name="PARTLISTDEFAULT" val="0"/>
  <p:tag name="INCORRECTPOINTVALUE" val="0"/>
  <p:tag name="AUTOADJUSTPARTRANGE" val="True"/>
  <p:tag name="FIBNUMRESULTS" val="5"/>
  <p:tag name="PRRESPONSE2" val="9"/>
  <p:tag name="PRRESPONSE6" val="5"/>
  <p:tag name="PRRESPONSE10" val="1"/>
  <p:tag name="CSVFORMAT" val="0"/>
  <p:tag name="RESPCOUNTERFORMAT" val="0"/>
  <p:tag name="ALLOWDUPLICATES" val="False"/>
  <p:tag name="REVIEWONLY" val="False"/>
  <p:tag name="RACEANIMATIONSPEED" val="3"/>
  <p:tag name="BUBBLENAMEVISIBLE" val="True"/>
  <p:tag name="CUSTOMGRIDBACKCOLOR" val="-2830136"/>
  <p:tag name="USESCHEMECOLORS" val="True"/>
  <p:tag name="GRIDROTATIONINTERVAL" val="2"/>
  <p:tag name="CHARTCOLORS" val="0"/>
  <p:tag name="INCLUDEPPT" val="True"/>
  <p:tag name="REALTIMEBACKUPPATH" val="(None)"/>
  <p:tag name="FIBDISPLAYRESULTS" val="True"/>
  <p:tag name="PRRESPONSE3" val="8"/>
  <p:tag name="PRRESPONSE8" val="3"/>
  <p:tag name="ANSWERNOWSTYLE" val="-1"/>
  <p:tag name="COUNTDOWNSECONDS" val="10"/>
  <p:tag name="AUTOADVANCE" val="False"/>
  <p:tag name="SKIPREMAININGRACESLIDES" val="True"/>
  <p:tag name="BUBBLEGROUPING" val="3"/>
  <p:tag name="CUSTOMCELLBACKCOLOR3" val="-268652"/>
  <p:tag name="AUTOSIZEGRID" val="True"/>
  <p:tag name="INCLUDENONRESPONDERS" val="Fals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RESETCHARTS" val="True"/>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00"/>
  <p:tag name="USESECONDARYMONITOR" val="True"/>
  <p:tag name="PARTICIPANTSINLEADERBOARD" val="5"/>
  <p:tag name="MULTIRESPDIVISOR" val="1"/>
  <p:tag name="SAVECSVWITHSESSION" val="True"/>
  <p:tag name="DISPLAYNAME" val="True"/>
  <p:tag name="PRRESPONSE7" val="4"/>
  <p:tag name="POLLINGCYCLE" val="2"/>
  <p:tag name="STDCHART" val="1"/>
  <p:tag name="RESPTABLESTYLE" val="-1"/>
  <p:tag name="CUSTOMCELLBACKCOLOR1" val="-657956"/>
  <p:tag name="PRRESPONSE4" val="7"/>
  <p:tag name="ADVANCEDSETTINGSVIEW" val="True"/>
  <p:tag name="DELIMITERS" val="3.1"/>
  <p:tag name="POWERPOINTVERSION" val="14.0"/>
  <p:tag name="TASKPANEKEY" val="5e329fe6-7030-4db7-ab43-116535fd54cf"/>
  <p:tag name="LUIDIAENABLED" val="False"/>
  <p:tag name="EXPANDSHOWBAR" val="True"/>
  <p:tag name="WASPOLLED" val="CBA0878635514433BB5E05DE69137AC2"/>
  <p:tag name="TPVERSION" val="5"/>
  <p:tag name="TPFULLVERSION" val="5.2.1.3179"/>
  <p:tag name="PPTVERSION" val="14"/>
  <p:tag name="TPOS" val="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23599</TotalTime>
  <Words>7732</Words>
  <Application>Microsoft Office PowerPoint</Application>
  <PresentationFormat>On-screen Show (4:3)</PresentationFormat>
  <Paragraphs>971</Paragraphs>
  <Slides>35</Slides>
  <Notes>35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Calibri</vt:lpstr>
      <vt:lpstr>Verdana</vt:lpstr>
      <vt:lpstr>Arial</vt:lpstr>
      <vt:lpstr>Office Theme</vt:lpstr>
      <vt:lpstr>PowerPoint Presentation</vt:lpstr>
      <vt:lpstr>LEARNING OUTCOMES</vt:lpstr>
      <vt:lpstr>RATIONALE FOR ADVOCACY TRAINING</vt:lpstr>
      <vt:lpstr>RATIONALE FOR ADVOCACY TRAINING</vt:lpstr>
      <vt:lpstr>GOALS OF AN ADVOCATE</vt:lpstr>
      <vt:lpstr>EXERCISE: PERSONALIZING CRISIS</vt:lpstr>
      <vt:lpstr>PREVALANCE RATES</vt:lpstr>
      <vt:lpstr>COMMON MISCONCEPTIONS</vt:lpstr>
      <vt:lpstr>COMMON MISCONCEPTIONS</vt:lpstr>
      <vt:lpstr>COMMON RISK FACTORS</vt:lpstr>
      <vt:lpstr>WARNING SIGNS</vt:lpstr>
      <vt:lpstr>WARNING SIGNS</vt:lpstr>
      <vt:lpstr>HELP SOMEONE ON  SOCIAL MEDIA</vt:lpstr>
      <vt:lpstr>BUILDING SKILLS TO RESPOND TO SUICIDAL INDIVIDUALS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STEP TWO: MAKE A CALL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Sport Management Class</dc:title>
  <dc:creator>Becky</dc:creator>
  <cp:lastModifiedBy>Kristy Snider</cp:lastModifiedBy>
  <cp:revision>1599</cp:revision>
  <cp:lastPrinted>2016-10-10T15:55:35Z</cp:lastPrinted>
  <dcterms:created xsi:type="dcterms:W3CDTF">2011-07-08T00:40:43Z</dcterms:created>
  <dcterms:modified xsi:type="dcterms:W3CDTF">2016-10-27T12:21:23Z</dcterms:modified>
</cp:coreProperties>
</file>