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1.xml" ContentType="application/vnd.openxmlformats-officedocument.presentationml.notesSlide+xml"/>
  <Override PartName="/ppt/tags/tag34.xml" ContentType="application/vnd.openxmlformats-officedocument.presentationml.tags+xml"/>
  <Override PartName="/ppt/notesSlides/notesSlide12.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3.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4.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15.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6.xml" ContentType="application/vnd.openxmlformats-officedocument.presentationml.notesSlide+xml"/>
  <Override PartName="/ppt/tags/tag68.xml" ContentType="application/vnd.openxmlformats-officedocument.presentationml.tags+xml"/>
  <Override PartName="/ppt/notesSlides/notesSlide17.xml" ContentType="application/vnd.openxmlformats-officedocument.presentationml.notesSlide+xml"/>
  <Override PartName="/ppt/tags/tag69.xml" ContentType="application/vnd.openxmlformats-officedocument.presentationml.tags+xml"/>
  <Override PartName="/ppt/notesSlides/notesSlide18.xml" ContentType="application/vnd.openxmlformats-officedocument.presentationml.notesSlide+xml"/>
  <Override PartName="/ppt/tags/tag70.xml" ContentType="application/vnd.openxmlformats-officedocument.presentationml.tags+xml"/>
  <Override PartName="/ppt/notesSlides/notesSlide19.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20.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0"/>
  </p:notesMasterIdLst>
  <p:handoutMasterIdLst>
    <p:handoutMasterId r:id="rId81"/>
  </p:handoutMasterIdLst>
  <p:sldIdLst>
    <p:sldId id="672" r:id="rId2"/>
    <p:sldId id="256" r:id="rId3"/>
    <p:sldId id="282" r:id="rId4"/>
    <p:sldId id="396" r:id="rId5"/>
    <p:sldId id="654" r:id="rId6"/>
    <p:sldId id="257" r:id="rId7"/>
    <p:sldId id="397" r:id="rId8"/>
    <p:sldId id="644" r:id="rId9"/>
    <p:sldId id="645" r:id="rId10"/>
    <p:sldId id="705" r:id="rId11"/>
    <p:sldId id="399" r:id="rId12"/>
    <p:sldId id="653" r:id="rId13"/>
    <p:sldId id="655" r:id="rId14"/>
    <p:sldId id="605" r:id="rId15"/>
    <p:sldId id="606" r:id="rId16"/>
    <p:sldId id="656" r:id="rId17"/>
    <p:sldId id="615" r:id="rId18"/>
    <p:sldId id="400" r:id="rId19"/>
    <p:sldId id="413" r:id="rId20"/>
    <p:sldId id="692" r:id="rId21"/>
    <p:sldId id="693" r:id="rId22"/>
    <p:sldId id="694" r:id="rId23"/>
    <p:sldId id="453" r:id="rId24"/>
    <p:sldId id="458" r:id="rId25"/>
    <p:sldId id="657" r:id="rId26"/>
    <p:sldId id="695" r:id="rId27"/>
    <p:sldId id="696" r:id="rId28"/>
    <p:sldId id="456" r:id="rId29"/>
    <p:sldId id="457" r:id="rId30"/>
    <p:sldId id="548" r:id="rId31"/>
    <p:sldId id="607" r:id="rId32"/>
    <p:sldId id="658" r:id="rId33"/>
    <p:sldId id="608" r:id="rId34"/>
    <p:sldId id="547" r:id="rId35"/>
    <p:sldId id="659" r:id="rId36"/>
    <p:sldId id="697" r:id="rId37"/>
    <p:sldId id="698" r:id="rId38"/>
    <p:sldId id="699" r:id="rId39"/>
    <p:sldId id="700" r:id="rId40"/>
    <p:sldId id="701" r:id="rId41"/>
    <p:sldId id="609" r:id="rId42"/>
    <p:sldId id="610" r:id="rId43"/>
    <p:sldId id="415" r:id="rId44"/>
    <p:sldId id="660" r:id="rId45"/>
    <p:sldId id="497" r:id="rId46"/>
    <p:sldId id="632" r:id="rId47"/>
    <p:sldId id="633" r:id="rId48"/>
    <p:sldId id="635" r:id="rId49"/>
    <p:sldId id="455" r:id="rId50"/>
    <p:sldId id="674" r:id="rId51"/>
    <p:sldId id="448" r:id="rId52"/>
    <p:sldId id="661" r:id="rId53"/>
    <p:sldId id="612" r:id="rId54"/>
    <p:sldId id="663" r:id="rId55"/>
    <p:sldId id="664" r:id="rId56"/>
    <p:sldId id="704" r:id="rId57"/>
    <p:sldId id="461" r:id="rId58"/>
    <p:sldId id="459" r:id="rId59"/>
    <p:sldId id="403" r:id="rId60"/>
    <p:sldId id="683" r:id="rId61"/>
    <p:sldId id="691" r:id="rId62"/>
    <p:sldId id="665" r:id="rId63"/>
    <p:sldId id="684" r:id="rId64"/>
    <p:sldId id="685" r:id="rId65"/>
    <p:sldId id="702" r:id="rId66"/>
    <p:sldId id="703" r:id="rId67"/>
    <p:sldId id="686" r:id="rId68"/>
    <p:sldId id="687" r:id="rId69"/>
    <p:sldId id="690" r:id="rId70"/>
    <p:sldId id="677" r:id="rId71"/>
    <p:sldId id="689" r:id="rId72"/>
    <p:sldId id="408" r:id="rId73"/>
    <p:sldId id="537" r:id="rId74"/>
    <p:sldId id="493" r:id="rId75"/>
    <p:sldId id="681" r:id="rId76"/>
    <p:sldId id="409" r:id="rId77"/>
    <p:sldId id="422" r:id="rId78"/>
    <p:sldId id="280" r:id="rId79"/>
  </p:sldIdLst>
  <p:sldSz cx="9144000" cy="6858000" type="screen4x3"/>
  <p:notesSz cx="7010400" cy="9296400"/>
  <p:custDataLst>
    <p:tags r:id="rId8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2" autoAdjust="0"/>
    <p:restoredTop sz="87039"/>
  </p:normalViewPr>
  <p:slideViewPr>
    <p:cSldViewPr>
      <p:cViewPr varScale="1">
        <p:scale>
          <a:sx n="67" d="100"/>
          <a:sy n="67" d="100"/>
        </p:scale>
        <p:origin x="1566" y="66"/>
      </p:cViewPr>
      <p:guideLst>
        <p:guide orient="horz" pos="2160"/>
        <p:guide pos="2880"/>
      </p:guideLst>
    </p:cSldViewPr>
  </p:slideViewPr>
  <p:notesTextViewPr>
    <p:cViewPr>
      <p:scale>
        <a:sx n="100" d="100"/>
        <a:sy n="100" d="100"/>
      </p:scale>
      <p:origin x="0" y="0"/>
    </p:cViewPr>
  </p:notesTextViewPr>
  <p:sorterViewPr>
    <p:cViewPr>
      <p:scale>
        <a:sx n="92" d="100"/>
        <a:sy n="92" d="100"/>
      </p:scale>
      <p:origin x="0" y="13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gs" Target="tags/tag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86"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DAF457B-12CC-4D94-865D-671BE0BCDD07}" type="datetimeFigureOut">
              <a:rPr lang="en-US" smtClean="0"/>
              <a:t>4/5/2017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8602D40-7461-413F-AC59-41FC8827B1D6}" type="slidenum">
              <a:rPr lang="en-US" smtClean="0"/>
              <a:t>‹#›</a:t>
            </a:fld>
            <a:endParaRPr lang="en-US"/>
          </a:p>
        </p:txBody>
      </p:sp>
    </p:spTree>
    <p:extLst>
      <p:ext uri="{BB962C8B-B14F-4D97-AF65-F5344CB8AC3E}">
        <p14:creationId xmlns:p14="http://schemas.microsoft.com/office/powerpoint/2010/main" val="369527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FA6196C-7D69-433F-9B54-ED26054E9C3A}" type="datetimeFigureOut">
              <a:rPr lang="en-US" smtClean="0"/>
              <a:pPr/>
              <a:t>4/5/2017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C1632E7-6D79-41F6-B672-FEAD1DF625C6}" type="slidenum">
              <a:rPr lang="en-US" smtClean="0"/>
              <a:pPr/>
              <a:t>‹#›</a:t>
            </a:fld>
            <a:endParaRPr lang="en-US"/>
          </a:p>
        </p:txBody>
      </p:sp>
    </p:spTree>
    <p:extLst>
      <p:ext uri="{BB962C8B-B14F-4D97-AF65-F5344CB8AC3E}">
        <p14:creationId xmlns:p14="http://schemas.microsoft.com/office/powerpoint/2010/main" val="3531930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1</a:t>
            </a:fld>
            <a:endParaRPr lang="en-US"/>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15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25</a:t>
            </a:fld>
            <a:endParaRPr lang="en-US"/>
          </a:p>
        </p:txBody>
      </p:sp>
    </p:spTree>
    <p:extLst>
      <p:ext uri="{BB962C8B-B14F-4D97-AF65-F5344CB8AC3E}">
        <p14:creationId xmlns:p14="http://schemas.microsoft.com/office/powerpoint/2010/main" val="2145174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30</a:t>
            </a:fld>
            <a:endParaRPr lang="en-US"/>
          </a:p>
        </p:txBody>
      </p:sp>
    </p:spTree>
    <p:extLst>
      <p:ext uri="{BB962C8B-B14F-4D97-AF65-F5344CB8AC3E}">
        <p14:creationId xmlns:p14="http://schemas.microsoft.com/office/powerpoint/2010/main" val="2159599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15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32</a:t>
            </a:fld>
            <a:endParaRPr lang="en-US"/>
          </a:p>
        </p:txBody>
      </p:sp>
    </p:spTree>
    <p:extLst>
      <p:ext uri="{BB962C8B-B14F-4D97-AF65-F5344CB8AC3E}">
        <p14:creationId xmlns:p14="http://schemas.microsoft.com/office/powerpoint/2010/main" val="635723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30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35</a:t>
            </a:fld>
            <a:endParaRPr lang="en-US"/>
          </a:p>
        </p:txBody>
      </p:sp>
    </p:spTree>
    <p:extLst>
      <p:ext uri="{BB962C8B-B14F-4D97-AF65-F5344CB8AC3E}">
        <p14:creationId xmlns:p14="http://schemas.microsoft.com/office/powerpoint/2010/main" val="1369133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25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44</a:t>
            </a:fld>
            <a:endParaRPr lang="en-US"/>
          </a:p>
        </p:txBody>
      </p:sp>
    </p:spTree>
    <p:extLst>
      <p:ext uri="{BB962C8B-B14F-4D97-AF65-F5344CB8AC3E}">
        <p14:creationId xmlns:p14="http://schemas.microsoft.com/office/powerpoint/2010/main" val="1125898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51</a:t>
            </a:fld>
            <a:endParaRPr lang="en-US"/>
          </a:p>
        </p:txBody>
      </p:sp>
    </p:spTree>
    <p:extLst>
      <p:ext uri="{BB962C8B-B14F-4D97-AF65-F5344CB8AC3E}">
        <p14:creationId xmlns:p14="http://schemas.microsoft.com/office/powerpoint/2010/main" val="2089018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57</a:t>
            </a:fld>
            <a:endParaRPr lang="en-US"/>
          </a:p>
        </p:txBody>
      </p:sp>
    </p:spTree>
    <p:extLst>
      <p:ext uri="{BB962C8B-B14F-4D97-AF65-F5344CB8AC3E}">
        <p14:creationId xmlns:p14="http://schemas.microsoft.com/office/powerpoint/2010/main" val="1656478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58</a:t>
            </a:fld>
            <a:endParaRPr lang="en-US"/>
          </a:p>
        </p:txBody>
      </p:sp>
    </p:spTree>
    <p:extLst>
      <p:ext uri="{BB962C8B-B14F-4D97-AF65-F5344CB8AC3E}">
        <p14:creationId xmlns:p14="http://schemas.microsoft.com/office/powerpoint/2010/main" val="3347344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30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59</a:t>
            </a:fld>
            <a:endParaRPr lang="en-US"/>
          </a:p>
        </p:txBody>
      </p:sp>
    </p:spTree>
    <p:extLst>
      <p:ext uri="{BB962C8B-B14F-4D97-AF65-F5344CB8AC3E}">
        <p14:creationId xmlns:p14="http://schemas.microsoft.com/office/powerpoint/2010/main" val="16533773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72</a:t>
            </a:fld>
            <a:endParaRPr lang="en-US"/>
          </a:p>
        </p:txBody>
      </p:sp>
    </p:spTree>
    <p:extLst>
      <p:ext uri="{BB962C8B-B14F-4D97-AF65-F5344CB8AC3E}">
        <p14:creationId xmlns:p14="http://schemas.microsoft.com/office/powerpoint/2010/main" val="1734575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3</a:t>
            </a:fld>
            <a:endParaRPr lang="en-US"/>
          </a:p>
        </p:txBody>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15 </a:t>
            </a:r>
            <a:r>
              <a:rPr lang="en-US" dirty="0" smtClean="0"/>
              <a:t>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76</a:t>
            </a:fld>
            <a:endParaRPr lang="en-US"/>
          </a:p>
        </p:txBody>
      </p:sp>
    </p:spTree>
    <p:extLst>
      <p:ext uri="{BB962C8B-B14F-4D97-AF65-F5344CB8AC3E}">
        <p14:creationId xmlns:p14="http://schemas.microsoft.com/office/powerpoint/2010/main" val="1973594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4</a:t>
            </a:fld>
            <a:endParaRPr lang="en-US"/>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6</a:t>
            </a:fld>
            <a:endParaRPr lang="en-US"/>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7</a:t>
            </a:fld>
            <a:endParaRPr lang="en-US"/>
          </a:p>
        </p:txBody>
      </p:sp>
    </p:spTree>
    <p:extLst>
      <p:ext uri="{BB962C8B-B14F-4D97-AF65-F5344CB8AC3E}">
        <p14:creationId xmlns:p14="http://schemas.microsoft.com/office/powerpoint/2010/main" val="424238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11</a:t>
            </a:fld>
            <a:endParaRPr lang="en-US"/>
          </a:p>
        </p:txBody>
      </p:sp>
    </p:spTree>
    <p:extLst>
      <p:ext uri="{BB962C8B-B14F-4D97-AF65-F5344CB8AC3E}">
        <p14:creationId xmlns:p14="http://schemas.microsoft.com/office/powerpoint/2010/main" val="596516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15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13</a:t>
            </a:fld>
            <a:endParaRPr lang="en-US"/>
          </a:p>
        </p:txBody>
      </p:sp>
    </p:spTree>
    <p:extLst>
      <p:ext uri="{BB962C8B-B14F-4D97-AF65-F5344CB8AC3E}">
        <p14:creationId xmlns:p14="http://schemas.microsoft.com/office/powerpoint/2010/main" val="1189641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25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16</a:t>
            </a:fld>
            <a:endParaRPr lang="en-US"/>
          </a:p>
        </p:txBody>
      </p:sp>
    </p:spTree>
    <p:extLst>
      <p:ext uri="{BB962C8B-B14F-4D97-AF65-F5344CB8AC3E}">
        <p14:creationId xmlns:p14="http://schemas.microsoft.com/office/powerpoint/2010/main" val="1025202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25 Minutes</a:t>
            </a:r>
            <a:endParaRPr lang="en-US" dirty="0"/>
          </a:p>
        </p:txBody>
      </p:sp>
      <p:sp>
        <p:nvSpPr>
          <p:cNvPr id="4" name="Slide Number Placeholder 3"/>
          <p:cNvSpPr>
            <a:spLocks noGrp="1"/>
          </p:cNvSpPr>
          <p:nvPr>
            <p:ph type="sldNum" sz="quarter" idx="10"/>
          </p:nvPr>
        </p:nvSpPr>
        <p:spPr/>
        <p:txBody>
          <a:bodyPr/>
          <a:lstStyle/>
          <a:p>
            <a:fld id="{CC1632E7-6D79-41F6-B672-FEAD1DF625C6}" type="slidenum">
              <a:rPr lang="en-US" smtClean="0"/>
              <a:pPr/>
              <a:t>18</a:t>
            </a:fld>
            <a:endParaRPr lang="en-US"/>
          </a:p>
        </p:txBody>
      </p:sp>
    </p:spTree>
    <p:extLst>
      <p:ext uri="{BB962C8B-B14F-4D97-AF65-F5344CB8AC3E}">
        <p14:creationId xmlns:p14="http://schemas.microsoft.com/office/powerpoint/2010/main" val="1350490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615082B-F4A6-4C43-A26C-3DDEB7806D15}" type="datetimeFigureOut">
              <a:rPr lang="en-US" smtClean="0"/>
              <a:pPr/>
              <a:t>4/5/2017</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42689A0-2A2A-40BC-8F8F-CFE65C1E37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15082B-F4A6-4C43-A26C-3DDEB7806D15}"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689A0-2A2A-40BC-8F8F-CFE65C1E37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15082B-F4A6-4C43-A26C-3DDEB7806D15}"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689A0-2A2A-40BC-8F8F-CFE65C1E37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15082B-F4A6-4C43-A26C-3DDEB7806D15}"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689A0-2A2A-40BC-8F8F-CFE65C1E37B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615082B-F4A6-4C43-A26C-3DDEB7806D15}" type="datetimeFigureOut">
              <a:rPr lang="en-US" smtClean="0"/>
              <a:pPr/>
              <a:t>4/5/2017</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642689A0-2A2A-40BC-8F8F-CFE65C1E37B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615082B-F4A6-4C43-A26C-3DDEB7806D15}" type="datetimeFigureOut">
              <a:rPr lang="en-US" smtClean="0"/>
              <a:pPr/>
              <a:t>4/5/2017</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642689A0-2A2A-40BC-8F8F-CFE65C1E37B2}"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615082B-F4A6-4C43-A26C-3DDEB7806D15}" type="datetimeFigureOut">
              <a:rPr lang="en-US" smtClean="0"/>
              <a:pPr/>
              <a:t>4/5/2017</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642689A0-2A2A-40BC-8F8F-CFE65C1E37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615082B-F4A6-4C43-A26C-3DDEB7806D15}" type="datetimeFigureOut">
              <a:rPr lang="en-US" smtClean="0"/>
              <a:pPr/>
              <a:t>4/5/2017</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42689A0-2A2A-40BC-8F8F-CFE65C1E37B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15082B-F4A6-4C43-A26C-3DDEB7806D15}" type="datetimeFigureOut">
              <a:rPr lang="en-US" smtClean="0"/>
              <a:pPr/>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2689A0-2A2A-40BC-8F8F-CFE65C1E37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615082B-F4A6-4C43-A26C-3DDEB7806D15}" type="datetimeFigureOut">
              <a:rPr lang="en-US" smtClean="0"/>
              <a:pPr/>
              <a:t>4/5/2017</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642689A0-2A2A-40BC-8F8F-CFE65C1E37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615082B-F4A6-4C43-A26C-3DDEB7806D15}" type="datetimeFigureOut">
              <a:rPr lang="en-US" smtClean="0"/>
              <a:pPr/>
              <a:t>4/5/2017</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42689A0-2A2A-40BC-8F8F-CFE65C1E37B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615082B-F4A6-4C43-A26C-3DDEB7806D15}" type="datetimeFigureOut">
              <a:rPr lang="en-US" smtClean="0"/>
              <a:pPr/>
              <a:t>4/5/2017</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42689A0-2A2A-40BC-8F8F-CFE65C1E37B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615082B-F4A6-4C43-A26C-3DDEB7806D15}" type="datetimeFigureOut">
              <a:rPr lang="en-US" smtClean="0"/>
              <a:pPr/>
              <a:t>4/5/2017</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42689A0-2A2A-40BC-8F8F-CFE65C1E37B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XHaRhU1fAC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2.emf"/><Relationship Id="rId2" Type="http://schemas.openxmlformats.org/officeDocument/2006/relationships/tags" Target="../tags/tag14.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12.xml"/><Relationship Id="rId4" Type="http://schemas.openxmlformats.org/officeDocument/2006/relationships/tags" Target="../tags/tag16.xml"/></Relationships>
</file>

<file path=ppt/slides/_rels/slide21.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3.emf"/><Relationship Id="rId2" Type="http://schemas.openxmlformats.org/officeDocument/2006/relationships/tags" Target="../tags/tag17.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Layout" Target="../slideLayouts/slideLayout12.xml"/><Relationship Id="rId4" Type="http://schemas.openxmlformats.org/officeDocument/2006/relationships/tags" Target="../tags/tag19.xml"/></Relationships>
</file>

<file path=ppt/slides/_rels/slide22.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4.emf"/><Relationship Id="rId2" Type="http://schemas.openxmlformats.org/officeDocument/2006/relationships/tags" Target="../tags/tag20.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Layout" Target="../slideLayouts/slideLayout12.xml"/><Relationship Id="rId4"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hvoH2wU9IfA" TargetMode="External"/><Relationship Id="rId2" Type="http://schemas.openxmlformats.org/officeDocument/2006/relationships/slideLayout" Target="../slideLayouts/slideLayout1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5.emf"/><Relationship Id="rId2" Type="http://schemas.openxmlformats.org/officeDocument/2006/relationships/tags" Target="../tags/tag26.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Layout" Target="../slideLayouts/slideLayout12.xml"/><Relationship Id="rId4" Type="http://schemas.openxmlformats.org/officeDocument/2006/relationships/tags" Target="../tags/tag28.xml"/></Relationships>
</file>

<file path=ppt/slides/_rels/slide27.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image" Target="../media/image6.emf"/><Relationship Id="rId2" Type="http://schemas.openxmlformats.org/officeDocument/2006/relationships/tags" Target="../tags/tag29.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Layout" Target="../slideLayouts/slideLayout12.xml"/><Relationship Id="rId4" Type="http://schemas.openxmlformats.org/officeDocument/2006/relationships/tags" Target="../tags/tag31.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sBpZGDnKP8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youtube.com/watch?v=PyqZClILY2U" TargetMode="Externa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image" Target="../media/image7.emf"/><Relationship Id="rId2" Type="http://schemas.openxmlformats.org/officeDocument/2006/relationships/tags" Target="../tags/tag37.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slideLayout" Target="../slideLayouts/slideLayout12.xml"/><Relationship Id="rId4" Type="http://schemas.openxmlformats.org/officeDocument/2006/relationships/tags" Target="../tags/tag39.xml"/></Relationships>
</file>

<file path=ppt/slides/_rels/slide37.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image" Target="../media/image8.emf"/><Relationship Id="rId2" Type="http://schemas.openxmlformats.org/officeDocument/2006/relationships/tags" Target="../tags/tag40.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slideLayout" Target="../slideLayouts/slideLayout12.xml"/><Relationship Id="rId4" Type="http://schemas.openxmlformats.org/officeDocument/2006/relationships/tags" Target="../tags/tag42.xml"/></Relationships>
</file>

<file path=ppt/slides/_rels/slide38.xml.rels><?xml version="1.0" encoding="UTF-8" standalone="yes"?>
<Relationships xmlns="http://schemas.openxmlformats.org/package/2006/relationships"><Relationship Id="rId3" Type="http://schemas.openxmlformats.org/officeDocument/2006/relationships/tags" Target="../tags/tag44.xml"/><Relationship Id="rId7" Type="http://schemas.openxmlformats.org/officeDocument/2006/relationships/image" Target="../media/image9.emf"/><Relationship Id="rId2" Type="http://schemas.openxmlformats.org/officeDocument/2006/relationships/tags" Target="../tags/tag43.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slideLayout" Target="../slideLayouts/slideLayout12.xml"/><Relationship Id="rId4" Type="http://schemas.openxmlformats.org/officeDocument/2006/relationships/tags" Target="../tags/tag45.xml"/></Relationships>
</file>

<file path=ppt/slides/_rels/slide39.xml.rels><?xml version="1.0" encoding="UTF-8" standalone="yes"?>
<Relationships xmlns="http://schemas.openxmlformats.org/package/2006/relationships"><Relationship Id="rId3" Type="http://schemas.openxmlformats.org/officeDocument/2006/relationships/tags" Target="../tags/tag47.xml"/><Relationship Id="rId7" Type="http://schemas.openxmlformats.org/officeDocument/2006/relationships/image" Target="../media/image10.emf"/><Relationship Id="rId2" Type="http://schemas.openxmlformats.org/officeDocument/2006/relationships/tags" Target="../tags/tag46.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slideLayout" Target="../slideLayouts/slideLayout12.xml"/><Relationship Id="rId4" Type="http://schemas.openxmlformats.org/officeDocument/2006/relationships/tags" Target="../tags/tag4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youtube.com/watch?v=AZqKM97ndyY" TargetMode="External"/><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46.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image" Target="../media/image11.emf"/><Relationship Id="rId2" Type="http://schemas.openxmlformats.org/officeDocument/2006/relationships/tags" Target="../tags/tag53.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slideLayout" Target="../slideLayouts/slideLayout12.xml"/><Relationship Id="rId4" Type="http://schemas.openxmlformats.org/officeDocument/2006/relationships/tags" Target="../tags/tag55.xml"/></Relationships>
</file>

<file path=ppt/slides/_rels/slide47.xml.rels><?xml version="1.0" encoding="UTF-8" standalone="yes"?>
<Relationships xmlns="http://schemas.openxmlformats.org/package/2006/relationships"><Relationship Id="rId3" Type="http://schemas.openxmlformats.org/officeDocument/2006/relationships/tags" Target="../tags/tag57.xml"/><Relationship Id="rId7" Type="http://schemas.openxmlformats.org/officeDocument/2006/relationships/image" Target="../media/image12.emf"/><Relationship Id="rId2" Type="http://schemas.openxmlformats.org/officeDocument/2006/relationships/tags" Target="../tags/tag56.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slideLayout" Target="../slideLayouts/slideLayout12.xml"/><Relationship Id="rId4" Type="http://schemas.openxmlformats.org/officeDocument/2006/relationships/tags" Target="../tags/tag58.xml"/></Relationships>
</file>

<file path=ppt/slides/_rels/slide48.xml.rels><?xml version="1.0" encoding="UTF-8" standalone="yes"?>
<Relationships xmlns="http://schemas.openxmlformats.org/package/2006/relationships"><Relationship Id="rId3" Type="http://schemas.openxmlformats.org/officeDocument/2006/relationships/tags" Target="../tags/tag60.xml"/><Relationship Id="rId7" Type="http://schemas.openxmlformats.org/officeDocument/2006/relationships/image" Target="../media/image13.emf"/><Relationship Id="rId2" Type="http://schemas.openxmlformats.org/officeDocument/2006/relationships/tags" Target="../tags/tag59.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slideLayout" Target="../slideLayouts/slideLayout12.xml"/><Relationship Id="rId4" Type="http://schemas.openxmlformats.org/officeDocument/2006/relationships/tags" Target="../tags/tag61.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52.xml.rels><?xml version="1.0" encoding="UTF-8" standalone="yes"?>
<Relationships xmlns="http://schemas.openxmlformats.org/package/2006/relationships"><Relationship Id="rId2" Type="http://schemas.openxmlformats.org/officeDocument/2006/relationships/hyperlink" Target="https://www.youtube.com/watch?v=YusxiudUGRU"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www.lgbtmap.org/equality-maps/healthcare_laws_and_policies"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www.youtube.com/watch?t=1075&amp;v=0CZs7alxbbA" TargetMode="External"/><Relationship Id="rId2" Type="http://schemas.openxmlformats.org/officeDocument/2006/relationships/hyperlink" Target="http://www.lgbtmap.org/equality_maps/profile_state/41"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73.xml.rels><?xml version="1.0" encoding="UTF-8" standalone="yes"?>
<Relationships xmlns="http://schemas.openxmlformats.org/package/2006/relationships"><Relationship Id="rId8" Type="http://schemas.openxmlformats.org/officeDocument/2006/relationships/hyperlink" Target="http://www.biresource.net/" TargetMode="External"/><Relationship Id="rId3" Type="http://schemas.openxmlformats.org/officeDocument/2006/relationships/hyperlink" Target="http://www.thetaskforce.org/" TargetMode="External"/><Relationship Id="rId7" Type="http://schemas.openxmlformats.org/officeDocument/2006/relationships/hyperlink" Target="http://www.gendersanity.com/" TargetMode="External"/><Relationship Id="rId12" Type="http://schemas.openxmlformats.org/officeDocument/2006/relationships/hyperlink" Target="http://www.nclrights.org/" TargetMode="External"/><Relationship Id="rId2" Type="http://schemas.openxmlformats.org/officeDocument/2006/relationships/slideLayout" Target="../slideLayouts/slideLayout2.xml"/><Relationship Id="rId1" Type="http://schemas.openxmlformats.org/officeDocument/2006/relationships/tags" Target="../tags/tag71.xml"/><Relationship Id="rId6" Type="http://schemas.openxmlformats.org/officeDocument/2006/relationships/hyperlink" Target="http://www.glaad.org/" TargetMode="External"/><Relationship Id="rId11" Type="http://schemas.openxmlformats.org/officeDocument/2006/relationships/hyperlink" Target="http://www.isna.org/faq/" TargetMode="External"/><Relationship Id="rId5" Type="http://schemas.openxmlformats.org/officeDocument/2006/relationships/hyperlink" Target="http://www.nctequality.org/" TargetMode="External"/><Relationship Id="rId10" Type="http://schemas.openxmlformats.org/officeDocument/2006/relationships/hyperlink" Target="http://www.isna.org/" TargetMode="External"/><Relationship Id="rId4" Type="http://schemas.openxmlformats.org/officeDocument/2006/relationships/hyperlink" Target="http://www.hrc.org/" TargetMode="External"/><Relationship Id="rId9" Type="http://schemas.openxmlformats.org/officeDocument/2006/relationships/hyperlink" Target="http://www.binetusa.org/"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www.ncsfreedom.org/library" TargetMode="External"/><Relationship Id="rId13" Type="http://schemas.openxmlformats.org/officeDocument/2006/relationships/hyperlink" Target="http://www.awab.org/" TargetMode="External"/><Relationship Id="rId3" Type="http://schemas.openxmlformats.org/officeDocument/2006/relationships/hyperlink" Target="http://www.thetrevorproject.org/" TargetMode="External"/><Relationship Id="rId7" Type="http://schemas.openxmlformats.org/officeDocument/2006/relationships/hyperlink" Target="http://www.ncsfreedom.org/" TargetMode="External"/><Relationship Id="rId12" Type="http://schemas.openxmlformats.org/officeDocument/2006/relationships/hyperlink" Target="https://cbst.org/" TargetMode="External"/><Relationship Id="rId2" Type="http://schemas.openxmlformats.org/officeDocument/2006/relationships/slideLayout" Target="../slideLayouts/slideLayout2.xml"/><Relationship Id="rId1" Type="http://schemas.openxmlformats.org/officeDocument/2006/relationships/tags" Target="../tags/tag72.xml"/><Relationship Id="rId6" Type="http://schemas.openxmlformats.org/officeDocument/2006/relationships/hyperlink" Target="http://www.polyfamilies.com/" TargetMode="External"/><Relationship Id="rId11" Type="http://schemas.openxmlformats.org/officeDocument/2006/relationships/hyperlink" Target="https://dignityusa.org/" TargetMode="External"/><Relationship Id="rId5" Type="http://schemas.openxmlformats.org/officeDocument/2006/relationships/hyperlink" Target="http://www.polyamorysociety.org/" TargetMode="External"/><Relationship Id="rId10" Type="http://schemas.openxmlformats.org/officeDocument/2006/relationships/hyperlink" Target="http://www.colage.org/" TargetMode="External"/><Relationship Id="rId4" Type="http://schemas.openxmlformats.org/officeDocument/2006/relationships/hyperlink" Target="http://www.lovemore.com/home" TargetMode="External"/><Relationship Id="rId9" Type="http://schemas.openxmlformats.org/officeDocument/2006/relationships/hyperlink" Target="http://home.pflag.org/"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www.clemson.edu/centers-institutes/gantt/lgbtq-programs/cu-saga.html" TargetMode="External"/><Relationship Id="rId2" Type="http://schemas.openxmlformats.org/officeDocument/2006/relationships/slideLayout" Target="../slideLayouts/slideLayout2.xml"/><Relationship Id="rId1" Type="http://schemas.openxmlformats.org/officeDocument/2006/relationships/tags" Target="../tags/tag73.xml"/><Relationship Id="rId6" Type="http://schemas.openxmlformats.org/officeDocument/2006/relationships/hyperlink" Target="http://www.clemson.edu/campus-life/healthy-campus/suicideprevention/" TargetMode="External"/><Relationship Id="rId5" Type="http://schemas.openxmlformats.org/officeDocument/2006/relationships/hyperlink" Target="http://www.clemson.edu/administration/diversityoffice/lgbtq-taskforce/index.html" TargetMode="External"/><Relationship Id="rId4" Type="http://schemas.openxmlformats.org/officeDocument/2006/relationships/hyperlink" Target="http://www.aidupstate.org/" TargetMode="Externa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78.xml.rels><?xml version="1.0" encoding="UTF-8" standalone="yes"?>
<Relationships xmlns="http://schemas.openxmlformats.org/package/2006/relationships"><Relationship Id="rId3" Type="http://schemas.openxmlformats.org/officeDocument/2006/relationships/hyperlink" Target="http://www.youtube.com/watch?v=DkflgYK0BDY" TargetMode="External"/><Relationship Id="rId2" Type="http://schemas.openxmlformats.org/officeDocument/2006/relationships/slideLayout" Target="../slideLayouts/slideLayout1.xml"/><Relationship Id="rId1" Type="http://schemas.openxmlformats.org/officeDocument/2006/relationships/tags" Target="../tags/tag76.xml"/><Relationship Id="rId4" Type="http://schemas.openxmlformats.org/officeDocument/2006/relationships/hyperlink" Target="http://www.youtube.com/watch?v=hQ8_RS1LQeo"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Setting Up</a:t>
            </a:r>
            <a:endParaRPr lang="en-US" dirty="0"/>
          </a:p>
        </p:txBody>
      </p:sp>
      <p:sp>
        <p:nvSpPr>
          <p:cNvPr id="3" name="Content Placeholder 2"/>
          <p:cNvSpPr>
            <a:spLocks noGrp="1"/>
          </p:cNvSpPr>
          <p:nvPr>
            <p:ph idx="1"/>
          </p:nvPr>
        </p:nvSpPr>
        <p:spPr>
          <a:xfrm>
            <a:off x="457200" y="1524000"/>
            <a:ext cx="8229600" cy="4572000"/>
          </a:xfrm>
        </p:spPr>
        <p:txBody>
          <a:bodyPr>
            <a:noAutofit/>
          </a:bodyPr>
          <a:lstStyle/>
          <a:p>
            <a:r>
              <a:rPr lang="en-US" sz="1000" b="1" dirty="0" smtClean="0"/>
              <a:t>Equipment + Supplies</a:t>
            </a:r>
          </a:p>
          <a:p>
            <a:pPr lvl="1"/>
            <a:r>
              <a:rPr lang="en-US" sz="1000" dirty="0" smtClean="0"/>
              <a:t>Laptop + extension cords, adapters, etc.</a:t>
            </a:r>
          </a:p>
          <a:p>
            <a:pPr lvl="1"/>
            <a:r>
              <a:rPr lang="en-US" sz="1000" dirty="0" smtClean="0"/>
              <a:t>Projector &amp; Screen</a:t>
            </a:r>
          </a:p>
          <a:p>
            <a:pPr lvl="1"/>
            <a:r>
              <a:rPr lang="en-US" sz="1000" dirty="0" smtClean="0"/>
              <a:t>Turning Point Clickers + </a:t>
            </a:r>
            <a:r>
              <a:rPr lang="en-US" sz="1000" dirty="0" err="1" smtClean="0"/>
              <a:t>Powerpoint</a:t>
            </a:r>
            <a:endParaRPr lang="en-US" sz="1000" dirty="0" smtClean="0"/>
          </a:p>
          <a:p>
            <a:pPr lvl="1"/>
            <a:r>
              <a:rPr lang="en-US" sz="1000" dirty="0" smtClean="0"/>
              <a:t>Presentation Clicker</a:t>
            </a:r>
          </a:p>
          <a:p>
            <a:pPr lvl="1"/>
            <a:r>
              <a:rPr lang="en-US" sz="1000" dirty="0" smtClean="0"/>
              <a:t>Speakers</a:t>
            </a:r>
          </a:p>
          <a:p>
            <a:pPr lvl="1"/>
            <a:r>
              <a:rPr lang="en-US" sz="1000" dirty="0" smtClean="0"/>
              <a:t>Pens/Pencils</a:t>
            </a:r>
          </a:p>
          <a:p>
            <a:r>
              <a:rPr lang="en-US" sz="1000" b="1" dirty="0" smtClean="0"/>
              <a:t>Printing</a:t>
            </a:r>
          </a:p>
          <a:p>
            <a:pPr lvl="1"/>
            <a:r>
              <a:rPr lang="en-US" sz="1000" dirty="0" smtClean="0"/>
              <a:t>Roster</a:t>
            </a:r>
          </a:p>
          <a:p>
            <a:pPr lvl="1"/>
            <a:r>
              <a:rPr lang="en-US" sz="1000" dirty="0" smtClean="0"/>
              <a:t>Social Identity Profile</a:t>
            </a:r>
          </a:p>
          <a:p>
            <a:pPr lvl="1"/>
            <a:r>
              <a:rPr lang="en-US" sz="1000" dirty="0" smtClean="0"/>
              <a:t>No More Allies </a:t>
            </a:r>
          </a:p>
          <a:p>
            <a:pPr lvl="1"/>
            <a:r>
              <a:rPr lang="en-US" sz="1000" dirty="0" smtClean="0"/>
              <a:t>8 Ways not to be …</a:t>
            </a:r>
          </a:p>
          <a:p>
            <a:pPr lvl="1"/>
            <a:r>
              <a:rPr lang="en-US" sz="1000" dirty="0" smtClean="0"/>
              <a:t>Agenda </a:t>
            </a:r>
          </a:p>
          <a:p>
            <a:r>
              <a:rPr lang="en-US" sz="1000" b="1" dirty="0" smtClean="0"/>
              <a:t>Refreshments</a:t>
            </a:r>
          </a:p>
          <a:p>
            <a:pPr lvl="1"/>
            <a:r>
              <a:rPr lang="en-US" sz="1000" dirty="0" smtClean="0"/>
              <a:t>Healthy Snacks, Water, Utensils if Needed</a:t>
            </a:r>
          </a:p>
          <a:p>
            <a:r>
              <a:rPr lang="en-US" sz="1000" b="1" dirty="0" smtClean="0"/>
              <a:t>Additional Tasks</a:t>
            </a:r>
          </a:p>
          <a:p>
            <a:pPr lvl="1"/>
            <a:r>
              <a:rPr lang="en-US" sz="1000" dirty="0" smtClean="0"/>
              <a:t>Send Reminder Emails</a:t>
            </a:r>
          </a:p>
          <a:p>
            <a:pPr lvl="1"/>
            <a:r>
              <a:rPr lang="en-US" sz="1000" dirty="0" smtClean="0"/>
              <a:t>Business Cards</a:t>
            </a:r>
          </a:p>
        </p:txBody>
      </p:sp>
    </p:spTree>
    <p:custDataLst>
      <p:tags r:id="rId1"/>
    </p:custDataLst>
    <p:extLst>
      <p:ext uri="{BB962C8B-B14F-4D97-AF65-F5344CB8AC3E}">
        <p14:creationId xmlns:p14="http://schemas.microsoft.com/office/powerpoint/2010/main" val="1757410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Another way of </a:t>
            </a:r>
            <a:r>
              <a:rPr lang="en-US" sz="4000" b="1" dirty="0" smtClean="0"/>
              <a:t>looking at it</a:t>
            </a:r>
            <a:endParaRPr lang="en-US" sz="4000" b="1" dirty="0"/>
          </a:p>
        </p:txBody>
      </p:sp>
      <p:sp>
        <p:nvSpPr>
          <p:cNvPr id="3" name="Content Placeholder 2"/>
          <p:cNvSpPr>
            <a:spLocks noGrp="1"/>
          </p:cNvSpPr>
          <p:nvPr>
            <p:ph idx="1"/>
          </p:nvPr>
        </p:nvSpPr>
        <p:spPr/>
        <p:txBody>
          <a:bodyPr/>
          <a:lstStyle/>
          <a:p>
            <a:r>
              <a:rPr lang="en-US" dirty="0" smtClean="0">
                <a:solidFill>
                  <a:schemeClr val="accent1">
                    <a:lumMod val="60000"/>
                    <a:lumOff val="40000"/>
                  </a:schemeClr>
                </a:solidFill>
              </a:rPr>
              <a:t>Love is art made public</a:t>
            </a:r>
          </a:p>
          <a:p>
            <a:pPr lvl="1"/>
            <a:r>
              <a:rPr lang="en-US" sz="1800" dirty="0">
                <a:hlinkClick r:id="rId2"/>
              </a:rPr>
              <a:t>https://</a:t>
            </a:r>
            <a:r>
              <a:rPr lang="en-US" sz="1800" dirty="0" smtClean="0">
                <a:hlinkClick r:id="rId2"/>
              </a:rPr>
              <a:t>www.youtube.com/watch?v=XHaRhU1fACE</a:t>
            </a:r>
            <a:r>
              <a:rPr lang="en-US" sz="1800" dirty="0" smtClean="0"/>
              <a:t> </a:t>
            </a:r>
          </a:p>
        </p:txBody>
      </p:sp>
    </p:spTree>
    <p:extLst>
      <p:ext uri="{BB962C8B-B14F-4D97-AF65-F5344CB8AC3E}">
        <p14:creationId xmlns:p14="http://schemas.microsoft.com/office/powerpoint/2010/main" val="1323101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39568"/>
            <a:ext cx="9144000" cy="1399032"/>
          </a:xfrm>
        </p:spPr>
        <p:txBody>
          <a:bodyPr>
            <a:normAutofit/>
          </a:bodyPr>
          <a:lstStyle/>
          <a:p>
            <a:pPr algn="ctr"/>
            <a:r>
              <a:rPr lang="en-US" sz="3600" dirty="0" smtClean="0"/>
              <a:t>Why do we keep saying </a:t>
            </a:r>
            <a:r>
              <a:rPr lang="en-US" sz="3600" b="1" dirty="0" smtClean="0"/>
              <a:t>Queer</a:t>
            </a:r>
            <a:r>
              <a:rPr lang="en-US" sz="3600" dirty="0" smtClean="0"/>
              <a:t> … ?    </a:t>
            </a:r>
            <a:endParaRPr lang="en-US" sz="3600" b="1"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Queer</a:t>
            </a:r>
            <a:endParaRPr lang="en-US" dirty="0"/>
          </a:p>
        </p:txBody>
      </p:sp>
      <p:sp>
        <p:nvSpPr>
          <p:cNvPr id="3" name="Content Placeholder 2"/>
          <p:cNvSpPr>
            <a:spLocks noGrp="1"/>
          </p:cNvSpPr>
          <p:nvPr>
            <p:ph idx="1"/>
          </p:nvPr>
        </p:nvSpPr>
        <p:spPr/>
        <p:txBody>
          <a:bodyPr>
            <a:normAutofit fontScale="70000" lnSpcReduction="20000"/>
          </a:bodyPr>
          <a:lstStyle/>
          <a:p>
            <a:r>
              <a:rPr lang="en-US" sz="3200" dirty="0"/>
              <a:t>An umbrella term to refer to all </a:t>
            </a:r>
            <a:r>
              <a:rPr lang="en-US" sz="3200" dirty="0" smtClean="0"/>
              <a:t>LGBTQIAA people</a:t>
            </a:r>
          </a:p>
          <a:p>
            <a:endParaRPr lang="en-US" sz="3200" dirty="0" smtClean="0"/>
          </a:p>
          <a:p>
            <a:r>
              <a:rPr lang="en-US" sz="3200" dirty="0" smtClean="0">
                <a:solidFill>
                  <a:schemeClr val="accent1">
                    <a:lumMod val="60000"/>
                    <a:lumOff val="40000"/>
                  </a:schemeClr>
                </a:solidFill>
              </a:rPr>
              <a:t>A </a:t>
            </a:r>
            <a:r>
              <a:rPr lang="en-US" sz="3200" dirty="0">
                <a:solidFill>
                  <a:schemeClr val="accent1">
                    <a:lumMod val="60000"/>
                    <a:lumOff val="40000"/>
                  </a:schemeClr>
                </a:solidFill>
              </a:rPr>
              <a:t>political statement, as well as a sexual orientation, which advocates breaking binary thinking and seeing both sexual orientation and gender identity as potentially fluid.</a:t>
            </a:r>
            <a:r>
              <a:rPr lang="en-US" sz="3200" dirty="0"/>
              <a:t/>
            </a:r>
            <a:br>
              <a:rPr lang="en-US" sz="3200" dirty="0"/>
            </a:br>
            <a:endParaRPr lang="en-US" sz="3200" dirty="0" smtClean="0"/>
          </a:p>
          <a:p>
            <a:r>
              <a:rPr lang="en-US" sz="3200" dirty="0" smtClean="0"/>
              <a:t>A </a:t>
            </a:r>
            <a:r>
              <a:rPr lang="en-US" sz="3200" dirty="0"/>
              <a:t>simple label to explain a complex set of sexual behaviors and desires. For example, a person who is attracted to multiple genders may identify as queer.</a:t>
            </a:r>
            <a:br>
              <a:rPr lang="en-US" sz="3200" dirty="0"/>
            </a:br>
            <a:endParaRPr lang="en-US" sz="3200" dirty="0" smtClean="0"/>
          </a:p>
          <a:p>
            <a:r>
              <a:rPr lang="en-US" sz="3200" dirty="0" smtClean="0">
                <a:solidFill>
                  <a:schemeClr val="accent1">
                    <a:lumMod val="60000"/>
                    <a:lumOff val="40000"/>
                  </a:schemeClr>
                </a:solidFill>
              </a:rPr>
              <a:t>Understandably, many LGBT </a:t>
            </a:r>
            <a:r>
              <a:rPr lang="en-US" sz="3200" dirty="0">
                <a:solidFill>
                  <a:schemeClr val="accent1">
                    <a:lumMod val="60000"/>
                    <a:lumOff val="40000"/>
                  </a:schemeClr>
                </a:solidFill>
              </a:rPr>
              <a:t>people </a:t>
            </a:r>
            <a:r>
              <a:rPr lang="en-US" sz="3200" dirty="0" smtClean="0">
                <a:solidFill>
                  <a:schemeClr val="accent1">
                    <a:lumMod val="60000"/>
                    <a:lumOff val="40000"/>
                  </a:schemeClr>
                </a:solidFill>
              </a:rPr>
              <a:t>feel dissonance with </a:t>
            </a:r>
            <a:r>
              <a:rPr lang="en-US" sz="3200" dirty="0">
                <a:solidFill>
                  <a:schemeClr val="accent1">
                    <a:lumMod val="60000"/>
                    <a:lumOff val="40000"/>
                  </a:schemeClr>
                </a:solidFill>
              </a:rPr>
              <a:t>the </a:t>
            </a:r>
            <a:r>
              <a:rPr lang="en-US" sz="3200" dirty="0" smtClean="0">
                <a:solidFill>
                  <a:schemeClr val="accent1">
                    <a:lumMod val="60000"/>
                    <a:lumOff val="40000"/>
                  </a:schemeClr>
                </a:solidFill>
              </a:rPr>
              <a:t>word’s historical usage as a pejorative term.</a:t>
            </a:r>
            <a:endParaRPr lang="en-US" sz="2100" dirty="0" smtClean="0">
              <a:solidFill>
                <a:schemeClr val="accent1">
                  <a:lumMod val="60000"/>
                  <a:lumOff val="40000"/>
                </a:schemeClr>
              </a:solidFill>
            </a:endParaRPr>
          </a:p>
        </p:txBody>
      </p:sp>
    </p:spTree>
    <p:custDataLst>
      <p:tags r:id="rId1"/>
    </p:custDataLst>
    <p:extLst>
      <p:ext uri="{BB962C8B-B14F-4D97-AF65-F5344CB8AC3E}">
        <p14:creationId xmlns:p14="http://schemas.microsoft.com/office/powerpoint/2010/main" val="2277966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39568"/>
            <a:ext cx="9144000" cy="1399032"/>
          </a:xfrm>
        </p:spPr>
        <p:txBody>
          <a:bodyPr>
            <a:normAutofit/>
          </a:bodyPr>
          <a:lstStyle/>
          <a:p>
            <a:pPr algn="ctr"/>
            <a:r>
              <a:rPr lang="en-US" sz="3600" b="1" dirty="0"/>
              <a:t>Complicating </a:t>
            </a:r>
            <a:r>
              <a:rPr lang="en-US" sz="3600" dirty="0"/>
              <a:t>Gender &amp; Sexuality</a:t>
            </a:r>
            <a:endParaRPr lang="en-US" sz="3600" b="1" dirty="0"/>
          </a:p>
        </p:txBody>
      </p:sp>
    </p:spTree>
    <p:custDataLst>
      <p:tags r:id="rId1"/>
    </p:custDataLst>
    <p:extLst>
      <p:ext uri="{BB962C8B-B14F-4D97-AF65-F5344CB8AC3E}">
        <p14:creationId xmlns:p14="http://schemas.microsoft.com/office/powerpoint/2010/main" val="1497649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Complicating </a:t>
            </a:r>
            <a:r>
              <a:rPr lang="en-US" sz="3600" dirty="0" smtClean="0"/>
              <a:t>Gender &amp; Sexuality</a:t>
            </a:r>
            <a:endParaRPr lang="en-US" sz="3600" dirty="0"/>
          </a:p>
        </p:txBody>
      </p:sp>
      <p:sp>
        <p:nvSpPr>
          <p:cNvPr id="3" name="Content Placeholder 2"/>
          <p:cNvSpPr>
            <a:spLocks noGrp="1"/>
          </p:cNvSpPr>
          <p:nvPr>
            <p:ph idx="1"/>
          </p:nvPr>
        </p:nvSpPr>
        <p:spPr/>
        <p:txBody>
          <a:bodyPr>
            <a:normAutofit/>
          </a:bodyPr>
          <a:lstStyle/>
          <a:p>
            <a:pPr lvl="1"/>
            <a:r>
              <a:rPr lang="en-US" sz="2400" dirty="0" smtClean="0"/>
              <a:t>Queer/Sexual </a:t>
            </a:r>
            <a:r>
              <a:rPr lang="en-US" sz="2400" dirty="0"/>
              <a:t>Spectrum</a:t>
            </a:r>
          </a:p>
          <a:p>
            <a:pPr lvl="2"/>
            <a:r>
              <a:rPr lang="en-US" sz="2000" dirty="0" smtClean="0"/>
              <a:t>Sexual Identity</a:t>
            </a:r>
          </a:p>
          <a:p>
            <a:pPr lvl="2"/>
            <a:r>
              <a:rPr lang="en-US" sz="2000" dirty="0" smtClean="0"/>
              <a:t>Sexual </a:t>
            </a:r>
            <a:r>
              <a:rPr lang="en-US" sz="2000" dirty="0"/>
              <a:t>Orientation</a:t>
            </a:r>
          </a:p>
          <a:p>
            <a:pPr lvl="2"/>
            <a:r>
              <a:rPr lang="en-US" sz="2000" dirty="0"/>
              <a:t>Sexual Behavior</a:t>
            </a:r>
          </a:p>
          <a:p>
            <a:pPr lvl="1"/>
            <a:endParaRPr lang="en-US" sz="2400" dirty="0" smtClean="0"/>
          </a:p>
          <a:p>
            <a:pPr lvl="1"/>
            <a:r>
              <a:rPr lang="en-US" sz="2400" dirty="0" smtClean="0"/>
              <a:t>Trans/Gender </a:t>
            </a:r>
            <a:r>
              <a:rPr lang="en-US" sz="2400" dirty="0"/>
              <a:t>Spectrum</a:t>
            </a:r>
          </a:p>
          <a:p>
            <a:pPr lvl="2"/>
            <a:r>
              <a:rPr lang="en-US" sz="2000" dirty="0"/>
              <a:t>Physical Sex</a:t>
            </a:r>
          </a:p>
          <a:p>
            <a:pPr lvl="2"/>
            <a:r>
              <a:rPr lang="en-US" sz="2000" dirty="0"/>
              <a:t>Gender Identity</a:t>
            </a:r>
          </a:p>
          <a:p>
            <a:pPr lvl="2"/>
            <a:r>
              <a:rPr lang="en-US" sz="2000" dirty="0"/>
              <a:t>Gender Expression</a:t>
            </a:r>
          </a:p>
          <a:p>
            <a:endParaRPr lang="en-US" dirty="0"/>
          </a:p>
        </p:txBody>
      </p:sp>
    </p:spTree>
    <p:extLst>
      <p:ext uri="{BB962C8B-B14F-4D97-AF65-F5344CB8AC3E}">
        <p14:creationId xmlns:p14="http://schemas.microsoft.com/office/powerpoint/2010/main" val="1884178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Queer/Sexual </a:t>
            </a:r>
            <a:r>
              <a:rPr lang="en-US" sz="4000" b="1" dirty="0" smtClean="0"/>
              <a:t>Spectrum</a:t>
            </a:r>
            <a:endParaRPr lang="en-US" sz="4000" b="1" dirty="0"/>
          </a:p>
        </p:txBody>
      </p:sp>
      <p:sp>
        <p:nvSpPr>
          <p:cNvPr id="3" name="Content Placeholder 2"/>
          <p:cNvSpPr>
            <a:spLocks noGrp="1"/>
          </p:cNvSpPr>
          <p:nvPr>
            <p:ph idx="1"/>
          </p:nvPr>
        </p:nvSpPr>
        <p:spPr/>
        <p:txBody>
          <a:bodyPr/>
          <a:lstStyle/>
          <a:p>
            <a:r>
              <a:rPr lang="en-US" dirty="0" smtClean="0">
                <a:solidFill>
                  <a:schemeClr val="accent1">
                    <a:lumMod val="60000"/>
                    <a:lumOff val="40000"/>
                  </a:schemeClr>
                </a:solidFill>
              </a:rPr>
              <a:t>Sexual Identity</a:t>
            </a:r>
          </a:p>
          <a:p>
            <a:pPr lvl="1"/>
            <a:r>
              <a:rPr lang="en-US" dirty="0" smtClean="0"/>
              <a:t>“Who Am I?”</a:t>
            </a:r>
          </a:p>
          <a:p>
            <a:endParaRPr lang="en-US" dirty="0" smtClean="0"/>
          </a:p>
          <a:p>
            <a:r>
              <a:rPr lang="en-US" dirty="0" smtClean="0">
                <a:solidFill>
                  <a:schemeClr val="accent1">
                    <a:lumMod val="60000"/>
                    <a:lumOff val="40000"/>
                  </a:schemeClr>
                </a:solidFill>
              </a:rPr>
              <a:t>Sexual Orientation</a:t>
            </a:r>
          </a:p>
          <a:p>
            <a:pPr lvl="1"/>
            <a:r>
              <a:rPr lang="en-US" dirty="0" smtClean="0"/>
              <a:t>“How Am I Attracted?”</a:t>
            </a:r>
          </a:p>
          <a:p>
            <a:pPr marL="537210" lvl="1" indent="0">
              <a:buNone/>
            </a:pPr>
            <a:endParaRPr lang="en-US" dirty="0" smtClean="0"/>
          </a:p>
          <a:p>
            <a:r>
              <a:rPr lang="en-US" dirty="0" smtClean="0">
                <a:solidFill>
                  <a:schemeClr val="accent1">
                    <a:lumMod val="60000"/>
                    <a:lumOff val="40000"/>
                  </a:schemeClr>
                </a:solidFill>
              </a:rPr>
              <a:t>Sexual Behavior</a:t>
            </a:r>
          </a:p>
          <a:p>
            <a:pPr lvl="1"/>
            <a:r>
              <a:rPr lang="en-US" dirty="0" smtClean="0"/>
              <a:t>“How Do I Engage Sexually?”</a:t>
            </a:r>
            <a:endParaRPr lang="en-US" dirty="0"/>
          </a:p>
        </p:txBody>
      </p:sp>
    </p:spTree>
    <p:extLst>
      <p:ext uri="{BB962C8B-B14F-4D97-AF65-F5344CB8AC3E}">
        <p14:creationId xmlns:p14="http://schemas.microsoft.com/office/powerpoint/2010/main" val="3375939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39568"/>
            <a:ext cx="9144000" cy="1399032"/>
          </a:xfrm>
        </p:spPr>
        <p:txBody>
          <a:bodyPr>
            <a:normAutofit/>
          </a:bodyPr>
          <a:lstStyle/>
          <a:p>
            <a:pPr algn="ctr"/>
            <a:r>
              <a:rPr lang="en-US" sz="4500" dirty="0" smtClean="0"/>
              <a:t>Sexual </a:t>
            </a:r>
            <a:r>
              <a:rPr lang="en-US" sz="4500" b="1" dirty="0" smtClean="0"/>
              <a:t>Identity</a:t>
            </a:r>
            <a:endParaRPr lang="en-US" sz="4500" b="1" dirty="0"/>
          </a:p>
        </p:txBody>
      </p:sp>
      <p:sp>
        <p:nvSpPr>
          <p:cNvPr id="3" name="TextBox 2"/>
          <p:cNvSpPr txBox="1"/>
          <p:nvPr/>
        </p:nvSpPr>
        <p:spPr>
          <a:xfrm>
            <a:off x="1981200" y="3810000"/>
            <a:ext cx="5334000" cy="861774"/>
          </a:xfrm>
          <a:prstGeom prst="rect">
            <a:avLst/>
          </a:prstGeom>
          <a:noFill/>
        </p:spPr>
        <p:txBody>
          <a:bodyPr wrap="square" rtlCol="0">
            <a:spAutoFit/>
          </a:bodyPr>
          <a:lstStyle/>
          <a:p>
            <a:pPr marL="0" lvl="1" algn="ctr"/>
            <a:r>
              <a:rPr lang="en-US" sz="3200" dirty="0" smtClean="0"/>
              <a:t>“Who Am I?”</a:t>
            </a:r>
            <a:endParaRPr lang="en-US" sz="3200" dirty="0"/>
          </a:p>
          <a:p>
            <a:endParaRPr lang="en-US" dirty="0"/>
          </a:p>
        </p:txBody>
      </p:sp>
    </p:spTree>
    <p:custDataLst>
      <p:tags r:id="rId1"/>
    </p:custDataLst>
    <p:extLst>
      <p:ext uri="{BB962C8B-B14F-4D97-AF65-F5344CB8AC3E}">
        <p14:creationId xmlns:p14="http://schemas.microsoft.com/office/powerpoint/2010/main" val="609499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Sexual </a:t>
            </a:r>
            <a:r>
              <a:rPr lang="en-US" sz="4000" b="1" dirty="0" smtClean="0"/>
              <a:t>Identity</a:t>
            </a:r>
            <a:endParaRPr lang="en-US" sz="4000" b="1" dirty="0"/>
          </a:p>
        </p:txBody>
      </p:sp>
      <p:sp>
        <p:nvSpPr>
          <p:cNvPr id="3" name="Content Placeholder 2"/>
          <p:cNvSpPr>
            <a:spLocks noGrp="1"/>
          </p:cNvSpPr>
          <p:nvPr>
            <p:ph idx="1"/>
          </p:nvPr>
        </p:nvSpPr>
        <p:spPr/>
        <p:txBody>
          <a:bodyPr>
            <a:normAutofit/>
          </a:bodyPr>
          <a:lstStyle/>
          <a:p>
            <a:pPr marL="64008" indent="0">
              <a:buNone/>
            </a:pPr>
            <a:endParaRPr lang="en-US" dirty="0"/>
          </a:p>
          <a:p>
            <a:pPr marL="64008" indent="0">
              <a:buNone/>
            </a:pPr>
            <a:r>
              <a:rPr lang="en-US" dirty="0" smtClean="0"/>
              <a:t>… I am </a:t>
            </a:r>
            <a:r>
              <a:rPr lang="en-US" dirty="0" smtClean="0">
                <a:solidFill>
                  <a:schemeClr val="accent1">
                    <a:lumMod val="60000"/>
                    <a:lumOff val="40000"/>
                  </a:schemeClr>
                </a:solidFill>
              </a:rPr>
              <a:t>Gay</a:t>
            </a:r>
            <a:r>
              <a:rPr lang="en-US" dirty="0" smtClean="0"/>
              <a:t>; Lesbian; </a:t>
            </a:r>
            <a:r>
              <a:rPr lang="en-US" dirty="0" smtClean="0">
                <a:solidFill>
                  <a:schemeClr val="accent1">
                    <a:lumMod val="60000"/>
                    <a:lumOff val="40000"/>
                  </a:schemeClr>
                </a:solidFill>
              </a:rPr>
              <a:t>Bi-Sexual</a:t>
            </a:r>
            <a:r>
              <a:rPr lang="en-US" dirty="0" smtClean="0"/>
              <a:t>; Queer; </a:t>
            </a:r>
            <a:r>
              <a:rPr lang="en-US" dirty="0" smtClean="0">
                <a:solidFill>
                  <a:schemeClr val="accent1">
                    <a:lumMod val="60000"/>
                    <a:lumOff val="40000"/>
                  </a:schemeClr>
                </a:solidFill>
              </a:rPr>
              <a:t>Questioning</a:t>
            </a:r>
            <a:r>
              <a:rPr lang="en-US" dirty="0" smtClean="0"/>
              <a:t>; Pansexual; </a:t>
            </a:r>
            <a:r>
              <a:rPr lang="en-US" dirty="0" smtClean="0">
                <a:solidFill>
                  <a:schemeClr val="accent1">
                    <a:lumMod val="60000"/>
                    <a:lumOff val="40000"/>
                  </a:schemeClr>
                </a:solidFill>
              </a:rPr>
              <a:t>Ambivalent</a:t>
            </a:r>
            <a:r>
              <a:rPr lang="en-US" dirty="0" smtClean="0"/>
              <a:t>; Homoflexible; </a:t>
            </a:r>
            <a:r>
              <a:rPr lang="en-US" dirty="0" smtClean="0">
                <a:solidFill>
                  <a:schemeClr val="accent1">
                    <a:lumMod val="60000"/>
                    <a:lumOff val="40000"/>
                  </a:schemeClr>
                </a:solidFill>
              </a:rPr>
              <a:t>Heteroflexible</a:t>
            </a:r>
            <a:r>
              <a:rPr lang="en-US" dirty="0" smtClean="0"/>
              <a:t>; Opportunistic; </a:t>
            </a:r>
            <a:r>
              <a:rPr lang="en-US" dirty="0" smtClean="0">
                <a:solidFill>
                  <a:schemeClr val="accent1">
                    <a:lumMod val="60000"/>
                    <a:lumOff val="40000"/>
                  </a:schemeClr>
                </a:solidFill>
              </a:rPr>
              <a:t>Kinky</a:t>
            </a:r>
            <a:r>
              <a:rPr lang="en-US" dirty="0" smtClean="0"/>
              <a:t>; Non-Labeling; </a:t>
            </a:r>
            <a:r>
              <a:rPr lang="en-US" dirty="0" smtClean="0">
                <a:solidFill>
                  <a:schemeClr val="accent1">
                    <a:lumMod val="60000"/>
                    <a:lumOff val="40000"/>
                  </a:schemeClr>
                </a:solidFill>
              </a:rPr>
              <a:t>Fluid</a:t>
            </a:r>
            <a:r>
              <a:rPr lang="en-US" dirty="0" smtClean="0"/>
              <a:t>; Poly; </a:t>
            </a:r>
            <a:r>
              <a:rPr lang="en-US" dirty="0" smtClean="0">
                <a:solidFill>
                  <a:schemeClr val="accent1">
                    <a:lumMod val="60000"/>
                    <a:lumOff val="40000"/>
                  </a:schemeClr>
                </a:solidFill>
              </a:rPr>
              <a:t>Straight</a:t>
            </a:r>
            <a:r>
              <a:rPr lang="en-US" dirty="0" smtClean="0"/>
              <a:t>; Not willing to answer that question; </a:t>
            </a:r>
            <a:r>
              <a:rPr lang="en-US" dirty="0" smtClean="0">
                <a:solidFill>
                  <a:schemeClr val="accent1">
                    <a:lumMod val="60000"/>
                    <a:lumOff val="40000"/>
                  </a:schemeClr>
                </a:solidFill>
              </a:rPr>
              <a:t>Irritated that you think you are entitled to this information</a:t>
            </a:r>
            <a:r>
              <a:rPr lang="en-US" dirty="0" smtClean="0"/>
              <a:t>; Attracted to the individual; </a:t>
            </a:r>
            <a:r>
              <a:rPr lang="en-US" dirty="0" smtClean="0">
                <a:solidFill>
                  <a:schemeClr val="accent1">
                    <a:lumMod val="60000"/>
                    <a:lumOff val="40000"/>
                  </a:schemeClr>
                </a:solidFill>
              </a:rPr>
              <a:t>Into Hipsters </a:t>
            </a:r>
            <a:r>
              <a:rPr lang="en-US" dirty="0" smtClean="0"/>
              <a:t>… </a:t>
            </a:r>
            <a:endParaRPr lang="en-US" dirty="0"/>
          </a:p>
        </p:txBody>
      </p:sp>
    </p:spTree>
    <p:extLst>
      <p:ext uri="{BB962C8B-B14F-4D97-AF65-F5344CB8AC3E}">
        <p14:creationId xmlns:p14="http://schemas.microsoft.com/office/powerpoint/2010/main" val="2496964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39568"/>
            <a:ext cx="9144000" cy="1399032"/>
          </a:xfrm>
        </p:spPr>
        <p:txBody>
          <a:bodyPr>
            <a:normAutofit/>
          </a:bodyPr>
          <a:lstStyle/>
          <a:p>
            <a:pPr algn="ctr"/>
            <a:r>
              <a:rPr lang="en-US" sz="4500" dirty="0" smtClean="0"/>
              <a:t>Sexual </a:t>
            </a:r>
            <a:r>
              <a:rPr lang="en-US" sz="4500" b="1" dirty="0" smtClean="0"/>
              <a:t>Orientation</a:t>
            </a:r>
            <a:endParaRPr lang="en-US" sz="4500" b="1" dirty="0"/>
          </a:p>
        </p:txBody>
      </p:sp>
      <p:sp>
        <p:nvSpPr>
          <p:cNvPr id="3" name="TextBox 2"/>
          <p:cNvSpPr txBox="1"/>
          <p:nvPr/>
        </p:nvSpPr>
        <p:spPr>
          <a:xfrm>
            <a:off x="1981200" y="3810000"/>
            <a:ext cx="5334000" cy="861774"/>
          </a:xfrm>
          <a:prstGeom prst="rect">
            <a:avLst/>
          </a:prstGeom>
          <a:noFill/>
        </p:spPr>
        <p:txBody>
          <a:bodyPr wrap="square" rtlCol="0">
            <a:spAutoFit/>
          </a:bodyPr>
          <a:lstStyle/>
          <a:p>
            <a:pPr marL="0" lvl="1" algn="ctr"/>
            <a:r>
              <a:rPr lang="en-US" sz="3200" dirty="0"/>
              <a:t>“How Am I Attracted?”</a:t>
            </a:r>
          </a:p>
          <a:p>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t>
            </a:r>
            <a:r>
              <a:rPr lang="en-US" b="1" dirty="0" smtClean="0"/>
              <a:t>Orientation</a:t>
            </a:r>
            <a:endParaRPr lang="en-US" b="1" dirty="0"/>
          </a:p>
        </p:txBody>
      </p:sp>
      <p:sp>
        <p:nvSpPr>
          <p:cNvPr id="3" name="Content Placeholder 2"/>
          <p:cNvSpPr>
            <a:spLocks noGrp="1"/>
          </p:cNvSpPr>
          <p:nvPr>
            <p:ph idx="1"/>
          </p:nvPr>
        </p:nvSpPr>
        <p:spPr/>
        <p:txBody>
          <a:bodyPr/>
          <a:lstStyle/>
          <a:p>
            <a:pPr>
              <a:buNone/>
            </a:pPr>
            <a:r>
              <a:rPr lang="en-US" dirty="0" smtClean="0"/>
              <a:t>	A person’s emotional, physical and sexual attraction and the expression of that attraction with other individuals. </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00200"/>
            <a:ext cx="8603456" cy="1219200"/>
          </a:xfrm>
        </p:spPr>
        <p:txBody>
          <a:bodyPr>
            <a:normAutofit/>
          </a:bodyPr>
          <a:lstStyle/>
          <a:p>
            <a:r>
              <a:rPr lang="en-US" sz="5500" b="1" dirty="0" smtClean="0"/>
              <a:t>Ally Training</a:t>
            </a:r>
            <a:endParaRPr lang="en-US" sz="5500" dirty="0"/>
          </a:p>
        </p:txBody>
      </p:sp>
      <p:sp>
        <p:nvSpPr>
          <p:cNvPr id="3" name="Subtitle 2"/>
          <p:cNvSpPr>
            <a:spLocks noGrp="1"/>
          </p:cNvSpPr>
          <p:nvPr>
            <p:ph type="subTitle" idx="1"/>
          </p:nvPr>
        </p:nvSpPr>
        <p:spPr>
          <a:xfrm>
            <a:off x="540544" y="2895600"/>
            <a:ext cx="8062912" cy="1752600"/>
          </a:xfrm>
        </p:spPr>
        <p:txBody>
          <a:bodyPr/>
          <a:lstStyle/>
          <a:p>
            <a:endParaRPr lang="en-US" dirty="0" smtClean="0"/>
          </a:p>
          <a:p>
            <a:r>
              <a:rPr lang="en-US" dirty="0" smtClean="0"/>
              <a:t>Becky Morgan &amp; Kate </a:t>
            </a:r>
            <a:r>
              <a:rPr lang="en-US" dirty="0" err="1" smtClean="0"/>
              <a:t>Dittig</a:t>
            </a:r>
            <a:r>
              <a:rPr lang="en-US" dirty="0" smtClean="0"/>
              <a:t> </a:t>
            </a:r>
          </a:p>
          <a:p>
            <a:r>
              <a:rPr lang="en-US" dirty="0" smtClean="0"/>
              <a:t>Clemson University</a:t>
            </a:r>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39903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A person who is emotionally, physically, and/or sexually attracted to both men and women.  </a:t>
            </a:r>
            <a:endParaRPr lang="en-US"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3117185257"/>
              </p:ext>
            </p:extLst>
          </p:nvPr>
        </p:nvGraphicFramePr>
        <p:xfrm>
          <a:off x="127000" y="4110038"/>
          <a:ext cx="9144000" cy="2619375"/>
        </p:xfrm>
        <a:graphic>
          <a:graphicData uri="http://schemas.openxmlformats.org/presentationml/2006/ole">
            <mc:AlternateContent xmlns:mc="http://schemas.openxmlformats.org/markup-compatibility/2006">
              <mc:Choice xmlns:v="urn:schemas-microsoft-com:vml" Requires="v">
                <p:oleObj spid="_x0000_s20545" name="Chart" r:id="rId6" imgW="9143977" imgH="2619435" progId="MSGraph.Chart.8">
                  <p:embed followColorScheme="full"/>
                </p:oleObj>
              </mc:Choice>
              <mc:Fallback>
                <p:oleObj name="Chart" r:id="rId6" imgW="9143977" imgH="2619435" progId="MSGraph.Chart.8">
                  <p:embed followColorScheme="full"/>
                  <p:pic>
                    <p:nvPicPr>
                      <p:cNvPr id="0" name=""/>
                      <p:cNvPicPr>
                        <a:picLocks noChangeAspect="1" noChangeArrowheads="1"/>
                      </p:cNvPicPr>
                      <p:nvPr/>
                    </p:nvPicPr>
                    <p:blipFill>
                      <a:blip r:embed="rId7"/>
                      <a:srcRect/>
                      <a:stretch>
                        <a:fillRect/>
                      </a:stretch>
                    </p:blipFill>
                    <p:spPr bwMode="auto">
                      <a:xfrm>
                        <a:off x="127000" y="4110038"/>
                        <a:ext cx="9144000" cy="261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397000" y="4237038"/>
            <a:ext cx="8229600" cy="4525962"/>
          </a:xfrm>
        </p:spPr>
        <p:txBody>
          <a:bodyPr tIns="45719" bIns="45719">
            <a:noAutofit/>
          </a:bodyPr>
          <a:lstStyle/>
          <a:p>
            <a:pPr marL="578358" indent="-514350">
              <a:buFont typeface="Wingdings 2"/>
              <a:buAutoNum type="arabicPeriod"/>
            </a:pPr>
            <a:r>
              <a:rPr lang="en-US" sz="3200" dirty="0" smtClean="0"/>
              <a:t>Bisexual</a:t>
            </a:r>
          </a:p>
          <a:p>
            <a:pPr marL="578358" indent="-514350">
              <a:buFont typeface="Wingdings 2"/>
              <a:buAutoNum type="arabicPeriod"/>
            </a:pPr>
            <a:r>
              <a:rPr lang="en-US" sz="3200" dirty="0" smtClean="0"/>
              <a:t>Asexual</a:t>
            </a:r>
          </a:p>
          <a:p>
            <a:pPr marL="578358" indent="-514350">
              <a:buFont typeface="Wingdings 2"/>
              <a:buAutoNum type="arabicPeriod"/>
            </a:pPr>
            <a:r>
              <a:rPr lang="en-US" sz="3200" dirty="0" err="1" smtClean="0"/>
              <a:t>Transexual</a:t>
            </a:r>
            <a:endParaRPr lang="en-US" sz="3200" dirty="0" smtClean="0"/>
          </a:p>
          <a:p>
            <a:pPr marL="578358" indent="-514350">
              <a:buFont typeface="Wingdings 2"/>
              <a:buAutoNum type="arabicPeriod"/>
            </a:pPr>
            <a:r>
              <a:rPr lang="en-US" sz="3200" dirty="0" smtClean="0"/>
              <a:t>Queer</a:t>
            </a:r>
            <a:endParaRPr lang="en-US" sz="3200" dirty="0"/>
          </a:p>
        </p:txBody>
      </p:sp>
    </p:spTree>
    <p:custDataLst>
      <p:tags r:id="rId2"/>
    </p:custDataLst>
    <p:extLst>
      <p:ext uri="{BB962C8B-B14F-4D97-AF65-F5344CB8AC3E}">
        <p14:creationId xmlns:p14="http://schemas.microsoft.com/office/powerpoint/2010/main" val="141795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39903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A person who is emotionally, physically, and/or sexually attracted to people of more than one sex or gender.  Used by some to help dismantle the binary system.</a:t>
            </a:r>
            <a:endParaRPr lang="en-US"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3423198149"/>
              </p:ext>
            </p:extLst>
          </p:nvPr>
        </p:nvGraphicFramePr>
        <p:xfrm>
          <a:off x="127000" y="4110038"/>
          <a:ext cx="9144000" cy="2619375"/>
        </p:xfrm>
        <a:graphic>
          <a:graphicData uri="http://schemas.openxmlformats.org/presentationml/2006/ole">
            <mc:AlternateContent xmlns:mc="http://schemas.openxmlformats.org/markup-compatibility/2006">
              <mc:Choice xmlns:v="urn:schemas-microsoft-com:vml" Requires="v">
                <p:oleObj spid="_x0000_s21569" name="Chart" r:id="rId6" imgW="9143977" imgH="2619435" progId="MSGraph.Chart.8">
                  <p:embed followColorScheme="full"/>
                </p:oleObj>
              </mc:Choice>
              <mc:Fallback>
                <p:oleObj name="Chart" r:id="rId6" imgW="9143977" imgH="2619435" progId="MSGraph.Chart.8">
                  <p:embed followColorScheme="full"/>
                  <p:pic>
                    <p:nvPicPr>
                      <p:cNvPr id="0" name=""/>
                      <p:cNvPicPr>
                        <a:picLocks noChangeAspect="1" noChangeArrowheads="1"/>
                      </p:cNvPicPr>
                      <p:nvPr/>
                    </p:nvPicPr>
                    <p:blipFill>
                      <a:blip r:embed="rId7"/>
                      <a:srcRect/>
                      <a:stretch>
                        <a:fillRect/>
                      </a:stretch>
                    </p:blipFill>
                    <p:spPr bwMode="auto">
                      <a:xfrm>
                        <a:off x="127000" y="4110038"/>
                        <a:ext cx="9144000" cy="261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397000" y="4237038"/>
            <a:ext cx="8229600" cy="4525962"/>
          </a:xfrm>
        </p:spPr>
        <p:txBody>
          <a:bodyPr tIns="45719" bIns="45719">
            <a:noAutofit/>
          </a:bodyPr>
          <a:lstStyle/>
          <a:p>
            <a:pPr marL="578358" indent="-514350">
              <a:buClr>
                <a:schemeClr val="accent3"/>
              </a:buClr>
              <a:buFont typeface="+mj-lt"/>
              <a:buAutoNum type="arabicPeriod"/>
            </a:pPr>
            <a:r>
              <a:rPr lang="en-US" sz="3200" dirty="0" smtClean="0"/>
              <a:t>Pansexual</a:t>
            </a:r>
          </a:p>
          <a:p>
            <a:pPr marL="578358" indent="-514350">
              <a:buClr>
                <a:schemeClr val="accent3"/>
              </a:buClr>
              <a:buFont typeface="+mj-lt"/>
              <a:buAutoNum type="arabicPeriod"/>
            </a:pPr>
            <a:r>
              <a:rPr lang="en-US" sz="3200" dirty="0" smtClean="0"/>
              <a:t>Open</a:t>
            </a:r>
          </a:p>
          <a:p>
            <a:pPr marL="578358" indent="-514350">
              <a:buClr>
                <a:schemeClr val="accent3"/>
              </a:buClr>
              <a:buFont typeface="+mj-lt"/>
              <a:buAutoNum type="arabicPeriod"/>
            </a:pPr>
            <a:r>
              <a:rPr lang="en-US" sz="3200" dirty="0" smtClean="0"/>
              <a:t>Lesbian</a:t>
            </a:r>
          </a:p>
          <a:p>
            <a:pPr marL="578358" indent="-514350">
              <a:buClr>
                <a:schemeClr val="accent3"/>
              </a:buClr>
              <a:buFont typeface="+mj-lt"/>
              <a:buAutoNum type="arabicPeriod"/>
            </a:pPr>
            <a:r>
              <a:rPr lang="en-US" sz="3200" dirty="0" err="1" smtClean="0"/>
              <a:t>Demisexual</a:t>
            </a:r>
            <a:endParaRPr lang="en-US" sz="3200" dirty="0" smtClean="0"/>
          </a:p>
        </p:txBody>
      </p:sp>
    </p:spTree>
    <p:custDataLst>
      <p:tags r:id="rId2"/>
    </p:custDataLst>
    <p:extLst>
      <p:ext uri="{BB962C8B-B14F-4D97-AF65-F5344CB8AC3E}">
        <p14:creationId xmlns:p14="http://schemas.microsoft.com/office/powerpoint/2010/main" val="353479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399032"/>
          </a:xfrm>
        </p:spPr>
        <p:txBody>
          <a:bodyPr>
            <a:noAutofit/>
          </a:bodyPr>
          <a:lstStyle/>
          <a:p>
            <a:r>
              <a:rPr lang="en-US" sz="3500" dirty="0" smtClean="0"/>
              <a:t/>
            </a:r>
            <a:br>
              <a:rPr lang="en-US" sz="3500" dirty="0" smtClean="0"/>
            </a:br>
            <a:r>
              <a:rPr lang="en-US" sz="3500" dirty="0" smtClean="0"/>
              <a:t/>
            </a:r>
            <a:br>
              <a:rPr lang="en-US" sz="3500" dirty="0" smtClean="0"/>
            </a:br>
            <a:r>
              <a:rPr lang="en-US" sz="3500" dirty="0" smtClean="0"/>
              <a:t/>
            </a:r>
            <a:br>
              <a:rPr lang="en-US" sz="3500" dirty="0" smtClean="0"/>
            </a:br>
            <a:r>
              <a:rPr lang="en-US" sz="3500" dirty="0" smtClean="0"/>
              <a:t/>
            </a:r>
            <a:br>
              <a:rPr lang="en-US" sz="3500" dirty="0" smtClean="0"/>
            </a:br>
            <a:r>
              <a:rPr lang="en-US" sz="3500" dirty="0" smtClean="0"/>
              <a:t>A person who is primarily and/or exclusively attracted to members of what they identify as their own sex or gender. </a:t>
            </a:r>
            <a:endParaRPr lang="en-US" sz="3500"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3320032126"/>
              </p:ext>
            </p:extLst>
          </p:nvPr>
        </p:nvGraphicFramePr>
        <p:xfrm>
          <a:off x="127000" y="4110038"/>
          <a:ext cx="9144000" cy="2619375"/>
        </p:xfrm>
        <a:graphic>
          <a:graphicData uri="http://schemas.openxmlformats.org/presentationml/2006/ole">
            <mc:AlternateContent xmlns:mc="http://schemas.openxmlformats.org/markup-compatibility/2006">
              <mc:Choice xmlns:v="urn:schemas-microsoft-com:vml" Requires="v">
                <p:oleObj spid="_x0000_s22593" name="Chart" r:id="rId6" imgW="9143977" imgH="2619435" progId="MSGraph.Chart.8">
                  <p:embed followColorScheme="full"/>
                </p:oleObj>
              </mc:Choice>
              <mc:Fallback>
                <p:oleObj name="Chart" r:id="rId6" imgW="9143977" imgH="2619435" progId="MSGraph.Chart.8">
                  <p:embed followColorScheme="full"/>
                  <p:pic>
                    <p:nvPicPr>
                      <p:cNvPr id="0" name=""/>
                      <p:cNvPicPr>
                        <a:picLocks noChangeAspect="1" noChangeArrowheads="1"/>
                      </p:cNvPicPr>
                      <p:nvPr/>
                    </p:nvPicPr>
                    <p:blipFill>
                      <a:blip r:embed="rId7"/>
                      <a:srcRect/>
                      <a:stretch>
                        <a:fillRect/>
                      </a:stretch>
                    </p:blipFill>
                    <p:spPr bwMode="auto">
                      <a:xfrm>
                        <a:off x="127000" y="4110038"/>
                        <a:ext cx="9144000" cy="261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397000" y="4237038"/>
            <a:ext cx="8229600" cy="4525962"/>
          </a:xfrm>
        </p:spPr>
        <p:txBody>
          <a:bodyPr tIns="45719" bIns="45719">
            <a:noAutofit/>
          </a:bodyPr>
          <a:lstStyle/>
          <a:p>
            <a:pPr marL="578358" indent="-514350">
              <a:buClr>
                <a:schemeClr val="accent3"/>
              </a:buClr>
              <a:buFont typeface="+mj-lt"/>
              <a:buAutoNum type="arabicPeriod"/>
            </a:pPr>
            <a:r>
              <a:rPr lang="en-US" sz="3200" dirty="0" smtClean="0"/>
              <a:t> Homosexual</a:t>
            </a:r>
          </a:p>
          <a:p>
            <a:pPr marL="578358" indent="-514350">
              <a:buClr>
                <a:schemeClr val="accent3"/>
              </a:buClr>
              <a:buFont typeface="+mj-lt"/>
              <a:buAutoNum type="arabicPeriod"/>
            </a:pPr>
            <a:r>
              <a:rPr lang="en-US" sz="3200" dirty="0" smtClean="0"/>
              <a:t> Heterosexual	</a:t>
            </a:r>
          </a:p>
          <a:p>
            <a:pPr marL="578358" indent="-514350">
              <a:buClr>
                <a:schemeClr val="accent3"/>
              </a:buClr>
              <a:buFont typeface="+mj-lt"/>
              <a:buAutoNum type="arabicPeriod"/>
            </a:pPr>
            <a:r>
              <a:rPr lang="en-US" sz="3200" dirty="0" smtClean="0"/>
              <a:t> Straight</a:t>
            </a:r>
          </a:p>
          <a:p>
            <a:pPr marL="578358" indent="-514350">
              <a:buClr>
                <a:schemeClr val="accent3"/>
              </a:buClr>
              <a:buFont typeface="+mj-lt"/>
              <a:buAutoNum type="arabicPeriod"/>
            </a:pPr>
            <a:r>
              <a:rPr lang="en-US" sz="3200" dirty="0" smtClean="0"/>
              <a:t> Omnisexual</a:t>
            </a:r>
          </a:p>
        </p:txBody>
      </p:sp>
    </p:spTree>
    <p:custDataLst>
      <p:tags r:id="rId2"/>
    </p:custDataLst>
    <p:extLst>
      <p:ext uri="{BB962C8B-B14F-4D97-AF65-F5344CB8AC3E}">
        <p14:creationId xmlns:p14="http://schemas.microsoft.com/office/powerpoint/2010/main" val="92497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t>
            </a:r>
            <a:r>
              <a:rPr lang="en-US" b="1" dirty="0" smtClean="0"/>
              <a:t>Orientation</a:t>
            </a:r>
            <a:endParaRPr lang="en-US" b="1" dirty="0"/>
          </a:p>
        </p:txBody>
      </p:sp>
      <p:sp>
        <p:nvSpPr>
          <p:cNvPr id="3" name="Content Placeholder 2"/>
          <p:cNvSpPr>
            <a:spLocks noGrp="1"/>
          </p:cNvSpPr>
          <p:nvPr>
            <p:ph idx="1"/>
          </p:nvPr>
        </p:nvSpPr>
        <p:spPr>
          <a:xfrm>
            <a:off x="152400" y="3276600"/>
            <a:ext cx="2362200" cy="533400"/>
          </a:xfrm>
        </p:spPr>
        <p:txBody>
          <a:bodyPr>
            <a:normAutofit/>
          </a:bodyPr>
          <a:lstStyle/>
          <a:p>
            <a:pPr algn="ctr">
              <a:buNone/>
            </a:pPr>
            <a:r>
              <a:rPr lang="en-US" sz="2500" dirty="0" smtClean="0"/>
              <a:t>Homosexual</a:t>
            </a:r>
            <a:endParaRPr lang="en-US" sz="2500" dirty="0"/>
          </a:p>
        </p:txBody>
      </p:sp>
      <p:cxnSp>
        <p:nvCxnSpPr>
          <p:cNvPr id="7" name="Straight Arrow Connector 6"/>
          <p:cNvCxnSpPr/>
          <p:nvPr/>
        </p:nvCxnSpPr>
        <p:spPr>
          <a:xfrm>
            <a:off x="381000" y="2819400"/>
            <a:ext cx="8382000" cy="1588"/>
          </a:xfrm>
          <a:prstGeom prst="straightConnector1">
            <a:avLst/>
          </a:prstGeom>
          <a:ln w="101600">
            <a:prstDash val="sysDot"/>
            <a:headEnd type="triangle" w="lg" len="lg"/>
            <a:tailEnd type="triangle" w="lg" len="lg"/>
          </a:ln>
          <a:effectLst>
            <a:outerShdw blurRad="50800" dist="50800" dir="5400000" algn="ctr" rotWithShape="0">
              <a:schemeClr val="bg1">
                <a:lumMod val="75000"/>
                <a:lumOff val="25000"/>
              </a:schemeClr>
            </a:outerShdw>
          </a:effectLst>
        </p:spPr>
        <p:style>
          <a:lnRef idx="1">
            <a:schemeClr val="accent1"/>
          </a:lnRef>
          <a:fillRef idx="0">
            <a:schemeClr val="accent1"/>
          </a:fillRef>
          <a:effectRef idx="0">
            <a:schemeClr val="accent1"/>
          </a:effectRef>
          <a:fontRef idx="minor">
            <a:schemeClr val="tx1"/>
          </a:fontRef>
        </p:style>
      </p:cxnSp>
      <p:sp>
        <p:nvSpPr>
          <p:cNvPr id="8" name="Content Placeholder 2"/>
          <p:cNvSpPr txBox="1">
            <a:spLocks/>
          </p:cNvSpPr>
          <p:nvPr/>
        </p:nvSpPr>
        <p:spPr>
          <a:xfrm>
            <a:off x="6477000" y="3276600"/>
            <a:ext cx="2362200" cy="533400"/>
          </a:xfrm>
          <a:prstGeom prst="rect">
            <a:avLst/>
          </a:prstGeom>
        </p:spPr>
        <p:txBody>
          <a:bodyPr vert="horz" anchor="t">
            <a:normAutofit/>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Heterosexual</a:t>
            </a:r>
            <a:endParaRPr kumimoji="0" lang="en-US" sz="25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2"/>
          <p:cNvSpPr txBox="1">
            <a:spLocks/>
          </p:cNvSpPr>
          <p:nvPr/>
        </p:nvSpPr>
        <p:spPr>
          <a:xfrm>
            <a:off x="3352800" y="3276600"/>
            <a:ext cx="2362200" cy="533400"/>
          </a:xfrm>
          <a:prstGeom prst="rect">
            <a:avLst/>
          </a:prstGeom>
        </p:spPr>
        <p:txBody>
          <a:bodyPr vert="horz" anchor="t">
            <a:normAutofit/>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Bisexual</a:t>
            </a:r>
            <a:endParaRPr kumimoji="0" lang="en-US" sz="25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1" name="Straight Arrow Connector 10"/>
          <p:cNvCxnSpPr/>
          <p:nvPr/>
        </p:nvCxnSpPr>
        <p:spPr>
          <a:xfrm>
            <a:off x="381000" y="5029200"/>
            <a:ext cx="8382000" cy="1588"/>
          </a:xfrm>
          <a:prstGeom prst="straightConnector1">
            <a:avLst/>
          </a:prstGeom>
          <a:ln w="101600">
            <a:prstDash val="solid"/>
            <a:headEnd type="triangle" w="lg" len="lg"/>
            <a:tailEnd type="triangle" w="lg" len="lg"/>
          </a:ln>
          <a:effectLst>
            <a:outerShdw blurRad="50800" dist="50800" dir="5400000" algn="ctr" rotWithShape="0">
              <a:schemeClr val="bg1">
                <a:lumMod val="75000"/>
                <a:lumOff val="25000"/>
              </a:schemeClr>
            </a:outerShdw>
          </a:effectLst>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3352800" y="5486400"/>
            <a:ext cx="2362200" cy="533400"/>
          </a:xfrm>
          <a:prstGeom prst="rect">
            <a:avLst/>
          </a:prstGeom>
        </p:spPr>
        <p:txBody>
          <a:bodyPr vert="horz" anchor="t">
            <a:normAutofit/>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Pansexual</a:t>
            </a:r>
            <a:endParaRPr kumimoji="0" lang="en-US" sz="2500" b="0" i="0" u="none" strike="noStrike" kern="1200" cap="none" spc="0" normalizeH="0" baseline="0" noProof="0" dirty="0">
              <a:ln>
                <a:noFill/>
              </a:ln>
              <a:solidFill>
                <a:schemeClr val="tx1"/>
              </a:solidFill>
              <a:effectLst/>
              <a:uLnTx/>
              <a:uFillTx/>
              <a:latin typeface="+mn-lt"/>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t>
            </a:r>
            <a:r>
              <a:rPr lang="en-US" b="1" dirty="0" smtClean="0"/>
              <a:t>Orientation</a:t>
            </a:r>
            <a:endParaRPr lang="en-US" b="1" dirty="0"/>
          </a:p>
        </p:txBody>
      </p:sp>
      <p:sp>
        <p:nvSpPr>
          <p:cNvPr id="3" name="Text Placeholder 2"/>
          <p:cNvSpPr>
            <a:spLocks noGrp="1"/>
          </p:cNvSpPr>
          <p:nvPr>
            <p:ph type="body" idx="1"/>
          </p:nvPr>
        </p:nvSpPr>
        <p:spPr/>
        <p:txBody>
          <a:bodyPr/>
          <a:lstStyle/>
          <a:p>
            <a:endParaRPr lang="en-US" dirty="0" smtClean="0"/>
          </a:p>
          <a:p>
            <a:pPr>
              <a:buNone/>
            </a:pPr>
            <a:r>
              <a:rPr lang="en-US" dirty="0" smtClean="0"/>
              <a:t>Looking at it in a different way…</a:t>
            </a:r>
          </a:p>
          <a:p>
            <a:pPr lvl="1">
              <a:buNone/>
            </a:pPr>
            <a:r>
              <a:rPr lang="en-US" sz="1250" dirty="0">
                <a:solidFill>
                  <a:schemeClr val="accent2">
                    <a:lumMod val="60000"/>
                    <a:lumOff val="40000"/>
                  </a:schemeClr>
                </a:solidFill>
                <a:hlinkClick r:id="rId3"/>
              </a:rPr>
              <a:t>https://</a:t>
            </a:r>
            <a:r>
              <a:rPr lang="en-US" sz="1250" dirty="0" smtClean="0">
                <a:solidFill>
                  <a:schemeClr val="accent2">
                    <a:lumMod val="60000"/>
                    <a:lumOff val="40000"/>
                  </a:schemeClr>
                </a:solidFill>
                <a:hlinkClick r:id="rId3"/>
              </a:rPr>
              <a:t>www.youtube.com/watch?v=hvoH2wU9IfA</a:t>
            </a:r>
            <a:r>
              <a:rPr lang="en-US" sz="1250" dirty="0" smtClean="0">
                <a:solidFill>
                  <a:schemeClr val="accent2">
                    <a:lumMod val="60000"/>
                    <a:lumOff val="40000"/>
                  </a:schemeClr>
                </a:solidFill>
              </a:rPr>
              <a:t> </a:t>
            </a:r>
            <a:endParaRPr lang="en-US" sz="2400" dirty="0" smtClean="0"/>
          </a:p>
          <a:p>
            <a:pPr>
              <a:buNone/>
            </a:pPr>
            <a:endParaRPr lang="en-US" sz="1650" dirty="0" smtClean="0">
              <a:solidFill>
                <a:schemeClr val="accent2">
                  <a:lumMod val="60000"/>
                  <a:lumOff val="40000"/>
                </a:schemeClr>
              </a:solidFill>
            </a:endParaRPr>
          </a:p>
          <a:p>
            <a:pPr>
              <a:buFontTx/>
              <a:buChar char="-"/>
            </a:pPr>
            <a:endParaRPr lang="en-US" sz="1650" dirty="0" smtClean="0">
              <a:solidFill>
                <a:schemeClr val="accent2">
                  <a:lumMod val="60000"/>
                  <a:lumOff val="40000"/>
                </a:schemeClr>
              </a:solidFill>
            </a:endParaRPr>
          </a:p>
          <a:p>
            <a:pPr>
              <a:buFontTx/>
              <a:buChar char="-"/>
            </a:pPr>
            <a:endParaRPr lang="en-US" sz="1650" dirty="0">
              <a:solidFill>
                <a:schemeClr val="accent2">
                  <a:lumMod val="60000"/>
                  <a:lumOff val="40000"/>
                </a:schemeClr>
              </a:solidFill>
            </a:endParaRPr>
          </a:p>
          <a:p>
            <a:pPr>
              <a:buFontTx/>
              <a:buChar char="-"/>
            </a:pPr>
            <a:r>
              <a:rPr lang="en-US" sz="1800" b="1" dirty="0" smtClean="0">
                <a:solidFill>
                  <a:schemeClr val="accent1"/>
                </a:solidFill>
              </a:rPr>
              <a:t>What do you like about this video?</a:t>
            </a:r>
          </a:p>
          <a:p>
            <a:pPr>
              <a:buFontTx/>
              <a:buChar char="-"/>
            </a:pPr>
            <a:r>
              <a:rPr lang="en-US" sz="1800" b="1" dirty="0" smtClean="0">
                <a:solidFill>
                  <a:schemeClr val="accent1"/>
                </a:solidFill>
              </a:rPr>
              <a:t>What do you not like?</a:t>
            </a:r>
          </a:p>
          <a:p>
            <a:pPr>
              <a:buFontTx/>
              <a:buChar char="-"/>
            </a:pPr>
            <a:r>
              <a:rPr lang="en-US" sz="1800" b="1" dirty="0" smtClean="0">
                <a:solidFill>
                  <a:schemeClr val="accent1"/>
                </a:solidFill>
              </a:rPr>
              <a:t>What is missing? Problematic? Unclear?</a:t>
            </a:r>
            <a:endParaRPr lang="en-US" sz="1800" b="1" dirty="0">
              <a:solidFill>
                <a:schemeClr val="accent1"/>
              </a:solidFill>
            </a:endParaRP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39568"/>
            <a:ext cx="9144000" cy="1399032"/>
          </a:xfrm>
        </p:spPr>
        <p:txBody>
          <a:bodyPr>
            <a:normAutofit/>
          </a:bodyPr>
          <a:lstStyle/>
          <a:p>
            <a:pPr algn="ctr"/>
            <a:r>
              <a:rPr lang="en-US" sz="4500" dirty="0" smtClean="0"/>
              <a:t>Sexual </a:t>
            </a:r>
            <a:r>
              <a:rPr lang="en-US" sz="4500" b="1" dirty="0" smtClean="0"/>
              <a:t>Behavior</a:t>
            </a:r>
            <a:endParaRPr lang="en-US" sz="4500" b="1" dirty="0"/>
          </a:p>
        </p:txBody>
      </p:sp>
      <p:sp>
        <p:nvSpPr>
          <p:cNvPr id="3" name="TextBox 2"/>
          <p:cNvSpPr txBox="1"/>
          <p:nvPr/>
        </p:nvSpPr>
        <p:spPr>
          <a:xfrm>
            <a:off x="1447800" y="3810000"/>
            <a:ext cx="6553200" cy="861774"/>
          </a:xfrm>
          <a:prstGeom prst="rect">
            <a:avLst/>
          </a:prstGeom>
          <a:noFill/>
        </p:spPr>
        <p:txBody>
          <a:bodyPr wrap="square" rtlCol="0">
            <a:spAutoFit/>
          </a:bodyPr>
          <a:lstStyle/>
          <a:p>
            <a:pPr marL="0" lvl="1" algn="ctr"/>
            <a:r>
              <a:rPr lang="en-US" sz="3200" dirty="0"/>
              <a:t>“How </a:t>
            </a:r>
            <a:r>
              <a:rPr lang="en-US" sz="3200" dirty="0" smtClean="0"/>
              <a:t>Do I Engage Sexually?”</a:t>
            </a:r>
            <a:endParaRPr lang="en-US" sz="3200" dirty="0"/>
          </a:p>
          <a:p>
            <a:endParaRPr lang="en-US" dirty="0"/>
          </a:p>
        </p:txBody>
      </p:sp>
    </p:spTree>
    <p:custDataLst>
      <p:tags r:id="rId1"/>
    </p:custDataLst>
    <p:extLst>
      <p:ext uri="{BB962C8B-B14F-4D97-AF65-F5344CB8AC3E}">
        <p14:creationId xmlns:p14="http://schemas.microsoft.com/office/powerpoint/2010/main" val="38798323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0"/>
            <a:ext cx="8229600" cy="1399032"/>
          </a:xfrm>
        </p:spPr>
        <p:txBody>
          <a:bodyPr>
            <a:noAutofit/>
          </a:bodyPr>
          <a:lstStyle/>
          <a:p>
            <a:r>
              <a:rPr lang="en-US" sz="3200" dirty="0" smtClean="0"/>
              <a:t>In research, this term </a:t>
            </a:r>
            <a:r>
              <a:rPr lang="en-US" sz="3200" dirty="0"/>
              <a:t>is often used when discussing sexual behavior. It is inclusive of all men who participate in sexual behavior with other men, regardless of how they identify their sexual orientation.</a:t>
            </a:r>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1269895392"/>
              </p:ext>
            </p:extLst>
          </p:nvPr>
        </p:nvGraphicFramePr>
        <p:xfrm>
          <a:off x="127000" y="4110038"/>
          <a:ext cx="9144000" cy="2705100"/>
        </p:xfrm>
        <a:graphic>
          <a:graphicData uri="http://schemas.openxmlformats.org/presentationml/2006/ole">
            <mc:AlternateContent xmlns:mc="http://schemas.openxmlformats.org/markup-compatibility/2006">
              <mc:Choice xmlns:v="urn:schemas-microsoft-com:vml" Requires="v">
                <p:oleObj spid="_x0000_s23617" name="Chart" r:id="rId6" imgW="9143977" imgH="2705004" progId="MSGraph.Chart.8">
                  <p:embed followColorScheme="full"/>
                </p:oleObj>
              </mc:Choice>
              <mc:Fallback>
                <p:oleObj name="Chart" r:id="rId6" imgW="9143977" imgH="2705004" progId="MSGraph.Chart.8">
                  <p:embed followColorScheme="full"/>
                  <p:pic>
                    <p:nvPicPr>
                      <p:cNvPr id="0" name=""/>
                      <p:cNvPicPr>
                        <a:picLocks noChangeAspect="1" noChangeArrowheads="1"/>
                      </p:cNvPicPr>
                      <p:nvPr/>
                    </p:nvPicPr>
                    <p:blipFill>
                      <a:blip r:embed="rId7"/>
                      <a:srcRect/>
                      <a:stretch>
                        <a:fillRect/>
                      </a:stretch>
                    </p:blipFill>
                    <p:spPr bwMode="auto">
                      <a:xfrm>
                        <a:off x="127000" y="4110038"/>
                        <a:ext cx="9144000" cy="270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397000" y="4237038"/>
            <a:ext cx="8229600" cy="4525962"/>
          </a:xfrm>
        </p:spPr>
        <p:txBody>
          <a:bodyPr tIns="45719" bIns="45719">
            <a:noAutofit/>
          </a:bodyPr>
          <a:lstStyle/>
          <a:p>
            <a:pPr marL="578358" indent="-514350">
              <a:buClr>
                <a:schemeClr val="accent3"/>
              </a:buClr>
              <a:buFont typeface="+mj-lt"/>
              <a:buAutoNum type="arabicPeriod"/>
            </a:pPr>
            <a:r>
              <a:rPr lang="en-US" sz="3600" dirty="0"/>
              <a:t> </a:t>
            </a:r>
            <a:r>
              <a:rPr lang="en-US" sz="3200" dirty="0"/>
              <a:t>Bi-Curious</a:t>
            </a:r>
          </a:p>
          <a:p>
            <a:pPr marL="578358" indent="-514350">
              <a:buClr>
                <a:schemeClr val="accent3"/>
              </a:buClr>
              <a:buFont typeface="+mj-lt"/>
              <a:buAutoNum type="arabicPeriod"/>
            </a:pPr>
            <a:r>
              <a:rPr lang="en-US" sz="3200" dirty="0"/>
              <a:t> Down Low</a:t>
            </a:r>
          </a:p>
          <a:p>
            <a:pPr marL="578358" indent="-514350">
              <a:buClr>
                <a:schemeClr val="accent3"/>
              </a:buClr>
              <a:buFont typeface="+mj-lt"/>
              <a:buAutoNum type="arabicPeriod"/>
            </a:pPr>
            <a:r>
              <a:rPr lang="en-US" sz="3200" dirty="0"/>
              <a:t> </a:t>
            </a:r>
            <a:r>
              <a:rPr lang="en-US" sz="3200" dirty="0" err="1"/>
              <a:t>Heteroflexible</a:t>
            </a:r>
            <a:endParaRPr lang="en-US" sz="3200" dirty="0"/>
          </a:p>
          <a:p>
            <a:pPr marL="578358" indent="-514350">
              <a:buClr>
                <a:schemeClr val="accent3"/>
              </a:buClr>
              <a:buFont typeface="+mj-lt"/>
              <a:buAutoNum type="arabicPeriod"/>
            </a:pPr>
            <a:r>
              <a:rPr lang="en-US" sz="3200" dirty="0"/>
              <a:t> Men Who Have Sex with Men</a:t>
            </a:r>
          </a:p>
        </p:txBody>
      </p:sp>
    </p:spTree>
    <p:custDataLst>
      <p:tags r:id="rId2"/>
    </p:custDataLst>
    <p:extLst>
      <p:ext uri="{BB962C8B-B14F-4D97-AF65-F5344CB8AC3E}">
        <p14:creationId xmlns:p14="http://schemas.microsoft.com/office/powerpoint/2010/main" val="188236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0"/>
            <a:ext cx="8229600" cy="1399032"/>
          </a:xfrm>
        </p:spPr>
        <p:txBody>
          <a:bodyPr>
            <a:noAutofit/>
          </a:bodyPr>
          <a:lstStyle/>
          <a:p>
            <a:r>
              <a:rPr lang="en-US" sz="3200" dirty="0"/>
              <a:t>The practice of having and the ability to have more than one sexual or romantic partner at a time. </a:t>
            </a:r>
            <a:endParaRPr lang="en-US" sz="3500"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2750208444"/>
              </p:ext>
            </p:extLst>
          </p:nvPr>
        </p:nvGraphicFramePr>
        <p:xfrm>
          <a:off x="127000" y="4110038"/>
          <a:ext cx="9144000" cy="2619375"/>
        </p:xfrm>
        <a:graphic>
          <a:graphicData uri="http://schemas.openxmlformats.org/presentationml/2006/ole">
            <mc:AlternateContent xmlns:mc="http://schemas.openxmlformats.org/markup-compatibility/2006">
              <mc:Choice xmlns:v="urn:schemas-microsoft-com:vml" Requires="v">
                <p:oleObj spid="_x0000_s24641" name="Chart" r:id="rId6" imgW="9143977" imgH="2619435" progId="MSGraph.Chart.8">
                  <p:embed followColorScheme="full"/>
                </p:oleObj>
              </mc:Choice>
              <mc:Fallback>
                <p:oleObj name="Chart" r:id="rId6" imgW="9143977" imgH="2619435" progId="MSGraph.Chart.8">
                  <p:embed followColorScheme="full"/>
                  <p:pic>
                    <p:nvPicPr>
                      <p:cNvPr id="0" name=""/>
                      <p:cNvPicPr>
                        <a:picLocks noChangeAspect="1" noChangeArrowheads="1"/>
                      </p:cNvPicPr>
                      <p:nvPr/>
                    </p:nvPicPr>
                    <p:blipFill>
                      <a:blip r:embed="rId7"/>
                      <a:srcRect/>
                      <a:stretch>
                        <a:fillRect/>
                      </a:stretch>
                    </p:blipFill>
                    <p:spPr bwMode="auto">
                      <a:xfrm>
                        <a:off x="127000" y="4110038"/>
                        <a:ext cx="9144000" cy="261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397000" y="4237038"/>
            <a:ext cx="8229600" cy="4525962"/>
          </a:xfrm>
        </p:spPr>
        <p:txBody>
          <a:bodyPr tIns="45719" bIns="45719">
            <a:noAutofit/>
          </a:bodyPr>
          <a:lstStyle/>
          <a:p>
            <a:pPr marL="806958" indent="-742950">
              <a:buClr>
                <a:schemeClr val="accent3"/>
              </a:buClr>
              <a:buFont typeface="+mj-lt"/>
              <a:buAutoNum type="arabicPeriod"/>
            </a:pPr>
            <a:r>
              <a:rPr lang="en-US" sz="3200" dirty="0" smtClean="0"/>
              <a:t>Monogamy</a:t>
            </a:r>
            <a:endParaRPr lang="en-US" sz="3200" dirty="0"/>
          </a:p>
          <a:p>
            <a:pPr marL="578358" indent="-514350">
              <a:buClr>
                <a:schemeClr val="accent3"/>
              </a:buClr>
              <a:buFont typeface="+mj-lt"/>
              <a:buAutoNum type="arabicPeriod"/>
            </a:pPr>
            <a:r>
              <a:rPr lang="en-US" sz="3200" dirty="0" smtClean="0"/>
              <a:t>Polygamy</a:t>
            </a:r>
            <a:endParaRPr lang="en-US" sz="3200" dirty="0"/>
          </a:p>
          <a:p>
            <a:pPr marL="578358" indent="-514350">
              <a:buClr>
                <a:schemeClr val="accent3"/>
              </a:buClr>
              <a:buFont typeface="+mj-lt"/>
              <a:buAutoNum type="arabicPeriod"/>
            </a:pPr>
            <a:r>
              <a:rPr lang="en-US" sz="3200" dirty="0" smtClean="0"/>
              <a:t>Polyamory</a:t>
            </a:r>
            <a:endParaRPr lang="en-US" sz="3200" dirty="0"/>
          </a:p>
          <a:p>
            <a:pPr marL="578358" indent="-514350">
              <a:buClr>
                <a:schemeClr val="accent3"/>
              </a:buClr>
              <a:buFont typeface="+mj-lt"/>
              <a:buAutoNum type="arabicPeriod"/>
            </a:pPr>
            <a:r>
              <a:rPr lang="en-US" sz="3200" dirty="0" smtClean="0"/>
              <a:t>Monotony</a:t>
            </a:r>
            <a:endParaRPr lang="en-US" sz="3200" dirty="0"/>
          </a:p>
        </p:txBody>
      </p:sp>
    </p:spTree>
    <p:custDataLst>
      <p:tags r:id="rId2"/>
    </p:custDataLst>
    <p:extLst>
      <p:ext uri="{BB962C8B-B14F-4D97-AF65-F5344CB8AC3E}">
        <p14:creationId xmlns:p14="http://schemas.microsoft.com/office/powerpoint/2010/main" val="160547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t>
            </a:r>
            <a:r>
              <a:rPr lang="en-US" b="1" dirty="0" smtClean="0"/>
              <a:t>Behavior</a:t>
            </a:r>
            <a:endParaRPr lang="en-US" b="1" dirty="0"/>
          </a:p>
        </p:txBody>
      </p:sp>
      <p:sp>
        <p:nvSpPr>
          <p:cNvPr id="5" name="Content Placeholder 4"/>
          <p:cNvSpPr>
            <a:spLocks noGrp="1"/>
          </p:cNvSpPr>
          <p:nvPr>
            <p:ph idx="1"/>
          </p:nvPr>
        </p:nvSpPr>
        <p:spPr>
          <a:xfrm>
            <a:off x="457200" y="1905000"/>
            <a:ext cx="2971800" cy="4572000"/>
          </a:xfrm>
        </p:spPr>
        <p:txBody>
          <a:bodyPr>
            <a:normAutofit/>
          </a:bodyPr>
          <a:lstStyle/>
          <a:p>
            <a:pPr algn="ctr">
              <a:spcBef>
                <a:spcPts val="0"/>
              </a:spcBef>
              <a:buNone/>
            </a:pPr>
            <a:r>
              <a:rPr lang="en-US" sz="2400" b="1" dirty="0" smtClean="0">
                <a:solidFill>
                  <a:schemeClr val="accent1"/>
                </a:solidFill>
              </a:rPr>
              <a:t>Orientation</a:t>
            </a:r>
          </a:p>
          <a:p>
            <a:pPr>
              <a:spcBef>
                <a:spcPts val="0"/>
              </a:spcBef>
              <a:buNone/>
            </a:pPr>
            <a:endParaRPr lang="en-US" sz="2400" dirty="0" smtClean="0"/>
          </a:p>
          <a:p>
            <a:pPr>
              <a:spcBef>
                <a:spcPts val="0"/>
              </a:spcBef>
              <a:buNone/>
            </a:pPr>
            <a:r>
              <a:rPr lang="en-US" sz="2400" dirty="0" smtClean="0"/>
              <a:t>Bisexual</a:t>
            </a:r>
          </a:p>
          <a:p>
            <a:pPr>
              <a:spcBef>
                <a:spcPts val="0"/>
              </a:spcBef>
            </a:pPr>
            <a:endParaRPr lang="en-US" sz="2400" dirty="0" smtClean="0"/>
          </a:p>
          <a:p>
            <a:pPr>
              <a:spcBef>
                <a:spcPts val="0"/>
              </a:spcBef>
              <a:buNone/>
            </a:pPr>
            <a:r>
              <a:rPr lang="en-US" sz="2400" dirty="0" smtClean="0"/>
              <a:t>Heterosexual</a:t>
            </a:r>
          </a:p>
          <a:p>
            <a:pPr>
              <a:spcBef>
                <a:spcPts val="0"/>
              </a:spcBef>
            </a:pPr>
            <a:endParaRPr lang="en-US" sz="2400" dirty="0" smtClean="0"/>
          </a:p>
          <a:p>
            <a:pPr>
              <a:spcBef>
                <a:spcPts val="0"/>
              </a:spcBef>
              <a:buNone/>
            </a:pPr>
            <a:r>
              <a:rPr lang="en-US" sz="2400" dirty="0" smtClean="0"/>
              <a:t>Homosexual</a:t>
            </a:r>
          </a:p>
          <a:p>
            <a:pPr>
              <a:spcBef>
                <a:spcPts val="0"/>
              </a:spcBef>
            </a:pPr>
            <a:endParaRPr lang="en-US" sz="2400" dirty="0" smtClean="0"/>
          </a:p>
          <a:p>
            <a:pPr>
              <a:spcBef>
                <a:spcPts val="0"/>
              </a:spcBef>
              <a:buNone/>
            </a:pPr>
            <a:r>
              <a:rPr lang="en-US" sz="2400" dirty="0" smtClean="0"/>
              <a:t>Pansexual</a:t>
            </a:r>
          </a:p>
          <a:p>
            <a:pPr>
              <a:spcBef>
                <a:spcPts val="0"/>
              </a:spcBef>
              <a:buNone/>
            </a:pPr>
            <a:endParaRPr lang="en-US" sz="2400" dirty="0" smtClean="0"/>
          </a:p>
          <a:p>
            <a:pPr>
              <a:spcBef>
                <a:spcPts val="0"/>
              </a:spcBef>
              <a:buNone/>
            </a:pPr>
            <a:r>
              <a:rPr lang="en-US" sz="2400" dirty="0" smtClean="0"/>
              <a:t>Asexual</a:t>
            </a:r>
            <a:endParaRPr lang="en-US" sz="2400" dirty="0"/>
          </a:p>
        </p:txBody>
      </p:sp>
      <p:sp>
        <p:nvSpPr>
          <p:cNvPr id="6" name="Content Placeholder 4"/>
          <p:cNvSpPr txBox="1">
            <a:spLocks/>
          </p:cNvSpPr>
          <p:nvPr/>
        </p:nvSpPr>
        <p:spPr>
          <a:xfrm>
            <a:off x="6019800" y="1905000"/>
            <a:ext cx="2895600" cy="4594192"/>
          </a:xfrm>
          <a:prstGeom prst="rect">
            <a:avLst/>
          </a:prstGeom>
        </p:spPr>
        <p:txBody>
          <a:bodyPr vert="horz" anchor="t">
            <a:normAutofit/>
          </a:bodyPr>
          <a:lstStyle/>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b="1" dirty="0" smtClean="0">
                <a:solidFill>
                  <a:schemeClr val="accent1"/>
                </a:solidFill>
              </a:rPr>
              <a:t>Behavior</a:t>
            </a:r>
          </a:p>
          <a:p>
            <a:pPr marL="448056" marR="0" lvl="0" indent="-384048" algn="r" defTabSz="914400" rtl="0" eaLnBrk="1" fontAlgn="auto" latinLnBrk="0" hangingPunct="1">
              <a:lnSpc>
                <a:spcPct val="100000"/>
              </a:lnSpc>
              <a:spcAft>
                <a:spcPts val="0"/>
              </a:spcAft>
              <a:buClr>
                <a:schemeClr val="accent1"/>
              </a:buClr>
              <a:buSzPct val="80000"/>
              <a:tabLst/>
              <a:defRPr/>
            </a:pPr>
            <a:endParaRPr lang="en-US" sz="400" dirty="0" smtClean="0"/>
          </a:p>
          <a:p>
            <a:pPr marL="448056" marR="0" lvl="0" indent="-384048" algn="r" defTabSz="914400" rtl="0" eaLnBrk="1" fontAlgn="auto" latinLnBrk="0" hangingPunct="1">
              <a:lnSpc>
                <a:spcPct val="100000"/>
              </a:lnSpc>
              <a:spcAft>
                <a:spcPts val="0"/>
              </a:spcAft>
              <a:buClr>
                <a:schemeClr val="accent1"/>
              </a:buClr>
              <a:buSzPct val="80000"/>
              <a:tabLst/>
              <a:defRPr/>
            </a:pPr>
            <a:endParaRPr lang="en-US" sz="400" dirty="0"/>
          </a:p>
          <a:p>
            <a:pPr marL="448056" marR="0" lvl="0" indent="-384048" algn="r" defTabSz="914400" rtl="0" eaLnBrk="1" fontAlgn="auto" latinLnBrk="0" hangingPunct="1">
              <a:lnSpc>
                <a:spcPct val="100000"/>
              </a:lnSpc>
              <a:spcAft>
                <a:spcPts val="0"/>
              </a:spcAft>
              <a:buClr>
                <a:schemeClr val="accent1"/>
              </a:buClr>
              <a:buSzPct val="80000"/>
              <a:tabLst/>
              <a:defRPr/>
            </a:pPr>
            <a:endParaRPr lang="en-US" sz="400" dirty="0" smtClean="0"/>
          </a:p>
          <a:p>
            <a:pPr marL="448056" marR="0" lvl="0" indent="-384048" algn="r" defTabSz="914400" rtl="0" eaLnBrk="1" fontAlgn="auto" latinLnBrk="0" hangingPunct="1">
              <a:lnSpc>
                <a:spcPct val="100000"/>
              </a:lnSpc>
              <a:spcAft>
                <a:spcPts val="0"/>
              </a:spcAft>
              <a:buClr>
                <a:schemeClr val="accent1"/>
              </a:buClr>
              <a:buSzPct val="80000"/>
              <a:tabLst/>
              <a:defRPr/>
            </a:pPr>
            <a:endParaRPr lang="en-US" sz="400" dirty="0"/>
          </a:p>
          <a:p>
            <a:pPr marL="448056" marR="0" lvl="0" indent="-384048" algn="r" defTabSz="914400" rtl="0" eaLnBrk="1" fontAlgn="auto" latinLnBrk="0" hangingPunct="1">
              <a:lnSpc>
                <a:spcPct val="100000"/>
              </a:lnSpc>
              <a:spcAft>
                <a:spcPts val="0"/>
              </a:spcAft>
              <a:buClr>
                <a:schemeClr val="accent1"/>
              </a:buClr>
              <a:buSzPct val="80000"/>
              <a:tabLst/>
              <a:defRPr/>
            </a:pPr>
            <a:endParaRPr lang="en-US" sz="400" dirty="0" smtClean="0"/>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Men &amp; Women</a:t>
            </a:r>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“opposite”</a:t>
            </a:r>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gender</a:t>
            </a:r>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endParaRPr lang="en-US" sz="400" dirty="0"/>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“same” </a:t>
            </a:r>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gender</a:t>
            </a:r>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endParaRPr lang="en-US" sz="400" dirty="0"/>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All genders</a:t>
            </a:r>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endParaRPr lang="en-US" sz="400" dirty="0"/>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No sexual</a:t>
            </a:r>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behavior</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8" name="Straight Arrow Connector 7"/>
          <p:cNvCxnSpPr/>
          <p:nvPr/>
        </p:nvCxnSpPr>
        <p:spPr>
          <a:xfrm>
            <a:off x="2743200" y="2819400"/>
            <a:ext cx="3505200" cy="1588"/>
          </a:xfrm>
          <a:prstGeom prst="straightConnector1">
            <a:avLst/>
          </a:prstGeom>
          <a:ln w="50800" cap="sq">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743200" y="3581400"/>
            <a:ext cx="3505200" cy="1588"/>
          </a:xfrm>
          <a:prstGeom prst="straightConnector1">
            <a:avLst/>
          </a:prstGeom>
          <a:ln w="50800" cap="sq">
            <a:headEnd type="oval"/>
            <a:tailEnd type="ova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743200" y="4343400"/>
            <a:ext cx="3505200" cy="0"/>
          </a:xfrm>
          <a:prstGeom prst="straightConnector1">
            <a:avLst/>
          </a:prstGeom>
          <a:ln w="50800" cap="sq">
            <a:headEnd type="oval"/>
            <a:tailEnd type="ova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743200" y="5103812"/>
            <a:ext cx="3505200" cy="1588"/>
          </a:xfrm>
          <a:prstGeom prst="straightConnector1">
            <a:avLst/>
          </a:prstGeom>
          <a:ln w="50800" cap="sq">
            <a:headEnd type="oval"/>
            <a:tailEnd type="ova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743200" y="5865812"/>
            <a:ext cx="3505200" cy="1588"/>
          </a:xfrm>
          <a:prstGeom prst="straightConnector1">
            <a:avLst/>
          </a:prstGeom>
          <a:ln w="50800" cap="sq">
            <a:headEnd type="oval"/>
            <a:tailEnd type="ova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t>
            </a:r>
            <a:r>
              <a:rPr lang="en-US" b="1" dirty="0" smtClean="0"/>
              <a:t>Behavior</a:t>
            </a:r>
            <a:endParaRPr lang="en-US" b="1" dirty="0"/>
          </a:p>
        </p:txBody>
      </p:sp>
      <p:sp>
        <p:nvSpPr>
          <p:cNvPr id="5" name="Content Placeholder 4"/>
          <p:cNvSpPr>
            <a:spLocks noGrp="1"/>
          </p:cNvSpPr>
          <p:nvPr>
            <p:ph idx="1"/>
          </p:nvPr>
        </p:nvSpPr>
        <p:spPr>
          <a:xfrm>
            <a:off x="457200" y="1905000"/>
            <a:ext cx="2971800" cy="4572000"/>
          </a:xfrm>
        </p:spPr>
        <p:txBody>
          <a:bodyPr>
            <a:normAutofit/>
          </a:bodyPr>
          <a:lstStyle/>
          <a:p>
            <a:pPr algn="ctr">
              <a:spcBef>
                <a:spcPts val="0"/>
              </a:spcBef>
              <a:buNone/>
            </a:pPr>
            <a:r>
              <a:rPr lang="en-US" sz="2400" b="1" dirty="0" smtClean="0">
                <a:solidFill>
                  <a:schemeClr val="accent1"/>
                </a:solidFill>
              </a:rPr>
              <a:t>Orientation</a:t>
            </a:r>
          </a:p>
          <a:p>
            <a:pPr>
              <a:spcBef>
                <a:spcPts val="0"/>
              </a:spcBef>
              <a:buNone/>
            </a:pPr>
            <a:endParaRPr lang="en-US" sz="2400" dirty="0" smtClean="0"/>
          </a:p>
          <a:p>
            <a:pPr>
              <a:spcBef>
                <a:spcPts val="0"/>
              </a:spcBef>
              <a:buNone/>
            </a:pPr>
            <a:r>
              <a:rPr lang="en-US" sz="2400" dirty="0" smtClean="0"/>
              <a:t>Bisexual</a:t>
            </a:r>
          </a:p>
          <a:p>
            <a:pPr>
              <a:spcBef>
                <a:spcPts val="0"/>
              </a:spcBef>
            </a:pPr>
            <a:endParaRPr lang="en-US" sz="2400" dirty="0" smtClean="0"/>
          </a:p>
          <a:p>
            <a:pPr>
              <a:spcBef>
                <a:spcPts val="0"/>
              </a:spcBef>
              <a:buNone/>
            </a:pPr>
            <a:r>
              <a:rPr lang="en-US" sz="2400" dirty="0" smtClean="0"/>
              <a:t>Heterosexual</a:t>
            </a:r>
          </a:p>
          <a:p>
            <a:pPr>
              <a:spcBef>
                <a:spcPts val="0"/>
              </a:spcBef>
            </a:pPr>
            <a:endParaRPr lang="en-US" sz="2400" dirty="0" smtClean="0"/>
          </a:p>
          <a:p>
            <a:pPr>
              <a:spcBef>
                <a:spcPts val="0"/>
              </a:spcBef>
              <a:buNone/>
            </a:pPr>
            <a:r>
              <a:rPr lang="en-US" sz="2400" dirty="0" smtClean="0"/>
              <a:t>Homosexual</a:t>
            </a:r>
          </a:p>
          <a:p>
            <a:pPr>
              <a:spcBef>
                <a:spcPts val="0"/>
              </a:spcBef>
            </a:pPr>
            <a:endParaRPr lang="en-US" sz="2400" dirty="0" smtClean="0"/>
          </a:p>
          <a:p>
            <a:pPr>
              <a:spcBef>
                <a:spcPts val="0"/>
              </a:spcBef>
              <a:buNone/>
            </a:pPr>
            <a:r>
              <a:rPr lang="en-US" sz="2400" dirty="0" smtClean="0"/>
              <a:t>Pansexual</a:t>
            </a:r>
          </a:p>
          <a:p>
            <a:pPr>
              <a:spcBef>
                <a:spcPts val="0"/>
              </a:spcBef>
              <a:buNone/>
            </a:pPr>
            <a:endParaRPr lang="en-US" sz="2400" dirty="0" smtClean="0"/>
          </a:p>
          <a:p>
            <a:pPr>
              <a:spcBef>
                <a:spcPts val="0"/>
              </a:spcBef>
              <a:buNone/>
            </a:pPr>
            <a:r>
              <a:rPr lang="en-US" sz="2400" dirty="0" smtClean="0"/>
              <a:t>Asexual</a:t>
            </a:r>
            <a:endParaRPr lang="en-US" sz="2400" dirty="0"/>
          </a:p>
        </p:txBody>
      </p:sp>
      <p:cxnSp>
        <p:nvCxnSpPr>
          <p:cNvPr id="8" name="Straight Arrow Connector 7"/>
          <p:cNvCxnSpPr/>
          <p:nvPr/>
        </p:nvCxnSpPr>
        <p:spPr>
          <a:xfrm>
            <a:off x="2743200" y="2895600"/>
            <a:ext cx="3733800" cy="1447800"/>
          </a:xfrm>
          <a:prstGeom prst="straightConnector1">
            <a:avLst/>
          </a:prstGeom>
          <a:ln w="50800" cap="sq">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2743200" y="2895600"/>
            <a:ext cx="3352800" cy="685800"/>
          </a:xfrm>
          <a:prstGeom prst="straightConnector1">
            <a:avLst/>
          </a:prstGeom>
          <a:ln w="50800" cap="sq">
            <a:headEnd type="oval"/>
            <a:tailEnd type="ova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743200" y="4343400"/>
            <a:ext cx="3733800" cy="1447800"/>
          </a:xfrm>
          <a:prstGeom prst="straightConnector1">
            <a:avLst/>
          </a:prstGeom>
          <a:ln w="50800" cap="sq">
            <a:headEnd type="oval"/>
            <a:tailEnd type="ova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743200" y="3657600"/>
            <a:ext cx="3733800" cy="1371600"/>
          </a:xfrm>
          <a:prstGeom prst="straightConnector1">
            <a:avLst/>
          </a:prstGeom>
          <a:ln w="50800" cap="sq">
            <a:headEnd type="oval"/>
            <a:tailEnd type="ova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743200" y="5105400"/>
            <a:ext cx="3657600" cy="684212"/>
          </a:xfrm>
          <a:prstGeom prst="straightConnector1">
            <a:avLst/>
          </a:prstGeom>
          <a:ln w="50800" cap="sq">
            <a:headEnd type="oval"/>
            <a:tailEnd type="oval"/>
          </a:ln>
        </p:spPr>
        <p:style>
          <a:lnRef idx="1">
            <a:schemeClr val="accent1"/>
          </a:lnRef>
          <a:fillRef idx="0">
            <a:schemeClr val="accent1"/>
          </a:fillRef>
          <a:effectRef idx="0">
            <a:schemeClr val="accent1"/>
          </a:effectRef>
          <a:fontRef idx="minor">
            <a:schemeClr val="tx1"/>
          </a:fontRef>
        </p:style>
      </p:cxnSp>
      <p:sp>
        <p:nvSpPr>
          <p:cNvPr id="14" name="Content Placeholder 4"/>
          <p:cNvSpPr txBox="1">
            <a:spLocks/>
          </p:cNvSpPr>
          <p:nvPr/>
        </p:nvSpPr>
        <p:spPr>
          <a:xfrm>
            <a:off x="5867400" y="1905000"/>
            <a:ext cx="2895600" cy="4594192"/>
          </a:xfrm>
          <a:prstGeom prst="rect">
            <a:avLst/>
          </a:prstGeom>
        </p:spPr>
        <p:txBody>
          <a:bodyPr vert="horz" anchor="t">
            <a:normAutofit/>
          </a:bodyPr>
          <a:lstStyle/>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b="1" dirty="0" smtClean="0">
                <a:solidFill>
                  <a:schemeClr val="accent1"/>
                </a:solidFill>
              </a:rPr>
              <a:t>Behavior</a:t>
            </a:r>
          </a:p>
          <a:p>
            <a:pPr marL="448056" marR="0" lvl="0" indent="-384048" algn="r" defTabSz="914400" rtl="0" eaLnBrk="1" fontAlgn="auto" latinLnBrk="0" hangingPunct="1">
              <a:lnSpc>
                <a:spcPct val="100000"/>
              </a:lnSpc>
              <a:spcAft>
                <a:spcPts val="0"/>
              </a:spcAft>
              <a:buClr>
                <a:schemeClr val="accent1"/>
              </a:buClr>
              <a:buSzPct val="80000"/>
              <a:tabLst/>
              <a:defRPr/>
            </a:pPr>
            <a:endParaRPr lang="en-US" sz="400" dirty="0" smtClean="0"/>
          </a:p>
          <a:p>
            <a:pPr marL="448056" marR="0" lvl="0" indent="-384048" algn="r" defTabSz="914400" rtl="0" eaLnBrk="1" fontAlgn="auto" latinLnBrk="0" hangingPunct="1">
              <a:lnSpc>
                <a:spcPct val="100000"/>
              </a:lnSpc>
              <a:spcAft>
                <a:spcPts val="0"/>
              </a:spcAft>
              <a:buClr>
                <a:schemeClr val="accent1"/>
              </a:buClr>
              <a:buSzPct val="80000"/>
              <a:tabLst/>
              <a:defRPr/>
            </a:pPr>
            <a:endParaRPr lang="en-US" sz="400" dirty="0"/>
          </a:p>
          <a:p>
            <a:pPr marL="448056" marR="0" lvl="0" indent="-384048" algn="r" defTabSz="914400" rtl="0" eaLnBrk="1" fontAlgn="auto" latinLnBrk="0" hangingPunct="1">
              <a:lnSpc>
                <a:spcPct val="100000"/>
              </a:lnSpc>
              <a:spcAft>
                <a:spcPts val="0"/>
              </a:spcAft>
              <a:buClr>
                <a:schemeClr val="accent1"/>
              </a:buClr>
              <a:buSzPct val="80000"/>
              <a:tabLst/>
              <a:defRPr/>
            </a:pPr>
            <a:endParaRPr lang="en-US" sz="400" dirty="0" smtClean="0"/>
          </a:p>
          <a:p>
            <a:pPr marL="448056" marR="0" lvl="0" indent="-384048" algn="r" defTabSz="914400" rtl="0" eaLnBrk="1" fontAlgn="auto" latinLnBrk="0" hangingPunct="1">
              <a:lnSpc>
                <a:spcPct val="100000"/>
              </a:lnSpc>
              <a:spcAft>
                <a:spcPts val="0"/>
              </a:spcAft>
              <a:buClr>
                <a:schemeClr val="accent1"/>
              </a:buClr>
              <a:buSzPct val="80000"/>
              <a:tabLst/>
              <a:defRPr/>
            </a:pPr>
            <a:endParaRPr lang="en-US" sz="400" dirty="0"/>
          </a:p>
          <a:p>
            <a:pPr marL="448056" marR="0" lvl="0" indent="-384048" algn="r" defTabSz="914400" rtl="0" eaLnBrk="1" fontAlgn="auto" latinLnBrk="0" hangingPunct="1">
              <a:lnSpc>
                <a:spcPct val="100000"/>
              </a:lnSpc>
              <a:spcAft>
                <a:spcPts val="0"/>
              </a:spcAft>
              <a:buClr>
                <a:schemeClr val="accent1"/>
              </a:buClr>
              <a:buSzPct val="80000"/>
              <a:tabLst/>
              <a:defRPr/>
            </a:pPr>
            <a:endParaRPr lang="en-US" sz="400" dirty="0" smtClean="0"/>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Men &amp; Women</a:t>
            </a:r>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“opposite”</a:t>
            </a:r>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gender</a:t>
            </a:r>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endParaRPr lang="en-US" sz="400" dirty="0"/>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“same” </a:t>
            </a:r>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gender</a:t>
            </a:r>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endParaRPr lang="en-US" sz="400" dirty="0"/>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All genders</a:t>
            </a:r>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endParaRPr lang="en-US" sz="400" dirty="0"/>
          </a:p>
          <a:p>
            <a:pPr marL="448056" marR="0" lvl="0" indent="-384048" algn="ctr" defTabSz="914400" rtl="0" eaLnBrk="1" fontAlgn="auto" latinLnBrk="0" hangingPunct="1">
              <a:lnSpc>
                <a:spcPct val="100000"/>
              </a:lnSpc>
              <a:spcAft>
                <a:spcPts val="0"/>
              </a:spcAft>
              <a:buClr>
                <a:schemeClr val="accent1"/>
              </a:buClr>
              <a:buSzPct val="80000"/>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No sexual</a:t>
            </a:r>
          </a:p>
          <a:p>
            <a:pPr marL="448056" marR="0" lvl="0" indent="-384048" algn="ctr" defTabSz="914400" rtl="0" eaLnBrk="1" fontAlgn="auto" latinLnBrk="0" hangingPunct="1">
              <a:lnSpc>
                <a:spcPct val="100000"/>
              </a:lnSpc>
              <a:spcAft>
                <a:spcPts val="0"/>
              </a:spcAft>
              <a:buClr>
                <a:schemeClr val="accent1"/>
              </a:buClr>
              <a:buSzPct val="80000"/>
              <a:tabLst/>
              <a:defRPr/>
            </a:pPr>
            <a:r>
              <a:rPr lang="en-US" sz="2400" dirty="0" smtClean="0"/>
              <a:t>behavior</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Introductions</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Name</a:t>
            </a:r>
          </a:p>
          <a:p>
            <a:endParaRPr lang="en-US" dirty="0" smtClean="0"/>
          </a:p>
          <a:p>
            <a:r>
              <a:rPr lang="en-US" dirty="0" smtClean="0"/>
              <a:t>Gender Pronouns</a:t>
            </a:r>
          </a:p>
          <a:p>
            <a:endParaRPr lang="en-US" dirty="0" smtClean="0"/>
          </a:p>
          <a:p>
            <a:r>
              <a:rPr lang="en-US" dirty="0" smtClean="0"/>
              <a:t>What brings you here today</a:t>
            </a: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BREAK</a:t>
            </a:r>
            <a:endParaRPr lang="en-US" b="1" dirty="0"/>
          </a:p>
        </p:txBody>
      </p:sp>
      <p:sp>
        <p:nvSpPr>
          <p:cNvPr id="3" name="Content Placeholder 2"/>
          <p:cNvSpPr>
            <a:spLocks noGrp="1"/>
          </p:cNvSpPr>
          <p:nvPr>
            <p:ph idx="1"/>
          </p:nvPr>
        </p:nvSpPr>
        <p:spPr/>
        <p:txBody>
          <a:bodyPr/>
          <a:lstStyle/>
          <a:p>
            <a:r>
              <a:rPr lang="en-US" dirty="0" smtClean="0"/>
              <a:t>Transformation:</a:t>
            </a:r>
          </a:p>
          <a:p>
            <a:pPr lvl="1"/>
            <a:r>
              <a:rPr lang="en-US" sz="2200" dirty="0">
                <a:hlinkClick r:id="rId3"/>
              </a:rPr>
              <a:t>https://</a:t>
            </a:r>
            <a:r>
              <a:rPr lang="en-US" sz="2200" dirty="0" smtClean="0">
                <a:hlinkClick r:id="rId3"/>
              </a:rPr>
              <a:t>www.youtube.com/watch?v=sBpZGDnKP8c</a:t>
            </a:r>
            <a:r>
              <a:rPr lang="en-US" sz="2200" dirty="0" smtClean="0"/>
              <a:t> </a:t>
            </a:r>
            <a:endParaRPr lang="en-US" dirty="0"/>
          </a:p>
        </p:txBody>
      </p:sp>
    </p:spTree>
    <p:extLst>
      <p:ext uri="{BB962C8B-B14F-4D97-AF65-F5344CB8AC3E}">
        <p14:creationId xmlns:p14="http://schemas.microsoft.com/office/powerpoint/2010/main" val="10588089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Trans/Gender </a:t>
            </a:r>
            <a:r>
              <a:rPr lang="en-US" b="1" dirty="0" smtClean="0"/>
              <a:t>Spectrum</a:t>
            </a:r>
            <a:endParaRPr lang="en-US" b="1" dirty="0"/>
          </a:p>
        </p:txBody>
      </p:sp>
      <p:sp>
        <p:nvSpPr>
          <p:cNvPr id="3" name="Content Placeholder 2"/>
          <p:cNvSpPr>
            <a:spLocks noGrp="1"/>
          </p:cNvSpPr>
          <p:nvPr>
            <p:ph idx="1"/>
          </p:nvPr>
        </p:nvSpPr>
        <p:spPr/>
        <p:txBody>
          <a:bodyPr/>
          <a:lstStyle/>
          <a:p>
            <a:r>
              <a:rPr lang="en-US" dirty="0" smtClean="0">
                <a:solidFill>
                  <a:schemeClr val="accent1">
                    <a:lumMod val="60000"/>
                    <a:lumOff val="40000"/>
                  </a:schemeClr>
                </a:solidFill>
              </a:rPr>
              <a:t>Physical Sex</a:t>
            </a:r>
          </a:p>
          <a:p>
            <a:pPr lvl="1"/>
            <a:r>
              <a:rPr lang="en-US" dirty="0" smtClean="0"/>
              <a:t>“What is the Biological Orientation of My Body?”</a:t>
            </a:r>
          </a:p>
          <a:p>
            <a:endParaRPr lang="en-US" dirty="0"/>
          </a:p>
          <a:p>
            <a:r>
              <a:rPr lang="en-US" dirty="0" smtClean="0">
                <a:solidFill>
                  <a:schemeClr val="accent1">
                    <a:lumMod val="60000"/>
                    <a:lumOff val="40000"/>
                  </a:schemeClr>
                </a:solidFill>
              </a:rPr>
              <a:t>Gender Identity</a:t>
            </a:r>
          </a:p>
          <a:p>
            <a:pPr lvl="1"/>
            <a:r>
              <a:rPr lang="en-US" dirty="0" smtClean="0"/>
              <a:t>“Who Am I?”</a:t>
            </a:r>
          </a:p>
          <a:p>
            <a:endParaRPr lang="en-US" dirty="0" smtClean="0"/>
          </a:p>
          <a:p>
            <a:r>
              <a:rPr lang="en-US" dirty="0" smtClean="0">
                <a:solidFill>
                  <a:schemeClr val="accent1">
                    <a:lumMod val="60000"/>
                    <a:lumOff val="40000"/>
                  </a:schemeClr>
                </a:solidFill>
              </a:rPr>
              <a:t>Gender Expression</a:t>
            </a:r>
          </a:p>
          <a:p>
            <a:pPr lvl="1"/>
            <a:r>
              <a:rPr lang="en-US" dirty="0" smtClean="0"/>
              <a:t>“How Do I Present to the World?”</a:t>
            </a:r>
            <a:endParaRPr lang="en-US" dirty="0"/>
          </a:p>
        </p:txBody>
      </p:sp>
    </p:spTree>
    <p:extLst>
      <p:ext uri="{BB962C8B-B14F-4D97-AF65-F5344CB8AC3E}">
        <p14:creationId xmlns:p14="http://schemas.microsoft.com/office/powerpoint/2010/main" val="26096021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39568"/>
            <a:ext cx="9144000" cy="1399032"/>
          </a:xfrm>
        </p:spPr>
        <p:txBody>
          <a:bodyPr>
            <a:normAutofit/>
          </a:bodyPr>
          <a:lstStyle/>
          <a:p>
            <a:pPr algn="ctr"/>
            <a:r>
              <a:rPr lang="en-US" sz="4500" dirty="0" smtClean="0"/>
              <a:t>Physical </a:t>
            </a:r>
            <a:r>
              <a:rPr lang="en-US" sz="4500" b="1" dirty="0" smtClean="0"/>
              <a:t>Sex</a:t>
            </a:r>
            <a:endParaRPr lang="en-US" sz="4500" b="1" dirty="0"/>
          </a:p>
        </p:txBody>
      </p:sp>
      <p:sp>
        <p:nvSpPr>
          <p:cNvPr id="3" name="TextBox 2"/>
          <p:cNvSpPr txBox="1"/>
          <p:nvPr/>
        </p:nvSpPr>
        <p:spPr>
          <a:xfrm>
            <a:off x="1447800" y="3810000"/>
            <a:ext cx="6553200" cy="1354217"/>
          </a:xfrm>
          <a:prstGeom prst="rect">
            <a:avLst/>
          </a:prstGeom>
          <a:noFill/>
        </p:spPr>
        <p:txBody>
          <a:bodyPr wrap="square" rtlCol="0">
            <a:spAutoFit/>
          </a:bodyPr>
          <a:lstStyle/>
          <a:p>
            <a:pPr marL="0" lvl="1" algn="ctr"/>
            <a:r>
              <a:rPr lang="en-US" sz="3200" dirty="0" smtClean="0"/>
              <a:t>“What is the Biological Orientation of my Body?”</a:t>
            </a:r>
            <a:endParaRPr lang="en-US" sz="3200" dirty="0"/>
          </a:p>
          <a:p>
            <a:endParaRPr lang="en-US" dirty="0"/>
          </a:p>
        </p:txBody>
      </p:sp>
    </p:spTree>
    <p:custDataLst>
      <p:tags r:id="rId1"/>
    </p:custDataLst>
    <p:extLst>
      <p:ext uri="{BB962C8B-B14F-4D97-AF65-F5344CB8AC3E}">
        <p14:creationId xmlns:p14="http://schemas.microsoft.com/office/powerpoint/2010/main" val="5231535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t>
            </a:r>
            <a:r>
              <a:rPr lang="en-US" b="1" dirty="0" smtClean="0"/>
              <a:t>Sex</a:t>
            </a:r>
            <a:endParaRPr lang="en-US" b="1" dirty="0"/>
          </a:p>
        </p:txBody>
      </p:sp>
      <p:sp>
        <p:nvSpPr>
          <p:cNvPr id="3" name="Content Placeholder 2"/>
          <p:cNvSpPr>
            <a:spLocks noGrp="1"/>
          </p:cNvSpPr>
          <p:nvPr>
            <p:ph idx="1"/>
          </p:nvPr>
        </p:nvSpPr>
        <p:spPr/>
        <p:txBody>
          <a:bodyPr/>
          <a:lstStyle/>
          <a:p>
            <a:r>
              <a:rPr lang="en-US" dirty="0" smtClean="0"/>
              <a:t>Female + Male Genitalia</a:t>
            </a:r>
          </a:p>
          <a:p>
            <a:r>
              <a:rPr lang="en-US" dirty="0" smtClean="0"/>
              <a:t>Chromosomes</a:t>
            </a:r>
          </a:p>
          <a:p>
            <a:r>
              <a:rPr lang="en-US" dirty="0" smtClean="0"/>
              <a:t>Hormones</a:t>
            </a:r>
            <a:endParaRPr lang="en-US" dirty="0"/>
          </a:p>
        </p:txBody>
      </p:sp>
    </p:spTree>
    <p:extLst>
      <p:ext uri="{BB962C8B-B14F-4D97-AF65-F5344CB8AC3E}">
        <p14:creationId xmlns:p14="http://schemas.microsoft.com/office/powerpoint/2010/main" val="21100163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t>
            </a:r>
            <a:r>
              <a:rPr lang="en-US" b="1" dirty="0" smtClean="0"/>
              <a:t>Sex</a:t>
            </a:r>
            <a:endParaRPr lang="en-US" b="1" dirty="0"/>
          </a:p>
        </p:txBody>
      </p:sp>
      <p:sp>
        <p:nvSpPr>
          <p:cNvPr id="3" name="Content Placeholder 2"/>
          <p:cNvSpPr>
            <a:spLocks noGrp="1"/>
          </p:cNvSpPr>
          <p:nvPr>
            <p:ph idx="1"/>
          </p:nvPr>
        </p:nvSpPr>
        <p:spPr/>
        <p:txBody>
          <a:bodyPr/>
          <a:lstStyle/>
          <a:p>
            <a:pPr marL="64008" indent="0">
              <a:buNone/>
            </a:pPr>
            <a:r>
              <a:rPr lang="en-US" dirty="0"/>
              <a:t>Testimonies from the </a:t>
            </a:r>
            <a:r>
              <a:rPr lang="en-US" dirty="0" err="1"/>
              <a:t>Interwebs</a:t>
            </a:r>
            <a:endParaRPr lang="en-US" dirty="0"/>
          </a:p>
          <a:p>
            <a:pPr marL="64008" indent="0">
              <a:buNone/>
            </a:pPr>
            <a:endParaRPr lang="en-US" dirty="0"/>
          </a:p>
          <a:p>
            <a:r>
              <a:rPr lang="en-US" dirty="0" smtClean="0"/>
              <a:t>Sky: Three Years on Testosterone</a:t>
            </a:r>
          </a:p>
          <a:p>
            <a:pPr lvl="1"/>
            <a:r>
              <a:rPr lang="en-US" sz="1600" dirty="0">
                <a:hlinkClick r:id="rId3"/>
              </a:rPr>
              <a:t>http://</a:t>
            </a:r>
            <a:r>
              <a:rPr lang="en-US" sz="1600" dirty="0" smtClean="0">
                <a:hlinkClick r:id="rId3"/>
              </a:rPr>
              <a:t>www.youtube.com/watch?v=PyqZClILY2U</a:t>
            </a:r>
            <a:endParaRPr lang="en-US" sz="1600" dirty="0" smtClean="0"/>
          </a:p>
          <a:p>
            <a:pPr lvl="1"/>
            <a:endParaRPr lang="en-US" sz="2000" dirty="0"/>
          </a:p>
        </p:txBody>
      </p:sp>
    </p:spTree>
    <p:custDataLst>
      <p:tags r:id="rId1"/>
    </p:custDataLst>
    <p:extLst>
      <p:ext uri="{BB962C8B-B14F-4D97-AF65-F5344CB8AC3E}">
        <p14:creationId xmlns:p14="http://schemas.microsoft.com/office/powerpoint/2010/main" val="5525745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39568"/>
            <a:ext cx="9144000" cy="1399032"/>
          </a:xfrm>
        </p:spPr>
        <p:txBody>
          <a:bodyPr>
            <a:normAutofit/>
          </a:bodyPr>
          <a:lstStyle/>
          <a:p>
            <a:pPr algn="ctr"/>
            <a:r>
              <a:rPr lang="en-US" sz="4500" dirty="0" smtClean="0"/>
              <a:t>Gender </a:t>
            </a:r>
            <a:r>
              <a:rPr lang="en-US" sz="4500" b="1" dirty="0" smtClean="0"/>
              <a:t>Identity</a:t>
            </a:r>
            <a:endParaRPr lang="en-US" sz="4500" b="1" dirty="0"/>
          </a:p>
        </p:txBody>
      </p:sp>
      <p:sp>
        <p:nvSpPr>
          <p:cNvPr id="3" name="TextBox 2"/>
          <p:cNvSpPr txBox="1"/>
          <p:nvPr/>
        </p:nvSpPr>
        <p:spPr>
          <a:xfrm>
            <a:off x="1447800" y="3810000"/>
            <a:ext cx="6553200" cy="861774"/>
          </a:xfrm>
          <a:prstGeom prst="rect">
            <a:avLst/>
          </a:prstGeom>
          <a:noFill/>
        </p:spPr>
        <p:txBody>
          <a:bodyPr wrap="square" rtlCol="0">
            <a:spAutoFit/>
          </a:bodyPr>
          <a:lstStyle/>
          <a:p>
            <a:pPr marL="0" lvl="1" algn="ctr"/>
            <a:r>
              <a:rPr lang="en-US" sz="3200" dirty="0" smtClean="0"/>
              <a:t>“Who Am I?”</a:t>
            </a:r>
            <a:endParaRPr lang="en-US" sz="3200" dirty="0"/>
          </a:p>
          <a:p>
            <a:endParaRPr lang="en-US" dirty="0"/>
          </a:p>
        </p:txBody>
      </p:sp>
    </p:spTree>
    <p:custDataLst>
      <p:tags r:id="rId1"/>
    </p:custDataLst>
    <p:extLst>
      <p:ext uri="{BB962C8B-B14F-4D97-AF65-F5344CB8AC3E}">
        <p14:creationId xmlns:p14="http://schemas.microsoft.com/office/powerpoint/2010/main" val="5231535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0"/>
            <a:ext cx="8229600" cy="1399032"/>
          </a:xfrm>
        </p:spPr>
        <p:txBody>
          <a:bodyPr>
            <a:noAutofit/>
          </a:bodyPr>
          <a:lstStyle/>
          <a:p>
            <a:r>
              <a:rPr lang="en-US" sz="3600" dirty="0"/>
              <a:t>A system that defines and makes room for two and only two distinct and opposite genders [male &amp; female]</a:t>
            </a:r>
            <a:endParaRPr lang="en-US" sz="3500"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2011937785"/>
              </p:ext>
            </p:extLst>
          </p:nvPr>
        </p:nvGraphicFramePr>
        <p:xfrm>
          <a:off x="127000" y="4110038"/>
          <a:ext cx="9144000" cy="2619375"/>
        </p:xfrm>
        <a:graphic>
          <a:graphicData uri="http://schemas.openxmlformats.org/presentationml/2006/ole">
            <mc:AlternateContent xmlns:mc="http://schemas.openxmlformats.org/markup-compatibility/2006">
              <mc:Choice xmlns:v="urn:schemas-microsoft-com:vml" Requires="v">
                <p:oleObj spid="_x0000_s25665" name="Chart" r:id="rId6" imgW="9143977" imgH="2619435" progId="MSGraph.Chart.8">
                  <p:embed followColorScheme="full"/>
                </p:oleObj>
              </mc:Choice>
              <mc:Fallback>
                <p:oleObj name="Chart" r:id="rId6" imgW="9143977" imgH="2619435" progId="MSGraph.Chart.8">
                  <p:embed followColorScheme="full"/>
                  <p:pic>
                    <p:nvPicPr>
                      <p:cNvPr id="0" name=""/>
                      <p:cNvPicPr>
                        <a:picLocks noChangeAspect="1" noChangeArrowheads="1"/>
                      </p:cNvPicPr>
                      <p:nvPr/>
                    </p:nvPicPr>
                    <p:blipFill>
                      <a:blip r:embed="rId7"/>
                      <a:srcRect/>
                      <a:stretch>
                        <a:fillRect/>
                      </a:stretch>
                    </p:blipFill>
                    <p:spPr bwMode="auto">
                      <a:xfrm>
                        <a:off x="127000" y="4110038"/>
                        <a:ext cx="9144000" cy="261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397000" y="4237038"/>
            <a:ext cx="8229600" cy="4525962"/>
          </a:xfrm>
        </p:spPr>
        <p:txBody>
          <a:bodyPr tIns="45719" bIns="45719">
            <a:noAutofit/>
          </a:bodyPr>
          <a:lstStyle/>
          <a:p>
            <a:pPr marL="578358" indent="-514350">
              <a:buClr>
                <a:schemeClr val="accent3"/>
              </a:buClr>
              <a:buFont typeface="+mj-lt"/>
              <a:buAutoNum type="arabicPeriod"/>
            </a:pPr>
            <a:r>
              <a:rPr lang="en-US" sz="3200" dirty="0" smtClean="0"/>
              <a:t>Gender Roles</a:t>
            </a:r>
            <a:endParaRPr lang="en-US" sz="3200" dirty="0"/>
          </a:p>
          <a:p>
            <a:pPr marL="578358" indent="-514350">
              <a:buClr>
                <a:schemeClr val="accent3"/>
              </a:buClr>
              <a:buFont typeface="+mj-lt"/>
              <a:buAutoNum type="arabicPeriod"/>
            </a:pPr>
            <a:r>
              <a:rPr lang="en-US" sz="3200" dirty="0"/>
              <a:t>Heterosexism</a:t>
            </a:r>
          </a:p>
          <a:p>
            <a:pPr marL="578358" indent="-514350">
              <a:buClr>
                <a:schemeClr val="accent3"/>
              </a:buClr>
              <a:buFont typeface="+mj-lt"/>
              <a:buAutoNum type="arabicPeriod"/>
            </a:pPr>
            <a:r>
              <a:rPr lang="en-US" sz="3200" dirty="0"/>
              <a:t>Gender Binary</a:t>
            </a:r>
          </a:p>
          <a:p>
            <a:pPr marL="578358" indent="-514350">
              <a:buClr>
                <a:schemeClr val="accent3"/>
              </a:buClr>
              <a:buFont typeface="+mj-lt"/>
              <a:buAutoNum type="arabicPeriod"/>
            </a:pPr>
            <a:r>
              <a:rPr lang="en-US" sz="3200" dirty="0"/>
              <a:t>Homophobia</a:t>
            </a:r>
          </a:p>
        </p:txBody>
      </p:sp>
    </p:spTree>
    <p:custDataLst>
      <p:tags r:id="rId2"/>
    </p:custDataLst>
    <p:extLst>
      <p:ext uri="{BB962C8B-B14F-4D97-AF65-F5344CB8AC3E}">
        <p14:creationId xmlns:p14="http://schemas.microsoft.com/office/powerpoint/2010/main" val="2970594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0"/>
            <a:ext cx="8229600" cy="1399032"/>
          </a:xfrm>
        </p:spPr>
        <p:txBody>
          <a:bodyPr>
            <a:noAutofit/>
          </a:bodyPr>
          <a:lstStyle/>
          <a:p>
            <a:r>
              <a:rPr lang="en-US" sz="3600" dirty="0"/>
              <a:t>An intense continuous </a:t>
            </a:r>
            <a:r>
              <a:rPr lang="en-US" sz="3600" dirty="0" smtClean="0"/>
              <a:t>distress resulting </a:t>
            </a:r>
            <a:r>
              <a:rPr lang="en-US" sz="3600" dirty="0"/>
              <a:t>from an individual’s belief in the inappropriateness of their assigned gender at birth and resulting gender role expectations.</a:t>
            </a:r>
            <a:endParaRPr lang="en-US" sz="3500"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401739670"/>
              </p:ext>
            </p:extLst>
          </p:nvPr>
        </p:nvGraphicFramePr>
        <p:xfrm>
          <a:off x="127000" y="4110038"/>
          <a:ext cx="9144000" cy="2619375"/>
        </p:xfrm>
        <a:graphic>
          <a:graphicData uri="http://schemas.openxmlformats.org/presentationml/2006/ole">
            <mc:AlternateContent xmlns:mc="http://schemas.openxmlformats.org/markup-compatibility/2006">
              <mc:Choice xmlns:v="urn:schemas-microsoft-com:vml" Requires="v">
                <p:oleObj spid="_x0000_s26689" name="Chart" r:id="rId6" imgW="9143977" imgH="2619435" progId="MSGraph.Chart.8">
                  <p:embed followColorScheme="full"/>
                </p:oleObj>
              </mc:Choice>
              <mc:Fallback>
                <p:oleObj name="Chart" r:id="rId6" imgW="9143977" imgH="2619435" progId="MSGraph.Chart.8">
                  <p:embed followColorScheme="full"/>
                  <p:pic>
                    <p:nvPicPr>
                      <p:cNvPr id="0" name=""/>
                      <p:cNvPicPr>
                        <a:picLocks noChangeAspect="1" noChangeArrowheads="1"/>
                      </p:cNvPicPr>
                      <p:nvPr/>
                    </p:nvPicPr>
                    <p:blipFill>
                      <a:blip r:embed="rId7"/>
                      <a:srcRect/>
                      <a:stretch>
                        <a:fillRect/>
                      </a:stretch>
                    </p:blipFill>
                    <p:spPr bwMode="auto">
                      <a:xfrm>
                        <a:off x="127000" y="4110038"/>
                        <a:ext cx="9144000" cy="261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397000" y="4237038"/>
            <a:ext cx="8229600" cy="4525962"/>
          </a:xfrm>
        </p:spPr>
        <p:txBody>
          <a:bodyPr tIns="45719" bIns="45719">
            <a:noAutofit/>
          </a:bodyPr>
          <a:lstStyle/>
          <a:p>
            <a:pPr marL="578358" indent="-514350">
              <a:buClr>
                <a:schemeClr val="accent3"/>
              </a:buClr>
              <a:buFont typeface="+mj-lt"/>
              <a:buAutoNum type="arabicPeriod"/>
            </a:pPr>
            <a:r>
              <a:rPr lang="en-US" sz="3200" dirty="0" smtClean="0"/>
              <a:t>Gender </a:t>
            </a:r>
            <a:r>
              <a:rPr lang="en-US" sz="3200" dirty="0" err="1"/>
              <a:t>Dysphoria</a:t>
            </a:r>
            <a:endParaRPr lang="en-US" sz="3200" dirty="0"/>
          </a:p>
          <a:p>
            <a:pPr marL="578358" indent="-514350">
              <a:buClr>
                <a:schemeClr val="accent3"/>
              </a:buClr>
              <a:buFont typeface="+mj-lt"/>
              <a:buAutoNum type="arabicPeriod"/>
            </a:pPr>
            <a:r>
              <a:rPr lang="en-US" sz="3200" dirty="0" smtClean="0"/>
              <a:t>Gender non-conforming</a:t>
            </a:r>
            <a:endParaRPr lang="en-US" sz="3200" dirty="0"/>
          </a:p>
          <a:p>
            <a:pPr marL="578358" indent="-514350">
              <a:buClr>
                <a:schemeClr val="accent3"/>
              </a:buClr>
              <a:buFont typeface="+mj-lt"/>
              <a:buAutoNum type="arabicPeriod"/>
            </a:pPr>
            <a:r>
              <a:rPr lang="en-US" sz="3200" dirty="0" smtClean="0"/>
              <a:t>Gender Queer</a:t>
            </a:r>
            <a:endParaRPr lang="en-US" sz="3200" dirty="0"/>
          </a:p>
          <a:p>
            <a:pPr marL="578358" indent="-514350">
              <a:buClr>
                <a:schemeClr val="accent3"/>
              </a:buClr>
              <a:buFont typeface="+mj-lt"/>
              <a:buAutoNum type="arabicPeriod"/>
            </a:pPr>
            <a:r>
              <a:rPr lang="en-US" sz="3200" dirty="0" smtClean="0"/>
              <a:t>Transgender</a:t>
            </a:r>
            <a:endParaRPr lang="en-US" sz="3200" dirty="0"/>
          </a:p>
        </p:txBody>
      </p:sp>
    </p:spTree>
    <p:custDataLst>
      <p:tags r:id="rId2"/>
    </p:custDataLst>
    <p:extLst>
      <p:ext uri="{BB962C8B-B14F-4D97-AF65-F5344CB8AC3E}">
        <p14:creationId xmlns:p14="http://schemas.microsoft.com/office/powerpoint/2010/main" val="125471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609600"/>
            <a:ext cx="8229600" cy="3048000"/>
          </a:xfrm>
        </p:spPr>
        <p:txBody>
          <a:bodyPr>
            <a:noAutofit/>
          </a:bodyPr>
          <a:lstStyle/>
          <a:p>
            <a:r>
              <a:rPr lang="en-US" sz="3200" dirty="0"/>
              <a:t>A person who, </a:t>
            </a:r>
            <a:r>
              <a:rPr lang="en-US" sz="3200" dirty="0" smtClean="0"/>
              <a:t>possibly through </a:t>
            </a:r>
            <a:r>
              <a:rPr lang="en-US" sz="3200" dirty="0"/>
              <a:t>experiencing </a:t>
            </a:r>
            <a:r>
              <a:rPr lang="en-US" sz="3200" dirty="0" smtClean="0"/>
              <a:t>gender dysphoria, may choose (or desire) to make adaptations to </a:t>
            </a:r>
            <a:r>
              <a:rPr lang="en-US" sz="3200" dirty="0"/>
              <a:t>reflect and be congruent with their gender identity.</a:t>
            </a:r>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3722916165"/>
              </p:ext>
            </p:extLst>
          </p:nvPr>
        </p:nvGraphicFramePr>
        <p:xfrm>
          <a:off x="127000" y="4110038"/>
          <a:ext cx="9144000" cy="2619375"/>
        </p:xfrm>
        <a:graphic>
          <a:graphicData uri="http://schemas.openxmlformats.org/presentationml/2006/ole">
            <mc:AlternateContent xmlns:mc="http://schemas.openxmlformats.org/markup-compatibility/2006">
              <mc:Choice xmlns:v="urn:schemas-microsoft-com:vml" Requires="v">
                <p:oleObj spid="_x0000_s27713" name="Chart" r:id="rId6" imgW="9143977" imgH="2619435" progId="MSGraph.Chart.8">
                  <p:embed followColorScheme="full"/>
                </p:oleObj>
              </mc:Choice>
              <mc:Fallback>
                <p:oleObj name="Chart" r:id="rId6" imgW="9143977" imgH="2619435" progId="MSGraph.Chart.8">
                  <p:embed followColorScheme="full"/>
                  <p:pic>
                    <p:nvPicPr>
                      <p:cNvPr id="0" name=""/>
                      <p:cNvPicPr>
                        <a:picLocks noChangeAspect="1" noChangeArrowheads="1"/>
                      </p:cNvPicPr>
                      <p:nvPr/>
                    </p:nvPicPr>
                    <p:blipFill>
                      <a:blip r:embed="rId7"/>
                      <a:srcRect/>
                      <a:stretch>
                        <a:fillRect/>
                      </a:stretch>
                    </p:blipFill>
                    <p:spPr bwMode="auto">
                      <a:xfrm>
                        <a:off x="127000" y="4110038"/>
                        <a:ext cx="9144000" cy="261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397000" y="4237038"/>
            <a:ext cx="8229600" cy="4525962"/>
          </a:xfrm>
        </p:spPr>
        <p:txBody>
          <a:bodyPr tIns="45719" bIns="45719">
            <a:noAutofit/>
          </a:bodyPr>
          <a:lstStyle/>
          <a:p>
            <a:pPr marL="578358" indent="-514350">
              <a:buClr>
                <a:schemeClr val="accent3"/>
              </a:buClr>
              <a:buFont typeface="+mj-lt"/>
              <a:buAutoNum type="arabicPeriod"/>
            </a:pPr>
            <a:r>
              <a:rPr lang="en-US" sz="3200" dirty="0" smtClean="0"/>
              <a:t>M2F/MTF</a:t>
            </a:r>
            <a:endParaRPr lang="en-US" sz="3200" dirty="0"/>
          </a:p>
          <a:p>
            <a:pPr marL="578358" indent="-514350">
              <a:buClr>
                <a:schemeClr val="accent3"/>
              </a:buClr>
              <a:buFont typeface="+mj-lt"/>
              <a:buAutoNum type="arabicPeriod"/>
            </a:pPr>
            <a:r>
              <a:rPr lang="en-US" sz="3200" dirty="0" smtClean="0"/>
              <a:t>Cisgender</a:t>
            </a:r>
            <a:endParaRPr lang="en-US" sz="3200" dirty="0"/>
          </a:p>
          <a:p>
            <a:pPr marL="578358" indent="-514350">
              <a:buClr>
                <a:schemeClr val="accent3"/>
              </a:buClr>
              <a:buFont typeface="+mj-lt"/>
              <a:buAutoNum type="arabicPeriod"/>
            </a:pPr>
            <a:r>
              <a:rPr lang="en-US" sz="3200" dirty="0" smtClean="0"/>
              <a:t>Transgender</a:t>
            </a:r>
            <a:endParaRPr lang="en-US" sz="3200" dirty="0"/>
          </a:p>
          <a:p>
            <a:pPr marL="578358" indent="-514350">
              <a:buClr>
                <a:schemeClr val="accent3"/>
              </a:buClr>
              <a:buFont typeface="+mj-lt"/>
              <a:buAutoNum type="arabicPeriod"/>
            </a:pPr>
            <a:r>
              <a:rPr lang="en-US" sz="3200" dirty="0"/>
              <a:t>Androgyny</a:t>
            </a:r>
          </a:p>
        </p:txBody>
      </p:sp>
    </p:spTree>
    <p:custDataLst>
      <p:tags r:id="rId2"/>
    </p:custDataLst>
    <p:extLst>
      <p:ext uri="{BB962C8B-B14F-4D97-AF65-F5344CB8AC3E}">
        <p14:creationId xmlns:p14="http://schemas.microsoft.com/office/powerpoint/2010/main" val="46035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0"/>
            <a:ext cx="8229600" cy="1399032"/>
          </a:xfrm>
        </p:spPr>
        <p:txBody>
          <a:bodyPr>
            <a:noAutofit/>
          </a:bodyPr>
          <a:lstStyle/>
          <a:p>
            <a:r>
              <a:rPr lang="en-US" sz="3600" dirty="0"/>
              <a:t>Which of following is </a:t>
            </a:r>
            <a:r>
              <a:rPr lang="en-US" sz="3600" b="1" dirty="0" smtClean="0"/>
              <a:t>NOT a </a:t>
            </a:r>
            <a:r>
              <a:rPr lang="en-US" sz="3600" dirty="0" smtClean="0"/>
              <a:t>grouping </a:t>
            </a:r>
            <a:r>
              <a:rPr lang="en-US" sz="3600" smtClean="0"/>
              <a:t>of pronouns </a:t>
            </a:r>
            <a:r>
              <a:rPr lang="en-US" sz="3600" dirty="0"/>
              <a:t>used to designate a person </a:t>
            </a:r>
            <a:r>
              <a:rPr lang="en-US" sz="3600" dirty="0" smtClean="0"/>
              <a:t>operating outside the gender binary?</a:t>
            </a:r>
            <a:endParaRPr lang="en-US" sz="3500"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3145937492"/>
              </p:ext>
            </p:extLst>
          </p:nvPr>
        </p:nvGraphicFramePr>
        <p:xfrm>
          <a:off x="127000" y="4110038"/>
          <a:ext cx="9144000" cy="2619375"/>
        </p:xfrm>
        <a:graphic>
          <a:graphicData uri="http://schemas.openxmlformats.org/presentationml/2006/ole">
            <mc:AlternateContent xmlns:mc="http://schemas.openxmlformats.org/markup-compatibility/2006">
              <mc:Choice xmlns:v="urn:schemas-microsoft-com:vml" Requires="v">
                <p:oleObj spid="_x0000_s28737" name="Chart" r:id="rId6" imgW="9143977" imgH="2619435" progId="MSGraph.Chart.8">
                  <p:embed followColorScheme="full"/>
                </p:oleObj>
              </mc:Choice>
              <mc:Fallback>
                <p:oleObj name="Chart" r:id="rId6" imgW="9143977" imgH="2619435" progId="MSGraph.Chart.8">
                  <p:embed followColorScheme="full"/>
                  <p:pic>
                    <p:nvPicPr>
                      <p:cNvPr id="0" name=""/>
                      <p:cNvPicPr>
                        <a:picLocks noChangeAspect="1" noChangeArrowheads="1"/>
                      </p:cNvPicPr>
                      <p:nvPr/>
                    </p:nvPicPr>
                    <p:blipFill>
                      <a:blip r:embed="rId7"/>
                      <a:srcRect/>
                      <a:stretch>
                        <a:fillRect/>
                      </a:stretch>
                    </p:blipFill>
                    <p:spPr bwMode="auto">
                      <a:xfrm>
                        <a:off x="127000" y="4110038"/>
                        <a:ext cx="9144000" cy="261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397000" y="4237038"/>
            <a:ext cx="8229600" cy="4525962"/>
          </a:xfrm>
        </p:spPr>
        <p:txBody>
          <a:bodyPr tIns="45719" bIns="45719">
            <a:noAutofit/>
          </a:bodyPr>
          <a:lstStyle/>
          <a:p>
            <a:pPr marL="578358" indent="-514350">
              <a:buFont typeface="+mj-lt"/>
              <a:buAutoNum type="arabicPeriod"/>
            </a:pPr>
            <a:r>
              <a:rPr lang="en-US" sz="3200" dirty="0" smtClean="0"/>
              <a:t>Thee/thou/they</a:t>
            </a:r>
            <a:endParaRPr lang="en-US" sz="3200" dirty="0"/>
          </a:p>
          <a:p>
            <a:pPr marL="578358" indent="-514350">
              <a:buFont typeface="+mj-lt"/>
              <a:buAutoNum type="arabicPeriod"/>
            </a:pPr>
            <a:r>
              <a:rPr lang="en-US" sz="3200" dirty="0" err="1" smtClean="0"/>
              <a:t>Ze</a:t>
            </a:r>
            <a:r>
              <a:rPr lang="en-US" sz="3200" dirty="0" smtClean="0"/>
              <a:t>/</a:t>
            </a:r>
            <a:r>
              <a:rPr lang="en-US" sz="3200" dirty="0" err="1" smtClean="0"/>
              <a:t>Hir</a:t>
            </a:r>
            <a:r>
              <a:rPr lang="en-US" sz="3200" dirty="0" smtClean="0"/>
              <a:t>/</a:t>
            </a:r>
            <a:r>
              <a:rPr lang="en-US" sz="3200" dirty="0" err="1" smtClean="0"/>
              <a:t>Hirs</a:t>
            </a:r>
            <a:endParaRPr lang="en-US" sz="3200" dirty="0"/>
          </a:p>
          <a:p>
            <a:pPr marL="578358" indent="-514350">
              <a:buFont typeface="+mj-lt"/>
              <a:buAutoNum type="arabicPeriod"/>
            </a:pPr>
            <a:r>
              <a:rPr lang="en-US" sz="3200" dirty="0" err="1" smtClean="0"/>
              <a:t>Ze</a:t>
            </a:r>
            <a:r>
              <a:rPr lang="en-US" sz="3200" dirty="0" smtClean="0"/>
              <a:t>/</a:t>
            </a:r>
            <a:r>
              <a:rPr lang="en-US" sz="3200" dirty="0" err="1" smtClean="0"/>
              <a:t>Zir</a:t>
            </a:r>
            <a:r>
              <a:rPr lang="en-US" sz="3200" dirty="0" smtClean="0"/>
              <a:t>/</a:t>
            </a:r>
            <a:r>
              <a:rPr lang="en-US" sz="3200" dirty="0" err="1" smtClean="0"/>
              <a:t>Zirs</a:t>
            </a:r>
            <a:endParaRPr lang="en-US" sz="3200" dirty="0"/>
          </a:p>
          <a:p>
            <a:pPr marL="578358" indent="-514350">
              <a:buFont typeface="+mj-lt"/>
              <a:buAutoNum type="arabicPeriod"/>
            </a:pPr>
            <a:r>
              <a:rPr lang="en-US" sz="3200" dirty="0" smtClean="0"/>
              <a:t>They/Them/Theirs</a:t>
            </a:r>
            <a:endParaRPr lang="en-US" sz="3200" dirty="0"/>
          </a:p>
        </p:txBody>
      </p:sp>
    </p:spTree>
    <p:custDataLst>
      <p:tags r:id="rId2"/>
    </p:custDataLst>
    <p:extLst>
      <p:ext uri="{BB962C8B-B14F-4D97-AF65-F5344CB8AC3E}">
        <p14:creationId xmlns:p14="http://schemas.microsoft.com/office/powerpoint/2010/main" val="408825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Goals Are </a:t>
            </a:r>
            <a:r>
              <a:rPr lang="en-US" b="1" dirty="0" smtClean="0"/>
              <a:t>More</a:t>
            </a:r>
            <a:r>
              <a:rPr lang="en-US" dirty="0" smtClean="0"/>
              <a:t> About…</a:t>
            </a:r>
            <a:endParaRPr lang="en-US" dirty="0"/>
          </a:p>
        </p:txBody>
      </p:sp>
      <p:sp>
        <p:nvSpPr>
          <p:cNvPr id="3" name="Content Placeholder 2"/>
          <p:cNvSpPr>
            <a:spLocks noGrp="1"/>
          </p:cNvSpPr>
          <p:nvPr>
            <p:ph idx="1"/>
          </p:nvPr>
        </p:nvSpPr>
        <p:spPr/>
        <p:txBody>
          <a:bodyPr>
            <a:normAutofit fontScale="40000" lnSpcReduction="20000"/>
          </a:bodyPr>
          <a:lstStyle/>
          <a:p>
            <a:r>
              <a:rPr lang="en-US" sz="8000" b="1" dirty="0" smtClean="0">
                <a:solidFill>
                  <a:schemeClr val="accent1">
                    <a:lumMod val="60000"/>
                    <a:lumOff val="40000"/>
                  </a:schemeClr>
                </a:solidFill>
              </a:rPr>
              <a:t>Broadening and complicating our understanding of Gender &amp; Sexuality</a:t>
            </a:r>
          </a:p>
          <a:p>
            <a:endParaRPr lang="en-US" sz="8000" b="1" dirty="0" smtClean="0">
              <a:solidFill>
                <a:schemeClr val="accent1">
                  <a:lumMod val="60000"/>
                  <a:lumOff val="40000"/>
                </a:schemeClr>
              </a:solidFill>
            </a:endParaRPr>
          </a:p>
          <a:p>
            <a:r>
              <a:rPr lang="en-US" sz="8000" b="1" dirty="0" smtClean="0">
                <a:solidFill>
                  <a:schemeClr val="accent1">
                    <a:lumMod val="60000"/>
                    <a:lumOff val="40000"/>
                  </a:schemeClr>
                </a:solidFill>
              </a:rPr>
              <a:t>Investigating the interdependent systems of oppression which sustain the subjugation of LGBTQ people</a:t>
            </a:r>
          </a:p>
          <a:p>
            <a:endParaRPr lang="en-US" sz="8000" b="1" dirty="0" smtClean="0">
              <a:solidFill>
                <a:schemeClr val="accent1">
                  <a:lumMod val="60000"/>
                  <a:lumOff val="40000"/>
                </a:schemeClr>
              </a:solidFill>
            </a:endParaRPr>
          </a:p>
          <a:p>
            <a:r>
              <a:rPr lang="en-US" sz="8000" b="1" dirty="0" smtClean="0">
                <a:solidFill>
                  <a:schemeClr val="accent1">
                    <a:lumMod val="60000"/>
                    <a:lumOff val="40000"/>
                  </a:schemeClr>
                </a:solidFill>
              </a:rPr>
              <a:t>Developing our capacity to stand in solidarity with LGBTQ people</a:t>
            </a:r>
            <a:endParaRPr lang="en-US" sz="6400" dirty="0" smtClean="0"/>
          </a:p>
          <a:p>
            <a:endParaRPr lang="en-US" dirty="0" smtClean="0"/>
          </a:p>
          <a:p>
            <a:endParaRPr lang="en-US" dirty="0"/>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894"/>
            <a:ext cx="8229600" cy="1027906"/>
          </a:xfrm>
        </p:spPr>
        <p:txBody>
          <a:bodyPr/>
          <a:lstStyle/>
          <a:p>
            <a:pPr algn="ctr"/>
            <a:r>
              <a:rPr lang="en-US" dirty="0" smtClean="0"/>
              <a:t>Pronoun Conjugations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534665774"/>
              </p:ext>
            </p:extLst>
          </p:nvPr>
        </p:nvGraphicFramePr>
        <p:xfrm>
          <a:off x="381000" y="1676400"/>
          <a:ext cx="8458200" cy="4038585"/>
        </p:xfrm>
        <a:graphic>
          <a:graphicData uri="http://schemas.openxmlformats.org/drawingml/2006/table">
            <a:tbl>
              <a:tblPr firstRow="1" bandRow="1">
                <a:tableStyleId>{5C22544A-7EE6-4342-B048-85BDC9FD1C3A}</a:tableStyleId>
              </a:tblPr>
              <a:tblGrid>
                <a:gridCol w="1123599">
                  <a:extLst>
                    <a:ext uri="{9D8B030D-6E8A-4147-A177-3AD203B41FA5}">
                      <a16:colId xmlns:a16="http://schemas.microsoft.com/office/drawing/2014/main" val="20000"/>
                    </a:ext>
                  </a:extLst>
                </a:gridCol>
                <a:gridCol w="1069268">
                  <a:extLst>
                    <a:ext uri="{9D8B030D-6E8A-4147-A177-3AD203B41FA5}">
                      <a16:colId xmlns:a16="http://schemas.microsoft.com/office/drawing/2014/main" val="20001"/>
                    </a:ext>
                  </a:extLst>
                </a:gridCol>
                <a:gridCol w="1174750">
                  <a:extLst>
                    <a:ext uri="{9D8B030D-6E8A-4147-A177-3AD203B41FA5}">
                      <a16:colId xmlns:a16="http://schemas.microsoft.com/office/drawing/2014/main" val="20002"/>
                    </a:ext>
                  </a:extLst>
                </a:gridCol>
                <a:gridCol w="1096433">
                  <a:extLst>
                    <a:ext uri="{9D8B030D-6E8A-4147-A177-3AD203B41FA5}">
                      <a16:colId xmlns:a16="http://schemas.microsoft.com/office/drawing/2014/main" val="20003"/>
                    </a:ext>
                  </a:extLst>
                </a:gridCol>
                <a:gridCol w="2165350">
                  <a:extLst>
                    <a:ext uri="{9D8B030D-6E8A-4147-A177-3AD203B41FA5}">
                      <a16:colId xmlns:a16="http://schemas.microsoft.com/office/drawing/2014/main" val="20004"/>
                    </a:ext>
                  </a:extLst>
                </a:gridCol>
                <a:gridCol w="1828800">
                  <a:extLst>
                    <a:ext uri="{9D8B030D-6E8A-4147-A177-3AD203B41FA5}">
                      <a16:colId xmlns:a16="http://schemas.microsoft.com/office/drawing/2014/main" val="20005"/>
                    </a:ext>
                  </a:extLst>
                </a:gridCol>
              </a:tblGrid>
              <a:tr h="572499">
                <a:tc>
                  <a:txBody>
                    <a:bodyPr/>
                    <a:lstStyle/>
                    <a:p>
                      <a:pPr marL="0" marR="0" algn="ctr">
                        <a:lnSpc>
                          <a:spcPct val="115000"/>
                        </a:lnSpc>
                        <a:spcBef>
                          <a:spcPts val="0"/>
                        </a:spcBef>
                        <a:spcAft>
                          <a:spcPts val="0"/>
                        </a:spcAft>
                      </a:pPr>
                      <a:r>
                        <a:rPr lang="en-US" sz="1400" kern="1200">
                          <a:effectLst/>
                        </a:rPr>
                        <a:t>Subjective</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Objective</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Possessive</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Reflective</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Example</a:t>
                      </a:r>
                      <a:endParaRPr lang="en-US" sz="10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400" kern="1200">
                          <a:effectLst/>
                        </a:rPr>
                        <a:t>Pronunciation</a:t>
                      </a:r>
                      <a:endParaRPr lang="en-US" sz="1000">
                        <a:effectLst/>
                        <a:latin typeface="Calibri"/>
                        <a:ea typeface="Calibri"/>
                        <a:cs typeface="Times New Roman"/>
                      </a:endParaRPr>
                    </a:p>
                  </a:txBody>
                  <a:tcPr marL="80947" marR="80947" marT="40473" marB="40473" anchor="ctr"/>
                </a:tc>
                <a:extLst>
                  <a:ext uri="{0D108BD9-81ED-4DB2-BD59-A6C34878D82A}">
                    <a16:rowId xmlns:a16="http://schemas.microsoft.com/office/drawing/2014/main" val="10000"/>
                  </a:ext>
                </a:extLst>
              </a:tr>
              <a:tr h="780293">
                <a:tc>
                  <a:txBody>
                    <a:bodyPr/>
                    <a:lstStyle/>
                    <a:p>
                      <a:pPr marL="0" marR="0" algn="ctr">
                        <a:lnSpc>
                          <a:spcPct val="115000"/>
                        </a:lnSpc>
                        <a:spcBef>
                          <a:spcPts val="0"/>
                        </a:spcBef>
                        <a:spcAft>
                          <a:spcPts val="0"/>
                        </a:spcAft>
                      </a:pPr>
                      <a:r>
                        <a:rPr lang="en-US" sz="1400" kern="1200">
                          <a:effectLst/>
                        </a:rPr>
                        <a:t>She</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Her</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Hers</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Herself</a:t>
                      </a:r>
                      <a:endParaRPr lang="en-US" sz="1000">
                        <a:effectLst/>
                        <a:latin typeface="Calibri"/>
                        <a:ea typeface="Calibri"/>
                        <a:cs typeface="Times New Roman"/>
                      </a:endParaRPr>
                    </a:p>
                  </a:txBody>
                  <a:tcPr marL="80947" marR="80947" marT="40473" marB="40473" anchor="ctr"/>
                </a:tc>
                <a:tc>
                  <a:txBody>
                    <a:bodyPr/>
                    <a:lstStyle/>
                    <a:p>
                      <a:pPr marL="0" marR="0">
                        <a:lnSpc>
                          <a:spcPct val="115000"/>
                        </a:lnSpc>
                        <a:spcBef>
                          <a:spcPts val="0"/>
                        </a:spcBef>
                        <a:spcAft>
                          <a:spcPts val="0"/>
                        </a:spcAft>
                      </a:pPr>
                      <a:r>
                        <a:rPr lang="en-US" sz="1400" kern="1200">
                          <a:effectLst/>
                        </a:rPr>
                        <a:t>She is speaking. </a:t>
                      </a:r>
                      <a:endParaRPr lang="en-US" sz="1000">
                        <a:effectLst/>
                      </a:endParaRPr>
                    </a:p>
                    <a:p>
                      <a:pPr marL="0" marR="0">
                        <a:lnSpc>
                          <a:spcPct val="115000"/>
                        </a:lnSpc>
                        <a:spcBef>
                          <a:spcPts val="0"/>
                        </a:spcBef>
                        <a:spcAft>
                          <a:spcPts val="0"/>
                        </a:spcAft>
                      </a:pPr>
                      <a:r>
                        <a:rPr lang="en-US" sz="1400" kern="1200">
                          <a:effectLst/>
                        </a:rPr>
                        <a:t>I listened to her.</a:t>
                      </a:r>
                      <a:endParaRPr lang="en-US" sz="1000">
                        <a:effectLst/>
                      </a:endParaRPr>
                    </a:p>
                    <a:p>
                      <a:pPr marL="0" marR="0">
                        <a:lnSpc>
                          <a:spcPct val="115000"/>
                        </a:lnSpc>
                        <a:spcBef>
                          <a:spcPts val="0"/>
                        </a:spcBef>
                        <a:spcAft>
                          <a:spcPts val="0"/>
                        </a:spcAft>
                      </a:pPr>
                      <a:r>
                        <a:rPr lang="en-US" sz="1400" kern="1200">
                          <a:effectLst/>
                        </a:rPr>
                        <a:t>The backpack is hers.</a:t>
                      </a:r>
                      <a:endParaRPr lang="en-US" sz="10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400" kern="1200">
                          <a:effectLst/>
                        </a:rPr>
                        <a:t>Pronounced as it looks</a:t>
                      </a:r>
                      <a:endParaRPr lang="en-US" sz="1000">
                        <a:effectLst/>
                        <a:latin typeface="Calibri"/>
                        <a:ea typeface="Calibri"/>
                        <a:cs typeface="Times New Roman"/>
                      </a:endParaRPr>
                    </a:p>
                  </a:txBody>
                  <a:tcPr marL="80947" marR="80947" marT="40473" marB="40473" anchor="ctr"/>
                </a:tc>
                <a:extLst>
                  <a:ext uri="{0D108BD9-81ED-4DB2-BD59-A6C34878D82A}">
                    <a16:rowId xmlns:a16="http://schemas.microsoft.com/office/drawing/2014/main" val="10001"/>
                  </a:ext>
                </a:extLst>
              </a:tr>
              <a:tr h="780293">
                <a:tc>
                  <a:txBody>
                    <a:bodyPr/>
                    <a:lstStyle/>
                    <a:p>
                      <a:pPr marL="0" marR="0" algn="ctr">
                        <a:lnSpc>
                          <a:spcPct val="115000"/>
                        </a:lnSpc>
                        <a:spcBef>
                          <a:spcPts val="0"/>
                        </a:spcBef>
                        <a:spcAft>
                          <a:spcPts val="0"/>
                        </a:spcAft>
                      </a:pPr>
                      <a:r>
                        <a:rPr lang="en-US" sz="1400" kern="1200">
                          <a:effectLst/>
                        </a:rPr>
                        <a:t>He</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Him</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His</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Himself</a:t>
                      </a:r>
                      <a:endParaRPr lang="en-US" sz="1000">
                        <a:effectLst/>
                        <a:latin typeface="Calibri"/>
                        <a:ea typeface="Calibri"/>
                        <a:cs typeface="Times New Roman"/>
                      </a:endParaRPr>
                    </a:p>
                  </a:txBody>
                  <a:tcPr marL="80947" marR="80947" marT="40473" marB="40473" anchor="ctr"/>
                </a:tc>
                <a:tc>
                  <a:txBody>
                    <a:bodyPr/>
                    <a:lstStyle/>
                    <a:p>
                      <a:pPr marL="0" marR="0">
                        <a:lnSpc>
                          <a:spcPct val="115000"/>
                        </a:lnSpc>
                        <a:spcBef>
                          <a:spcPts val="0"/>
                        </a:spcBef>
                        <a:spcAft>
                          <a:spcPts val="0"/>
                        </a:spcAft>
                      </a:pPr>
                      <a:r>
                        <a:rPr lang="en-US" sz="1400" kern="1200">
                          <a:effectLst/>
                        </a:rPr>
                        <a:t>He is speaking. </a:t>
                      </a:r>
                      <a:endParaRPr lang="en-US" sz="1000">
                        <a:effectLst/>
                      </a:endParaRPr>
                    </a:p>
                    <a:p>
                      <a:pPr marL="0" marR="0">
                        <a:lnSpc>
                          <a:spcPct val="115000"/>
                        </a:lnSpc>
                        <a:spcBef>
                          <a:spcPts val="0"/>
                        </a:spcBef>
                        <a:spcAft>
                          <a:spcPts val="0"/>
                        </a:spcAft>
                      </a:pPr>
                      <a:r>
                        <a:rPr lang="en-US" sz="1400" kern="1200">
                          <a:effectLst/>
                        </a:rPr>
                        <a:t>I listened to him.</a:t>
                      </a:r>
                      <a:endParaRPr lang="en-US" sz="1000">
                        <a:effectLst/>
                      </a:endParaRPr>
                    </a:p>
                    <a:p>
                      <a:pPr marL="0" marR="0">
                        <a:lnSpc>
                          <a:spcPct val="115000"/>
                        </a:lnSpc>
                        <a:spcBef>
                          <a:spcPts val="0"/>
                        </a:spcBef>
                        <a:spcAft>
                          <a:spcPts val="0"/>
                        </a:spcAft>
                      </a:pPr>
                      <a:r>
                        <a:rPr lang="en-US" sz="1400" kern="1200">
                          <a:effectLst/>
                        </a:rPr>
                        <a:t>The backpack is his.</a:t>
                      </a:r>
                      <a:endParaRPr lang="en-US" sz="10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400" kern="1200">
                          <a:effectLst/>
                        </a:rPr>
                        <a:t>Pronounced as it looks</a:t>
                      </a:r>
                      <a:endParaRPr lang="en-US" sz="1000">
                        <a:effectLst/>
                        <a:latin typeface="Calibri"/>
                        <a:ea typeface="Calibri"/>
                        <a:cs typeface="Times New Roman"/>
                      </a:endParaRPr>
                    </a:p>
                  </a:txBody>
                  <a:tcPr marL="80947" marR="80947" marT="40473" marB="40473" anchor="ctr"/>
                </a:tc>
                <a:extLst>
                  <a:ext uri="{0D108BD9-81ED-4DB2-BD59-A6C34878D82A}">
                    <a16:rowId xmlns:a16="http://schemas.microsoft.com/office/drawing/2014/main" val="10002"/>
                  </a:ext>
                </a:extLst>
              </a:tr>
              <a:tr h="1125207">
                <a:tc>
                  <a:txBody>
                    <a:bodyPr/>
                    <a:lstStyle/>
                    <a:p>
                      <a:pPr marL="0" marR="0" algn="ctr">
                        <a:lnSpc>
                          <a:spcPct val="115000"/>
                        </a:lnSpc>
                        <a:spcBef>
                          <a:spcPts val="0"/>
                        </a:spcBef>
                        <a:spcAft>
                          <a:spcPts val="0"/>
                        </a:spcAft>
                      </a:pPr>
                      <a:r>
                        <a:rPr lang="en-US" sz="1400" kern="1200">
                          <a:effectLst/>
                        </a:rPr>
                        <a:t>Ze</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Hir/Zir</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Hirs/Zirs</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Hirself/</a:t>
                      </a:r>
                      <a:endParaRPr lang="en-US" sz="1000">
                        <a:effectLst/>
                      </a:endParaRPr>
                    </a:p>
                    <a:p>
                      <a:pPr marL="0" marR="0" algn="ctr">
                        <a:lnSpc>
                          <a:spcPct val="115000"/>
                        </a:lnSpc>
                        <a:spcBef>
                          <a:spcPts val="0"/>
                        </a:spcBef>
                        <a:spcAft>
                          <a:spcPts val="0"/>
                        </a:spcAft>
                      </a:pPr>
                      <a:r>
                        <a:rPr lang="en-US" sz="1400" kern="1200">
                          <a:effectLst/>
                        </a:rPr>
                        <a:t>Zirself</a:t>
                      </a:r>
                      <a:endParaRPr lang="en-US" sz="1000">
                        <a:effectLst/>
                        <a:latin typeface="Calibri"/>
                        <a:ea typeface="Calibri"/>
                        <a:cs typeface="Times New Roman"/>
                      </a:endParaRPr>
                    </a:p>
                  </a:txBody>
                  <a:tcPr marL="80947" marR="80947" marT="40473" marB="40473" anchor="ctr"/>
                </a:tc>
                <a:tc>
                  <a:txBody>
                    <a:bodyPr/>
                    <a:lstStyle/>
                    <a:p>
                      <a:pPr marL="0" marR="0">
                        <a:lnSpc>
                          <a:spcPct val="115000"/>
                        </a:lnSpc>
                        <a:spcBef>
                          <a:spcPts val="0"/>
                        </a:spcBef>
                        <a:spcAft>
                          <a:spcPts val="0"/>
                        </a:spcAft>
                      </a:pPr>
                      <a:r>
                        <a:rPr lang="en-US" sz="1400" kern="1200">
                          <a:effectLst/>
                        </a:rPr>
                        <a:t>Ze is speaking. </a:t>
                      </a:r>
                      <a:endParaRPr lang="en-US" sz="1000">
                        <a:effectLst/>
                      </a:endParaRPr>
                    </a:p>
                    <a:p>
                      <a:pPr marL="0" marR="0">
                        <a:lnSpc>
                          <a:spcPct val="115000"/>
                        </a:lnSpc>
                        <a:spcBef>
                          <a:spcPts val="0"/>
                        </a:spcBef>
                        <a:spcAft>
                          <a:spcPts val="0"/>
                        </a:spcAft>
                      </a:pPr>
                      <a:r>
                        <a:rPr lang="en-US" sz="1400" kern="1200">
                          <a:effectLst/>
                        </a:rPr>
                        <a:t>I listened to hir/zir.</a:t>
                      </a:r>
                      <a:endParaRPr lang="en-US" sz="1000">
                        <a:effectLst/>
                      </a:endParaRPr>
                    </a:p>
                    <a:p>
                      <a:pPr marL="0" marR="0">
                        <a:lnSpc>
                          <a:spcPct val="115000"/>
                        </a:lnSpc>
                        <a:spcBef>
                          <a:spcPts val="0"/>
                        </a:spcBef>
                        <a:spcAft>
                          <a:spcPts val="0"/>
                        </a:spcAft>
                      </a:pPr>
                      <a:r>
                        <a:rPr lang="en-US" sz="1400" kern="1200">
                          <a:effectLst/>
                        </a:rPr>
                        <a:t>The backpack is hirs/zirs.</a:t>
                      </a:r>
                      <a:endParaRPr lang="en-US" sz="10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400" kern="1200">
                          <a:effectLst/>
                        </a:rPr>
                        <a:t>Pronounced: zee. here, zere, heres, zeres, hereself, zereself </a:t>
                      </a:r>
                      <a:endParaRPr lang="en-US" sz="1000">
                        <a:effectLst/>
                        <a:latin typeface="Calibri"/>
                        <a:ea typeface="Calibri"/>
                        <a:cs typeface="Times New Roman"/>
                      </a:endParaRPr>
                    </a:p>
                  </a:txBody>
                  <a:tcPr marL="80947" marR="80947" marT="40473" marB="40473" anchor="ctr"/>
                </a:tc>
                <a:extLst>
                  <a:ext uri="{0D108BD9-81ED-4DB2-BD59-A6C34878D82A}">
                    <a16:rowId xmlns:a16="http://schemas.microsoft.com/office/drawing/2014/main" val="10003"/>
                  </a:ext>
                </a:extLst>
              </a:tr>
              <a:tr h="780293">
                <a:tc>
                  <a:txBody>
                    <a:bodyPr/>
                    <a:lstStyle/>
                    <a:p>
                      <a:pPr marL="0" marR="0" algn="ctr">
                        <a:lnSpc>
                          <a:spcPct val="115000"/>
                        </a:lnSpc>
                        <a:spcBef>
                          <a:spcPts val="0"/>
                        </a:spcBef>
                        <a:spcAft>
                          <a:spcPts val="0"/>
                        </a:spcAft>
                      </a:pPr>
                      <a:r>
                        <a:rPr lang="en-US" sz="1400" kern="1200">
                          <a:effectLst/>
                        </a:rPr>
                        <a:t>They</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Them</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Theirs</a:t>
                      </a:r>
                      <a:endParaRPr lang="en-US" sz="1000">
                        <a:effectLst/>
                        <a:latin typeface="Calibri"/>
                        <a:ea typeface="Calibri"/>
                        <a:cs typeface="Times New Roman"/>
                      </a:endParaRPr>
                    </a:p>
                  </a:txBody>
                  <a:tcPr marL="80947" marR="80947" marT="40473" marB="40473" anchor="ctr"/>
                </a:tc>
                <a:tc>
                  <a:txBody>
                    <a:bodyPr/>
                    <a:lstStyle/>
                    <a:p>
                      <a:pPr marL="0" marR="0" algn="ctr">
                        <a:lnSpc>
                          <a:spcPct val="115000"/>
                        </a:lnSpc>
                        <a:spcBef>
                          <a:spcPts val="0"/>
                        </a:spcBef>
                        <a:spcAft>
                          <a:spcPts val="0"/>
                        </a:spcAft>
                      </a:pPr>
                      <a:r>
                        <a:rPr lang="en-US" sz="1400" kern="1200">
                          <a:effectLst/>
                        </a:rPr>
                        <a:t>Themself</a:t>
                      </a:r>
                      <a:endParaRPr lang="en-US" sz="1000">
                        <a:effectLst/>
                        <a:latin typeface="Calibri"/>
                        <a:ea typeface="Calibri"/>
                        <a:cs typeface="Times New Roman"/>
                      </a:endParaRPr>
                    </a:p>
                  </a:txBody>
                  <a:tcPr marL="80947" marR="80947" marT="40473" marB="40473" anchor="ctr"/>
                </a:tc>
                <a:tc>
                  <a:txBody>
                    <a:bodyPr/>
                    <a:lstStyle/>
                    <a:p>
                      <a:pPr marL="0" marR="0">
                        <a:lnSpc>
                          <a:spcPct val="115000"/>
                        </a:lnSpc>
                        <a:spcBef>
                          <a:spcPts val="0"/>
                        </a:spcBef>
                        <a:spcAft>
                          <a:spcPts val="0"/>
                        </a:spcAft>
                      </a:pPr>
                      <a:r>
                        <a:rPr lang="en-US" sz="1400" kern="1200">
                          <a:effectLst/>
                        </a:rPr>
                        <a:t>They are speaking. </a:t>
                      </a:r>
                      <a:endParaRPr lang="en-US" sz="1000">
                        <a:effectLst/>
                      </a:endParaRPr>
                    </a:p>
                    <a:p>
                      <a:pPr marL="0" marR="0">
                        <a:lnSpc>
                          <a:spcPct val="115000"/>
                        </a:lnSpc>
                        <a:spcBef>
                          <a:spcPts val="0"/>
                        </a:spcBef>
                        <a:spcAft>
                          <a:spcPts val="0"/>
                        </a:spcAft>
                      </a:pPr>
                      <a:r>
                        <a:rPr lang="en-US" sz="1400" kern="1200">
                          <a:effectLst/>
                        </a:rPr>
                        <a:t>I listened to them.</a:t>
                      </a:r>
                      <a:endParaRPr lang="en-US" sz="1000">
                        <a:effectLst/>
                      </a:endParaRPr>
                    </a:p>
                    <a:p>
                      <a:pPr marL="0" marR="0">
                        <a:lnSpc>
                          <a:spcPct val="115000"/>
                        </a:lnSpc>
                        <a:spcBef>
                          <a:spcPts val="0"/>
                        </a:spcBef>
                        <a:spcAft>
                          <a:spcPts val="0"/>
                        </a:spcAft>
                      </a:pPr>
                      <a:r>
                        <a:rPr lang="en-US" sz="1400" kern="1200">
                          <a:effectLst/>
                        </a:rPr>
                        <a:t>The backpack is theirs.</a:t>
                      </a:r>
                      <a:endParaRPr lang="en-US" sz="10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400" kern="1200" dirty="0">
                          <a:effectLst/>
                        </a:rPr>
                        <a:t>Pronounced as it looks</a:t>
                      </a:r>
                      <a:endParaRPr lang="en-US" sz="1000" dirty="0">
                        <a:effectLst/>
                        <a:latin typeface="Calibri"/>
                        <a:ea typeface="Calibri"/>
                        <a:cs typeface="Times New Roman"/>
                      </a:endParaRPr>
                    </a:p>
                  </a:txBody>
                  <a:tcPr marL="80947" marR="80947" marT="40473" marB="40473"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335308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276600"/>
            <a:ext cx="2362200" cy="533400"/>
          </a:xfrm>
        </p:spPr>
        <p:txBody>
          <a:bodyPr>
            <a:normAutofit/>
          </a:bodyPr>
          <a:lstStyle/>
          <a:p>
            <a:pPr algn="ctr">
              <a:buNone/>
            </a:pPr>
            <a:r>
              <a:rPr lang="en-US" sz="2500" dirty="0" smtClean="0"/>
              <a:t>Woman</a:t>
            </a:r>
            <a:endParaRPr lang="en-US" sz="2500" dirty="0"/>
          </a:p>
        </p:txBody>
      </p:sp>
      <p:sp>
        <p:nvSpPr>
          <p:cNvPr id="8" name="Content Placeholder 2"/>
          <p:cNvSpPr txBox="1">
            <a:spLocks/>
          </p:cNvSpPr>
          <p:nvPr/>
        </p:nvSpPr>
        <p:spPr>
          <a:xfrm>
            <a:off x="4572000" y="3276600"/>
            <a:ext cx="2362200" cy="533400"/>
          </a:xfrm>
          <a:prstGeom prst="rect">
            <a:avLst/>
          </a:prstGeom>
        </p:spPr>
        <p:txBody>
          <a:bodyPr vert="horz" anchor="t">
            <a:normAutofit/>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Man</a:t>
            </a:r>
            <a:endParaRPr kumimoji="0" lang="en-US" sz="25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2"/>
          <p:cNvSpPr txBox="1">
            <a:spLocks/>
          </p:cNvSpPr>
          <p:nvPr/>
        </p:nvSpPr>
        <p:spPr>
          <a:xfrm>
            <a:off x="3352800" y="3276600"/>
            <a:ext cx="2362200" cy="533400"/>
          </a:xfrm>
          <a:prstGeom prst="rect">
            <a:avLst/>
          </a:prstGeom>
        </p:spPr>
        <p:txBody>
          <a:bodyPr vert="horz" anchor="t">
            <a:normAutofit/>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25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1" name="Straight Arrow Connector 10"/>
          <p:cNvCxnSpPr/>
          <p:nvPr/>
        </p:nvCxnSpPr>
        <p:spPr>
          <a:xfrm>
            <a:off x="1143000" y="5032376"/>
            <a:ext cx="6781800" cy="1588"/>
          </a:xfrm>
          <a:prstGeom prst="straightConnector1">
            <a:avLst/>
          </a:prstGeom>
          <a:ln w="101600">
            <a:prstDash val="solid"/>
            <a:headEnd type="triangle" w="lg" len="lg"/>
            <a:tailEnd type="triangle" w="lg" len="lg"/>
          </a:ln>
          <a:effectLst>
            <a:outerShdw blurRad="50800" dist="50800" dir="5400000" algn="ctr" rotWithShape="0">
              <a:schemeClr val="bg1">
                <a:lumMod val="75000"/>
                <a:lumOff val="25000"/>
              </a:schemeClr>
            </a:outerShdw>
          </a:effectLst>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2667000" y="5410200"/>
            <a:ext cx="3810000" cy="533400"/>
          </a:xfrm>
          <a:prstGeom prst="rect">
            <a:avLst/>
          </a:prstGeom>
        </p:spPr>
        <p:txBody>
          <a:bodyPr vert="horz" anchor="t">
            <a:normAutofit fontScale="92500"/>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Gender Non-Conforming</a:t>
            </a:r>
            <a:endParaRPr kumimoji="0" lang="en-US" sz="25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Content Placeholder 2"/>
          <p:cNvSpPr txBox="1">
            <a:spLocks/>
          </p:cNvSpPr>
          <p:nvPr/>
        </p:nvSpPr>
        <p:spPr>
          <a:xfrm>
            <a:off x="0" y="6019800"/>
            <a:ext cx="9144000" cy="533400"/>
          </a:xfrm>
          <a:prstGeom prst="rect">
            <a:avLst/>
          </a:prstGeom>
        </p:spPr>
        <p:txBody>
          <a:bodyPr vert="horz" anchor="t">
            <a:normAutofit fontScale="77500" lnSpcReduction="20000"/>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[Non-Gendered,</a:t>
            </a:r>
            <a:r>
              <a:rPr kumimoji="0" lang="en-US" sz="2500" b="0" i="0" u="none" strike="noStrike" kern="1200" cap="none" spc="0" normalizeH="0" noProof="0" dirty="0" smtClean="0">
                <a:ln>
                  <a:noFill/>
                </a:ln>
                <a:solidFill>
                  <a:schemeClr val="tx1"/>
                </a:solidFill>
                <a:effectLst/>
                <a:uLnTx/>
                <a:uFillTx/>
                <a:latin typeface="+mn-lt"/>
                <a:ea typeface="+mn-ea"/>
                <a:cs typeface="+mn-cs"/>
              </a:rPr>
              <a:t> Gender Neutral, </a:t>
            </a:r>
            <a:r>
              <a:rPr lang="en-US" sz="2500" dirty="0" smtClean="0"/>
              <a:t>Gender Queer</a:t>
            </a:r>
            <a:r>
              <a:rPr kumimoji="0" lang="en-US" sz="2500" b="0" i="0" u="none" strike="noStrike" kern="1200" cap="none" spc="0" normalizeH="0" noProof="0" dirty="0" smtClean="0">
                <a:ln>
                  <a:noFill/>
                </a:ln>
                <a:solidFill>
                  <a:schemeClr val="tx1"/>
                </a:solidFill>
                <a:effectLst/>
                <a:uLnTx/>
                <a:uFillTx/>
                <a:latin typeface="+mn-lt"/>
                <a:ea typeface="+mn-ea"/>
                <a:cs typeface="+mn-cs"/>
              </a:rPr>
              <a:t>, Pangender, </a:t>
            </a:r>
            <a:r>
              <a:rPr lang="en-US" sz="2500" dirty="0" smtClean="0"/>
              <a:t>G</a:t>
            </a:r>
            <a:r>
              <a:rPr kumimoji="0" lang="en-US" sz="2500" b="0" i="0" u="none" strike="noStrike" kern="1200" cap="none" spc="0" normalizeH="0" noProof="0" dirty="0" smtClean="0">
                <a:ln>
                  <a:noFill/>
                </a:ln>
                <a:solidFill>
                  <a:schemeClr val="tx1"/>
                </a:solidFill>
                <a:effectLst/>
                <a:uLnTx/>
                <a:uFillTx/>
                <a:latin typeface="+mn-lt"/>
                <a:ea typeface="+mn-ea"/>
                <a:cs typeface="+mn-cs"/>
              </a:rPr>
              <a:t>ender Fluid]</a:t>
            </a:r>
            <a:endParaRPr kumimoji="0" lang="en-US" sz="25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Title 1"/>
          <p:cNvSpPr>
            <a:spLocks noGrp="1"/>
          </p:cNvSpPr>
          <p:nvPr>
            <p:ph type="title"/>
          </p:nvPr>
        </p:nvSpPr>
        <p:spPr>
          <a:xfrm>
            <a:off x="457200" y="267494"/>
            <a:ext cx="8229600" cy="1399032"/>
          </a:xfrm>
        </p:spPr>
        <p:txBody>
          <a:bodyPr/>
          <a:lstStyle/>
          <a:p>
            <a:r>
              <a:rPr lang="en-US" dirty="0" smtClean="0"/>
              <a:t>Gender </a:t>
            </a:r>
            <a:r>
              <a:rPr lang="en-US" b="1" dirty="0" smtClean="0"/>
              <a:t>Identity</a:t>
            </a:r>
            <a:endParaRPr lang="en-US" b="1" dirty="0"/>
          </a:p>
        </p:txBody>
      </p:sp>
      <p:sp>
        <p:nvSpPr>
          <p:cNvPr id="15" name="Content Placeholder 2"/>
          <p:cNvSpPr txBox="1">
            <a:spLocks/>
          </p:cNvSpPr>
          <p:nvPr/>
        </p:nvSpPr>
        <p:spPr>
          <a:xfrm>
            <a:off x="457200" y="1882808"/>
            <a:ext cx="8229600" cy="4572000"/>
          </a:xfrm>
          <a:prstGeom prst="rect">
            <a:avLst/>
          </a:prstGeom>
        </p:spPr>
        <p:txBody>
          <a:bodyPr vert="horz" anchor="t">
            <a:normAutofit/>
          </a:bodyPr>
          <a:lst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marL="64008" indent="0">
              <a:buNone/>
            </a:pPr>
            <a:endParaRPr lang="en-US" dirty="0"/>
          </a:p>
        </p:txBody>
      </p:sp>
      <p:sp>
        <p:nvSpPr>
          <p:cNvPr id="2" name="Oval 1"/>
          <p:cNvSpPr/>
          <p:nvPr/>
        </p:nvSpPr>
        <p:spPr>
          <a:xfrm>
            <a:off x="2971800" y="27432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562600" y="27432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4419600" y="2209800"/>
            <a:ext cx="0" cy="1959008"/>
          </a:xfrm>
          <a:prstGeom prst="line">
            <a:avLst/>
          </a:prstGeom>
          <a:ln w="79375"/>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8609831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t>
            </a:r>
            <a:r>
              <a:rPr lang="en-US" b="1" dirty="0" smtClean="0"/>
              <a:t>Identity</a:t>
            </a:r>
            <a:endParaRPr lang="en-US" b="1" dirty="0"/>
          </a:p>
        </p:txBody>
      </p:sp>
      <p:sp>
        <p:nvSpPr>
          <p:cNvPr id="4" name="Content Placeholder 2"/>
          <p:cNvSpPr txBox="1">
            <a:spLocks/>
          </p:cNvSpPr>
          <p:nvPr/>
        </p:nvSpPr>
        <p:spPr>
          <a:xfrm>
            <a:off x="0" y="2667000"/>
            <a:ext cx="9144000" cy="3886200"/>
          </a:xfrm>
          <a:prstGeom prst="rect">
            <a:avLst/>
          </a:prstGeom>
        </p:spPr>
        <p:txBody>
          <a:bodyPr vert="horz" anchor="t">
            <a:normAutofit/>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Cisgender &amp; Transgender</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2500" dirty="0"/>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3200" b="1" i="0" u="none" strike="noStrike" kern="1200" cap="none" spc="0" normalizeH="0" baseline="0" noProof="0" dirty="0" smtClean="0">
                <a:ln>
                  <a:noFill/>
                </a:ln>
                <a:solidFill>
                  <a:schemeClr val="accent1">
                    <a:lumMod val="60000"/>
                    <a:lumOff val="40000"/>
                  </a:schemeClr>
                </a:solidFill>
                <a:effectLst/>
                <a:uLnTx/>
                <a:uFillTx/>
                <a:latin typeface="+mn-lt"/>
                <a:ea typeface="+mn-ea"/>
                <a:cs typeface="+mn-cs"/>
              </a:rPr>
              <a:t>Vs. </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2500" dirty="0" smtClean="0"/>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3200" dirty="0" smtClean="0"/>
              <a:t>‘Normal’ &amp; Transgender</a:t>
            </a:r>
            <a:endParaRPr lang="en-US" sz="3200" dirty="0"/>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2500" dirty="0"/>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2500" dirty="0"/>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25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6580523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t>
            </a:r>
            <a:r>
              <a:rPr lang="en-US" b="1" dirty="0" smtClean="0"/>
              <a:t>Identity</a:t>
            </a:r>
            <a:endParaRPr lang="en-US" b="1" dirty="0"/>
          </a:p>
        </p:txBody>
      </p:sp>
      <p:sp>
        <p:nvSpPr>
          <p:cNvPr id="3" name="Content Placeholder 2"/>
          <p:cNvSpPr>
            <a:spLocks noGrp="1"/>
          </p:cNvSpPr>
          <p:nvPr>
            <p:ph idx="1"/>
          </p:nvPr>
        </p:nvSpPr>
        <p:spPr/>
        <p:txBody>
          <a:bodyPr/>
          <a:lstStyle/>
          <a:p>
            <a:pPr marL="64008" indent="0">
              <a:buNone/>
            </a:pPr>
            <a:r>
              <a:rPr lang="en-US" dirty="0"/>
              <a:t>Testimonies from the </a:t>
            </a:r>
            <a:r>
              <a:rPr lang="en-US" dirty="0" err="1"/>
              <a:t>Interwebs</a:t>
            </a:r>
            <a:endParaRPr lang="en-US" dirty="0"/>
          </a:p>
          <a:p>
            <a:endParaRPr lang="en-US" dirty="0"/>
          </a:p>
          <a:p>
            <a:r>
              <a:rPr lang="en-US" dirty="0" smtClean="0"/>
              <a:t>I’m Not A Boy</a:t>
            </a:r>
          </a:p>
          <a:p>
            <a:pPr lvl="1"/>
            <a:r>
              <a:rPr lang="en-US" sz="2000" dirty="0" smtClean="0">
                <a:hlinkClick r:id="rId3"/>
              </a:rPr>
              <a:t>http://www.youtube.com/watch?v=AZqKM97ndyY</a:t>
            </a:r>
            <a:endParaRPr lang="en-US" sz="2000" dirty="0"/>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39568"/>
            <a:ext cx="9144000" cy="1399032"/>
          </a:xfrm>
        </p:spPr>
        <p:txBody>
          <a:bodyPr>
            <a:normAutofit/>
          </a:bodyPr>
          <a:lstStyle/>
          <a:p>
            <a:pPr algn="ctr"/>
            <a:r>
              <a:rPr lang="en-US" sz="4500" dirty="0" smtClean="0"/>
              <a:t>Gender </a:t>
            </a:r>
            <a:r>
              <a:rPr lang="en-US" sz="4500" b="1" dirty="0" smtClean="0"/>
              <a:t>Expression</a:t>
            </a:r>
            <a:endParaRPr lang="en-US" sz="4500" b="1" dirty="0"/>
          </a:p>
        </p:txBody>
      </p:sp>
      <p:sp>
        <p:nvSpPr>
          <p:cNvPr id="3" name="TextBox 2"/>
          <p:cNvSpPr txBox="1"/>
          <p:nvPr/>
        </p:nvSpPr>
        <p:spPr>
          <a:xfrm>
            <a:off x="1447800" y="3810000"/>
            <a:ext cx="6553200" cy="800219"/>
          </a:xfrm>
          <a:prstGeom prst="rect">
            <a:avLst/>
          </a:prstGeom>
          <a:noFill/>
        </p:spPr>
        <p:txBody>
          <a:bodyPr wrap="square" rtlCol="0">
            <a:spAutoFit/>
          </a:bodyPr>
          <a:lstStyle/>
          <a:p>
            <a:pPr marL="0" lvl="1" algn="ctr"/>
            <a:r>
              <a:rPr lang="en-US" sz="2800" dirty="0" smtClean="0"/>
              <a:t>“How do I present to the World?”</a:t>
            </a:r>
            <a:endParaRPr lang="en-US" sz="2800" dirty="0"/>
          </a:p>
          <a:p>
            <a:endParaRPr lang="en-US" dirty="0"/>
          </a:p>
        </p:txBody>
      </p:sp>
    </p:spTree>
    <p:custDataLst>
      <p:tags r:id="rId1"/>
    </p:custDataLst>
    <p:extLst>
      <p:ext uri="{BB962C8B-B14F-4D97-AF65-F5344CB8AC3E}">
        <p14:creationId xmlns:p14="http://schemas.microsoft.com/office/powerpoint/2010/main" val="5231535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t>
            </a:r>
            <a:r>
              <a:rPr lang="en-US" b="1" dirty="0" smtClean="0"/>
              <a:t>Expression</a:t>
            </a:r>
            <a:endParaRPr lang="en-US" b="1" dirty="0"/>
          </a:p>
        </p:txBody>
      </p:sp>
      <p:sp>
        <p:nvSpPr>
          <p:cNvPr id="3" name="Content Placeholder 2"/>
          <p:cNvSpPr>
            <a:spLocks noGrp="1"/>
          </p:cNvSpPr>
          <p:nvPr>
            <p:ph idx="1"/>
          </p:nvPr>
        </p:nvSpPr>
        <p:spPr/>
        <p:txBody>
          <a:bodyPr/>
          <a:lstStyle/>
          <a:p>
            <a:pPr>
              <a:buNone/>
            </a:pPr>
            <a:r>
              <a:rPr lang="en-US" dirty="0" smtClean="0"/>
              <a:t>	Refers to the ways in which people externally communicate their gender identity to others through behavior, clothing, hairstyle, voice, and emphasizing, de-emphasizing or changing their body’s characteristics.  Gender expression is NOT necessarily an indication of sexual orientation.</a:t>
            </a:r>
            <a:endParaRPr lang="en-US" sz="2000" dirty="0"/>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0"/>
            <a:ext cx="8229600" cy="1399032"/>
          </a:xfrm>
        </p:spPr>
        <p:txBody>
          <a:bodyPr>
            <a:noAutofit/>
          </a:bodyPr>
          <a:lstStyle/>
          <a:p>
            <a:r>
              <a:rPr lang="en-US" sz="3600" dirty="0"/>
              <a:t>The socially constructed and culturally specific behavior and appearance expectations imposed on women (femininity) and men (masculinity)</a:t>
            </a:r>
            <a:endParaRPr lang="en-US" sz="3500"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1635306936"/>
              </p:ext>
            </p:extLst>
          </p:nvPr>
        </p:nvGraphicFramePr>
        <p:xfrm>
          <a:off x="127000" y="4110038"/>
          <a:ext cx="9144000" cy="2619375"/>
        </p:xfrm>
        <a:graphic>
          <a:graphicData uri="http://schemas.openxmlformats.org/presentationml/2006/ole">
            <mc:AlternateContent xmlns:mc="http://schemas.openxmlformats.org/markup-compatibility/2006">
              <mc:Choice xmlns:v="urn:schemas-microsoft-com:vml" Requires="v">
                <p:oleObj spid="_x0000_s16563" name="Chart" r:id="rId6" imgW="9143977" imgH="2619435" progId="MSGraph.Chart.8">
                  <p:embed followColorScheme="full"/>
                </p:oleObj>
              </mc:Choice>
              <mc:Fallback>
                <p:oleObj name="Chart" r:id="rId6" imgW="9143977" imgH="2619435" progId="MSGraph.Chart.8">
                  <p:embed followColorScheme="full"/>
                  <p:pic>
                    <p:nvPicPr>
                      <p:cNvPr id="0" name=""/>
                      <p:cNvPicPr>
                        <a:picLocks noChangeAspect="1" noChangeArrowheads="1"/>
                      </p:cNvPicPr>
                      <p:nvPr/>
                    </p:nvPicPr>
                    <p:blipFill>
                      <a:blip r:embed="rId7"/>
                      <a:srcRect/>
                      <a:stretch>
                        <a:fillRect/>
                      </a:stretch>
                    </p:blipFill>
                    <p:spPr bwMode="auto">
                      <a:xfrm>
                        <a:off x="127000" y="4110038"/>
                        <a:ext cx="9144000" cy="261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397000" y="4237038"/>
            <a:ext cx="8229600" cy="4525962"/>
          </a:xfrm>
        </p:spPr>
        <p:txBody>
          <a:bodyPr tIns="45719" bIns="45719">
            <a:noAutofit/>
          </a:bodyPr>
          <a:lstStyle/>
          <a:p>
            <a:pPr marL="578358" indent="-514350">
              <a:buClr>
                <a:schemeClr val="accent3"/>
              </a:buClr>
              <a:buFont typeface="+mj-lt"/>
              <a:buAutoNum type="arabicPeriod"/>
            </a:pPr>
            <a:r>
              <a:rPr lang="en-US" sz="3200" dirty="0"/>
              <a:t>Customs</a:t>
            </a:r>
          </a:p>
          <a:p>
            <a:pPr marL="578358" indent="-514350">
              <a:buClr>
                <a:schemeClr val="accent3"/>
              </a:buClr>
              <a:buFont typeface="+mj-lt"/>
              <a:buAutoNum type="arabicPeriod"/>
            </a:pPr>
            <a:r>
              <a:rPr lang="en-US" sz="3200" dirty="0"/>
              <a:t>Culture</a:t>
            </a:r>
          </a:p>
          <a:p>
            <a:pPr marL="578358" indent="-514350">
              <a:buClr>
                <a:schemeClr val="accent3"/>
              </a:buClr>
              <a:buFont typeface="+mj-lt"/>
              <a:buAutoNum type="arabicPeriod"/>
            </a:pPr>
            <a:r>
              <a:rPr lang="en-US" sz="3200" dirty="0"/>
              <a:t>Gender Roles</a:t>
            </a:r>
          </a:p>
          <a:p>
            <a:pPr marL="578358" indent="-514350">
              <a:buClr>
                <a:schemeClr val="accent3"/>
              </a:buClr>
              <a:buFont typeface="+mj-lt"/>
              <a:buAutoNum type="arabicPeriod"/>
            </a:pPr>
            <a:r>
              <a:rPr lang="en-US" sz="3200" dirty="0"/>
              <a:t>Faith Tradition</a:t>
            </a:r>
          </a:p>
        </p:txBody>
      </p:sp>
    </p:spTree>
    <p:custDataLst>
      <p:tags r:id="rId2"/>
    </p:custDataLst>
    <p:extLst>
      <p:ext uri="{BB962C8B-B14F-4D97-AF65-F5344CB8AC3E}">
        <p14:creationId xmlns:p14="http://schemas.microsoft.com/office/powerpoint/2010/main" val="397569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0"/>
            <a:ext cx="8229600" cy="1399032"/>
          </a:xfrm>
        </p:spPr>
        <p:txBody>
          <a:bodyPr>
            <a:noAutofit/>
          </a:bodyPr>
          <a:lstStyle/>
          <a:p>
            <a:r>
              <a:rPr lang="en-US" sz="3600" dirty="0"/>
              <a:t>A slang term, describing a gay or bisexual man with a hairy body and facial hair, who is masculine and stout.</a:t>
            </a:r>
            <a:endParaRPr lang="en-US" sz="3500"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663580267"/>
              </p:ext>
            </p:extLst>
          </p:nvPr>
        </p:nvGraphicFramePr>
        <p:xfrm>
          <a:off x="127000" y="4110038"/>
          <a:ext cx="9144000" cy="2619375"/>
        </p:xfrm>
        <a:graphic>
          <a:graphicData uri="http://schemas.openxmlformats.org/presentationml/2006/ole">
            <mc:AlternateContent xmlns:mc="http://schemas.openxmlformats.org/markup-compatibility/2006">
              <mc:Choice xmlns:v="urn:schemas-microsoft-com:vml" Requires="v">
                <p:oleObj spid="_x0000_s17587" name="Chart" r:id="rId6" imgW="9143977" imgH="2619435" progId="MSGraph.Chart.8">
                  <p:embed followColorScheme="full"/>
                </p:oleObj>
              </mc:Choice>
              <mc:Fallback>
                <p:oleObj name="Chart" r:id="rId6" imgW="9143977" imgH="2619435" progId="MSGraph.Chart.8">
                  <p:embed followColorScheme="full"/>
                  <p:pic>
                    <p:nvPicPr>
                      <p:cNvPr id="0" name=""/>
                      <p:cNvPicPr>
                        <a:picLocks noChangeAspect="1" noChangeArrowheads="1"/>
                      </p:cNvPicPr>
                      <p:nvPr/>
                    </p:nvPicPr>
                    <p:blipFill>
                      <a:blip r:embed="rId7"/>
                      <a:srcRect/>
                      <a:stretch>
                        <a:fillRect/>
                      </a:stretch>
                    </p:blipFill>
                    <p:spPr bwMode="auto">
                      <a:xfrm>
                        <a:off x="127000" y="4110038"/>
                        <a:ext cx="9144000" cy="261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397000" y="4237038"/>
            <a:ext cx="8229600" cy="4525962"/>
          </a:xfrm>
        </p:spPr>
        <p:txBody>
          <a:bodyPr tIns="45719" bIns="45719">
            <a:noAutofit/>
          </a:bodyPr>
          <a:lstStyle/>
          <a:p>
            <a:pPr marL="578358" indent="-514350">
              <a:buClr>
                <a:schemeClr val="accent3"/>
              </a:buClr>
              <a:buFont typeface="+mj-lt"/>
              <a:buAutoNum type="arabicPeriod"/>
            </a:pPr>
            <a:r>
              <a:rPr lang="en-US" sz="3200" dirty="0" smtClean="0"/>
              <a:t> Bear</a:t>
            </a:r>
            <a:endParaRPr lang="en-US" sz="3200" dirty="0"/>
          </a:p>
          <a:p>
            <a:pPr marL="578358" indent="-514350">
              <a:buClr>
                <a:schemeClr val="accent3"/>
              </a:buClr>
              <a:buFont typeface="+mj-lt"/>
              <a:buAutoNum type="arabicPeriod"/>
            </a:pPr>
            <a:r>
              <a:rPr lang="en-US" sz="3200" dirty="0"/>
              <a:t> </a:t>
            </a:r>
            <a:r>
              <a:rPr lang="en-US" sz="3200" dirty="0" err="1" smtClean="0"/>
              <a:t>Twink</a:t>
            </a:r>
            <a:endParaRPr lang="en-US" sz="3200" dirty="0"/>
          </a:p>
          <a:p>
            <a:pPr marL="578358" indent="-514350">
              <a:buClr>
                <a:schemeClr val="accent3"/>
              </a:buClr>
              <a:buFont typeface="+mj-lt"/>
              <a:buAutoNum type="arabicPeriod"/>
            </a:pPr>
            <a:r>
              <a:rPr lang="en-US" sz="3200" dirty="0"/>
              <a:t> </a:t>
            </a:r>
            <a:r>
              <a:rPr lang="en-US" sz="3200" dirty="0" smtClean="0"/>
              <a:t>Butch</a:t>
            </a:r>
            <a:endParaRPr lang="en-US" sz="3200" dirty="0"/>
          </a:p>
          <a:p>
            <a:pPr marL="578358" indent="-514350">
              <a:buClr>
                <a:schemeClr val="accent3"/>
              </a:buClr>
              <a:buFont typeface="+mj-lt"/>
              <a:buAutoNum type="arabicPeriod"/>
            </a:pPr>
            <a:r>
              <a:rPr lang="en-US" sz="3200" dirty="0"/>
              <a:t> </a:t>
            </a:r>
            <a:r>
              <a:rPr lang="en-US" sz="3200" dirty="0" smtClean="0"/>
              <a:t>Femme</a:t>
            </a:r>
            <a:endParaRPr lang="en-US" sz="3200" dirty="0"/>
          </a:p>
        </p:txBody>
      </p:sp>
    </p:spTree>
    <p:custDataLst>
      <p:tags r:id="rId2"/>
    </p:custDataLst>
    <p:extLst>
      <p:ext uri="{BB962C8B-B14F-4D97-AF65-F5344CB8AC3E}">
        <p14:creationId xmlns:p14="http://schemas.microsoft.com/office/powerpoint/2010/main" val="397569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0"/>
            <a:ext cx="8229600" cy="1399032"/>
          </a:xfrm>
        </p:spPr>
        <p:txBody>
          <a:bodyPr>
            <a:noAutofit/>
          </a:bodyPr>
          <a:lstStyle/>
          <a:p>
            <a:r>
              <a:rPr lang="en-US" sz="3600" dirty="0"/>
              <a:t>Someone who enjoys wearing clothing typically assigned to a gender that the individual has not been socialized as, or does not identify as. </a:t>
            </a:r>
            <a:endParaRPr lang="en-US" sz="3500"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3544780461"/>
              </p:ext>
            </p:extLst>
          </p:nvPr>
        </p:nvGraphicFramePr>
        <p:xfrm>
          <a:off x="127000" y="4110038"/>
          <a:ext cx="9144000" cy="2619375"/>
        </p:xfrm>
        <a:graphic>
          <a:graphicData uri="http://schemas.openxmlformats.org/presentationml/2006/ole">
            <mc:AlternateContent xmlns:mc="http://schemas.openxmlformats.org/markup-compatibility/2006">
              <mc:Choice xmlns:v="urn:schemas-microsoft-com:vml" Requires="v">
                <p:oleObj spid="_x0000_s19635" name="Chart" r:id="rId6" imgW="9143977" imgH="2619435" progId="MSGraph.Chart.8">
                  <p:embed followColorScheme="full"/>
                </p:oleObj>
              </mc:Choice>
              <mc:Fallback>
                <p:oleObj name="Chart" r:id="rId6" imgW="9143977" imgH="2619435" progId="MSGraph.Chart.8">
                  <p:embed followColorScheme="full"/>
                  <p:pic>
                    <p:nvPicPr>
                      <p:cNvPr id="0" name=""/>
                      <p:cNvPicPr>
                        <a:picLocks noChangeAspect="1" noChangeArrowheads="1"/>
                      </p:cNvPicPr>
                      <p:nvPr/>
                    </p:nvPicPr>
                    <p:blipFill>
                      <a:blip r:embed="rId7"/>
                      <a:srcRect/>
                      <a:stretch>
                        <a:fillRect/>
                      </a:stretch>
                    </p:blipFill>
                    <p:spPr bwMode="auto">
                      <a:xfrm>
                        <a:off x="127000" y="4110038"/>
                        <a:ext cx="9144000" cy="261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397000" y="4237038"/>
            <a:ext cx="8229600" cy="4525962"/>
          </a:xfrm>
        </p:spPr>
        <p:txBody>
          <a:bodyPr tIns="45719" bIns="45719">
            <a:noAutofit/>
          </a:bodyPr>
          <a:lstStyle/>
          <a:p>
            <a:pPr marL="578358" indent="-514350">
              <a:buClr>
                <a:schemeClr val="accent3"/>
              </a:buClr>
              <a:buFont typeface="+mj-lt"/>
              <a:buAutoNum type="arabicPeriod"/>
            </a:pPr>
            <a:r>
              <a:rPr lang="en-US" sz="3200" dirty="0"/>
              <a:t> </a:t>
            </a:r>
            <a:r>
              <a:rPr lang="en-US" sz="3200" dirty="0" smtClean="0"/>
              <a:t>Drag Queen</a:t>
            </a:r>
            <a:endParaRPr lang="en-US" sz="3200" dirty="0"/>
          </a:p>
          <a:p>
            <a:pPr marL="578358" indent="-514350">
              <a:buClr>
                <a:schemeClr val="accent3"/>
              </a:buClr>
              <a:buFont typeface="+mj-lt"/>
              <a:buAutoNum type="arabicPeriod"/>
            </a:pPr>
            <a:r>
              <a:rPr lang="en-US" sz="3200" dirty="0"/>
              <a:t> </a:t>
            </a:r>
            <a:r>
              <a:rPr lang="en-US" sz="3200" dirty="0" smtClean="0"/>
              <a:t>Drag King</a:t>
            </a:r>
            <a:endParaRPr lang="en-US" sz="3200" dirty="0"/>
          </a:p>
          <a:p>
            <a:pPr marL="578358" indent="-514350">
              <a:buClr>
                <a:schemeClr val="accent3"/>
              </a:buClr>
              <a:buFont typeface="+mj-lt"/>
              <a:buAutoNum type="arabicPeriod"/>
            </a:pPr>
            <a:r>
              <a:rPr lang="en-US" sz="3200" dirty="0"/>
              <a:t> Cross-dresser</a:t>
            </a:r>
          </a:p>
          <a:p>
            <a:pPr marL="578358" indent="-514350">
              <a:buClr>
                <a:schemeClr val="accent3"/>
              </a:buClr>
              <a:buFont typeface="+mj-lt"/>
              <a:buAutoNum type="arabicPeriod"/>
            </a:pPr>
            <a:r>
              <a:rPr lang="en-US" sz="3200" dirty="0"/>
              <a:t> Transvestite </a:t>
            </a:r>
          </a:p>
        </p:txBody>
      </p:sp>
    </p:spTree>
    <p:custDataLst>
      <p:tags r:id="rId2"/>
    </p:custDataLst>
    <p:extLst>
      <p:ext uri="{BB962C8B-B14F-4D97-AF65-F5344CB8AC3E}">
        <p14:creationId xmlns:p14="http://schemas.microsoft.com/office/powerpoint/2010/main" val="397569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t>
            </a:r>
            <a:r>
              <a:rPr lang="en-US" b="1" dirty="0" smtClean="0"/>
              <a:t>Expression</a:t>
            </a:r>
            <a:endParaRPr lang="en-US" b="1" dirty="0"/>
          </a:p>
        </p:txBody>
      </p:sp>
      <p:sp>
        <p:nvSpPr>
          <p:cNvPr id="3" name="Content Placeholder 2"/>
          <p:cNvSpPr>
            <a:spLocks noGrp="1"/>
          </p:cNvSpPr>
          <p:nvPr>
            <p:ph idx="1"/>
          </p:nvPr>
        </p:nvSpPr>
        <p:spPr>
          <a:xfrm>
            <a:off x="152400" y="3276600"/>
            <a:ext cx="3505200" cy="533400"/>
          </a:xfrm>
        </p:spPr>
        <p:txBody>
          <a:bodyPr>
            <a:normAutofit/>
          </a:bodyPr>
          <a:lstStyle/>
          <a:p>
            <a:pPr algn="ctr">
              <a:buNone/>
            </a:pPr>
            <a:r>
              <a:rPr lang="en-US" sz="2500" dirty="0" smtClean="0"/>
              <a:t>More Feminine</a:t>
            </a:r>
            <a:endParaRPr lang="en-US" sz="2500" dirty="0"/>
          </a:p>
        </p:txBody>
      </p:sp>
      <p:cxnSp>
        <p:nvCxnSpPr>
          <p:cNvPr id="7" name="Straight Arrow Connector 6"/>
          <p:cNvCxnSpPr/>
          <p:nvPr/>
        </p:nvCxnSpPr>
        <p:spPr>
          <a:xfrm>
            <a:off x="381000" y="2819400"/>
            <a:ext cx="8382000" cy="1588"/>
          </a:xfrm>
          <a:prstGeom prst="straightConnector1">
            <a:avLst/>
          </a:prstGeom>
          <a:ln w="101600">
            <a:prstDash val="sysDot"/>
            <a:headEnd type="triangle" w="lg" len="lg"/>
            <a:tailEnd type="triangle" w="lg" len="lg"/>
          </a:ln>
          <a:effectLst>
            <a:outerShdw blurRad="50800" dist="50800" dir="5400000" algn="ctr" rotWithShape="0">
              <a:schemeClr val="bg1">
                <a:lumMod val="75000"/>
                <a:lumOff val="25000"/>
              </a:schemeClr>
            </a:outerShdw>
          </a:effectLst>
        </p:spPr>
        <p:style>
          <a:lnRef idx="1">
            <a:schemeClr val="accent1"/>
          </a:lnRef>
          <a:fillRef idx="0">
            <a:schemeClr val="accent1"/>
          </a:fillRef>
          <a:effectRef idx="0">
            <a:schemeClr val="accent1"/>
          </a:effectRef>
          <a:fontRef idx="minor">
            <a:schemeClr val="tx1"/>
          </a:fontRef>
        </p:style>
      </p:cxnSp>
      <p:sp>
        <p:nvSpPr>
          <p:cNvPr id="8" name="Content Placeholder 2"/>
          <p:cNvSpPr txBox="1">
            <a:spLocks/>
          </p:cNvSpPr>
          <p:nvPr/>
        </p:nvSpPr>
        <p:spPr>
          <a:xfrm>
            <a:off x="5562600" y="3276600"/>
            <a:ext cx="3276600" cy="533400"/>
          </a:xfrm>
          <a:prstGeom prst="rect">
            <a:avLst/>
          </a:prstGeom>
        </p:spPr>
        <p:txBody>
          <a:bodyPr vert="horz" anchor="t">
            <a:normAutofit/>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Less Feminine</a:t>
            </a:r>
            <a:endParaRPr kumimoji="0" lang="en-US" sz="25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1" name="Straight Arrow Connector 10"/>
          <p:cNvCxnSpPr/>
          <p:nvPr/>
        </p:nvCxnSpPr>
        <p:spPr>
          <a:xfrm>
            <a:off x="381000" y="5029200"/>
            <a:ext cx="8382000" cy="1588"/>
          </a:xfrm>
          <a:prstGeom prst="straightConnector1">
            <a:avLst/>
          </a:prstGeom>
          <a:ln w="101600">
            <a:prstDash val="sysDot"/>
            <a:headEnd type="triangle" w="lg" len="lg"/>
            <a:tailEnd type="triangle" w="lg" len="lg"/>
          </a:ln>
          <a:effectLst>
            <a:outerShdw blurRad="50800" dist="50800" dir="5400000" algn="ctr" rotWithShape="0">
              <a:schemeClr val="bg1">
                <a:lumMod val="75000"/>
                <a:lumOff val="25000"/>
              </a:schemeClr>
            </a:outerShdw>
          </a:effectLst>
        </p:spPr>
        <p:style>
          <a:lnRef idx="1">
            <a:schemeClr val="accent1"/>
          </a:lnRef>
          <a:fillRef idx="0">
            <a:schemeClr val="accent1"/>
          </a:fillRef>
          <a:effectRef idx="0">
            <a:schemeClr val="accent1"/>
          </a:effectRef>
          <a:fontRef idx="minor">
            <a:schemeClr val="tx1"/>
          </a:fontRef>
        </p:style>
      </p:cxnSp>
      <p:sp>
        <p:nvSpPr>
          <p:cNvPr id="10" name="Content Placeholder 2"/>
          <p:cNvSpPr txBox="1">
            <a:spLocks/>
          </p:cNvSpPr>
          <p:nvPr/>
        </p:nvSpPr>
        <p:spPr>
          <a:xfrm>
            <a:off x="152400" y="5486400"/>
            <a:ext cx="3505200" cy="533400"/>
          </a:xfrm>
          <a:prstGeom prst="rect">
            <a:avLst/>
          </a:prstGeom>
        </p:spPr>
        <p:txBody>
          <a:bodyPr vert="horz" anchor="t">
            <a:normAutofit/>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More Masculine</a:t>
            </a:r>
            <a:endParaRPr kumimoji="0" lang="en-US" sz="25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Content Placeholder 2"/>
          <p:cNvSpPr txBox="1">
            <a:spLocks/>
          </p:cNvSpPr>
          <p:nvPr/>
        </p:nvSpPr>
        <p:spPr>
          <a:xfrm>
            <a:off x="5562600" y="5486400"/>
            <a:ext cx="3276600" cy="533400"/>
          </a:xfrm>
          <a:prstGeom prst="rect">
            <a:avLst/>
          </a:prstGeom>
        </p:spPr>
        <p:txBody>
          <a:bodyPr vert="horz" anchor="t">
            <a:normAutofit/>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Less Masculine</a:t>
            </a:r>
            <a:endParaRPr kumimoji="0" lang="en-US" sz="2500" b="0" i="0" u="none" strike="noStrike" kern="1200" cap="none" spc="0" normalizeH="0" baseline="0" noProof="0" dirty="0">
              <a:ln>
                <a:noFill/>
              </a:ln>
              <a:solidFill>
                <a:schemeClr val="tx1"/>
              </a:solidFill>
              <a:effectLst/>
              <a:uLnTx/>
              <a:uFillTx/>
              <a:latin typeface="+mn-lt"/>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Goals Are </a:t>
            </a:r>
            <a:r>
              <a:rPr lang="en-US" b="1" dirty="0" smtClean="0"/>
              <a:t>Less</a:t>
            </a:r>
            <a:r>
              <a:rPr lang="en-US" dirty="0" smtClean="0"/>
              <a:t> About …</a:t>
            </a:r>
            <a:endParaRPr lang="en-US" dirty="0"/>
          </a:p>
        </p:txBody>
      </p:sp>
      <p:sp>
        <p:nvSpPr>
          <p:cNvPr id="3" name="Content Placeholder 2"/>
          <p:cNvSpPr>
            <a:spLocks noGrp="1"/>
          </p:cNvSpPr>
          <p:nvPr>
            <p:ph idx="1"/>
          </p:nvPr>
        </p:nvSpPr>
        <p:spPr/>
        <p:txBody>
          <a:bodyPr/>
          <a:lstStyle/>
          <a:p>
            <a:r>
              <a:rPr lang="en-US" sz="2800" dirty="0" smtClean="0"/>
              <a:t>Credentialing individuals as ‘Allies’</a:t>
            </a:r>
          </a:p>
          <a:p>
            <a:r>
              <a:rPr lang="en-US" sz="2800" dirty="0" smtClean="0"/>
              <a:t>Decreeing ‘Safe Spaces’ across campus</a:t>
            </a:r>
          </a:p>
          <a:p>
            <a:r>
              <a:rPr lang="en-US" sz="2800" dirty="0" smtClean="0"/>
              <a:t>Preparing you as an expert on LGBTQ Issues</a:t>
            </a:r>
          </a:p>
          <a:p>
            <a:r>
              <a:rPr lang="en-US" sz="2800" dirty="0" smtClean="0"/>
              <a:t>Providing concrete solutions to LGBTQ issues</a:t>
            </a:r>
          </a:p>
          <a:p>
            <a:endParaRPr lang="en-US" dirty="0" smtClean="0"/>
          </a:p>
        </p:txBody>
      </p:sp>
    </p:spTree>
    <p:extLst>
      <p:ext uri="{BB962C8B-B14F-4D97-AF65-F5344CB8AC3E}">
        <p14:creationId xmlns:p14="http://schemas.microsoft.com/office/powerpoint/2010/main" val="197616013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99032"/>
          </a:xfrm>
        </p:spPr>
        <p:txBody>
          <a:bodyPr/>
          <a:lstStyle/>
          <a:p>
            <a:r>
              <a:rPr lang="en-US" dirty="0" smtClean="0"/>
              <a:t>Spectrum </a:t>
            </a:r>
            <a:r>
              <a:rPr lang="en-US" b="1" dirty="0" smtClean="0"/>
              <a:t>Wrap-Up</a:t>
            </a:r>
            <a:endParaRPr lang="en-US" b="1" dirty="0"/>
          </a:p>
        </p:txBody>
      </p:sp>
      <p:sp>
        <p:nvSpPr>
          <p:cNvPr id="3" name="Content Placeholder 2"/>
          <p:cNvSpPr>
            <a:spLocks noGrp="1"/>
          </p:cNvSpPr>
          <p:nvPr>
            <p:ph idx="1"/>
          </p:nvPr>
        </p:nvSpPr>
        <p:spPr>
          <a:xfrm>
            <a:off x="457200" y="1143000"/>
            <a:ext cx="8229600" cy="4572000"/>
          </a:xfrm>
        </p:spPr>
        <p:txBody>
          <a:bodyPr/>
          <a:lstStyle/>
          <a:p>
            <a:pPr marL="64008" indent="0">
              <a:buNone/>
            </a:pPr>
            <a:r>
              <a:rPr lang="en-US" dirty="0" smtClean="0"/>
              <a:t>Another way of looking at it…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0200" y="1676400"/>
            <a:ext cx="6324600" cy="4887192"/>
          </a:xfrm>
          <a:prstGeom prst="rect">
            <a:avLst/>
          </a:prstGeom>
        </p:spPr>
      </p:pic>
    </p:spTree>
    <p:extLst>
      <p:ext uri="{BB962C8B-B14F-4D97-AF65-F5344CB8AC3E}">
        <p14:creationId xmlns:p14="http://schemas.microsoft.com/office/powerpoint/2010/main" val="5040669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39568"/>
            <a:ext cx="9144000" cy="1399032"/>
          </a:xfrm>
        </p:spPr>
        <p:txBody>
          <a:bodyPr>
            <a:normAutofit/>
          </a:bodyPr>
          <a:lstStyle/>
          <a:p>
            <a:pPr algn="ctr"/>
            <a:r>
              <a:rPr lang="en-US" sz="4500" dirty="0" smtClean="0"/>
              <a:t>Gender &amp; Sexuality </a:t>
            </a:r>
            <a:r>
              <a:rPr lang="en-US" sz="4500" b="1" dirty="0" smtClean="0"/>
              <a:t>Norms</a:t>
            </a:r>
            <a:endParaRPr lang="en-US" sz="4500" b="1" dirty="0"/>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Gender &amp; Sexuality </a:t>
            </a:r>
            <a:r>
              <a:rPr lang="en-US" sz="4400" b="1" dirty="0"/>
              <a:t>Norms</a:t>
            </a:r>
            <a:endParaRPr lang="en-US" dirty="0"/>
          </a:p>
        </p:txBody>
      </p:sp>
      <p:sp>
        <p:nvSpPr>
          <p:cNvPr id="3" name="Content Placeholder 2"/>
          <p:cNvSpPr>
            <a:spLocks noGrp="1"/>
          </p:cNvSpPr>
          <p:nvPr>
            <p:ph idx="1"/>
          </p:nvPr>
        </p:nvSpPr>
        <p:spPr/>
        <p:txBody>
          <a:bodyPr/>
          <a:lstStyle/>
          <a:p>
            <a:r>
              <a:rPr lang="en-US" dirty="0" smtClean="0"/>
              <a:t>Heteronormativity</a:t>
            </a:r>
          </a:p>
          <a:p>
            <a:pPr lvl="1"/>
            <a:r>
              <a:rPr lang="en-US" dirty="0" smtClean="0"/>
              <a:t>Urban Dictionary:</a:t>
            </a:r>
          </a:p>
          <a:p>
            <a:pPr lvl="2"/>
            <a:r>
              <a:rPr lang="en-US" dirty="0">
                <a:solidFill>
                  <a:schemeClr val="accent1">
                    <a:lumMod val="60000"/>
                    <a:lumOff val="40000"/>
                  </a:schemeClr>
                </a:solidFill>
              </a:rPr>
              <a:t>A pervasive and institutionalized ideological system that naturalizes heterosexuality as universal; it must continually reproduce itself to maintain hegemony over other non-normative sexualities and ways of identity construction</a:t>
            </a:r>
            <a:r>
              <a:rPr lang="en-US" dirty="0" smtClean="0">
                <a:solidFill>
                  <a:schemeClr val="accent1">
                    <a:lumMod val="60000"/>
                    <a:lumOff val="40000"/>
                  </a:schemeClr>
                </a:solidFill>
              </a:rPr>
              <a:t>.</a:t>
            </a:r>
          </a:p>
          <a:p>
            <a:pPr lvl="1"/>
            <a:endParaRPr lang="en-US" dirty="0" smtClean="0"/>
          </a:p>
          <a:p>
            <a:pPr lvl="1"/>
            <a:r>
              <a:rPr lang="en-US" dirty="0" err="1" smtClean="0"/>
              <a:t>RitchandFamous</a:t>
            </a:r>
            <a:r>
              <a:rPr lang="en-US" dirty="0" smtClean="0"/>
              <a:t>:</a:t>
            </a:r>
          </a:p>
          <a:p>
            <a:pPr lvl="2"/>
            <a:r>
              <a:rPr lang="en-US" sz="2000" dirty="0">
                <a:hlinkClick r:id="rId2"/>
              </a:rPr>
              <a:t>https://</a:t>
            </a:r>
            <a:r>
              <a:rPr lang="en-US" sz="2000" dirty="0" smtClean="0">
                <a:hlinkClick r:id="rId2"/>
              </a:rPr>
              <a:t>www.youtube.com/watch?v=YusxiudUGRU</a:t>
            </a:r>
            <a:endParaRPr lang="en-US" sz="2000" dirty="0" smtClean="0"/>
          </a:p>
          <a:p>
            <a:pPr lvl="2"/>
            <a:endParaRPr lang="en-US" dirty="0"/>
          </a:p>
        </p:txBody>
      </p:sp>
    </p:spTree>
    <p:extLst>
      <p:ext uri="{BB962C8B-B14F-4D97-AF65-F5344CB8AC3E}">
        <p14:creationId xmlns:p14="http://schemas.microsoft.com/office/powerpoint/2010/main" val="57898236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Gender &amp; Sexuality </a:t>
            </a:r>
            <a:r>
              <a:rPr lang="en-US" sz="4000" b="1" dirty="0" smtClean="0"/>
              <a:t>Norms</a:t>
            </a:r>
            <a:endParaRPr lang="en-US" b="1" dirty="0"/>
          </a:p>
        </p:txBody>
      </p:sp>
      <p:sp>
        <p:nvSpPr>
          <p:cNvPr id="3" name="Content Placeholder 2"/>
          <p:cNvSpPr>
            <a:spLocks noGrp="1"/>
          </p:cNvSpPr>
          <p:nvPr>
            <p:ph idx="1"/>
          </p:nvPr>
        </p:nvSpPr>
        <p:spPr>
          <a:xfrm>
            <a:off x="457200" y="1882808"/>
            <a:ext cx="3733800" cy="4572000"/>
          </a:xfrm>
        </p:spPr>
        <p:txBody>
          <a:bodyPr/>
          <a:lstStyle/>
          <a:p>
            <a:pPr>
              <a:buNone/>
            </a:pPr>
            <a:endParaRPr lang="en-US" sz="2000" dirty="0" smtClean="0"/>
          </a:p>
          <a:p>
            <a:endParaRPr lang="en-US" sz="2000" dirty="0" smtClean="0"/>
          </a:p>
          <a:p>
            <a:pPr>
              <a:buNone/>
            </a:pPr>
            <a:r>
              <a:rPr lang="en-US" sz="2000" dirty="0" smtClean="0"/>
              <a:t>Assigned Sex</a:t>
            </a:r>
          </a:p>
          <a:p>
            <a:pPr>
              <a:buNone/>
            </a:pPr>
            <a:r>
              <a:rPr lang="en-US" sz="2000" dirty="0" smtClean="0"/>
              <a:t>Gender Identity</a:t>
            </a:r>
          </a:p>
          <a:p>
            <a:pPr>
              <a:buNone/>
            </a:pPr>
            <a:r>
              <a:rPr lang="en-US" sz="2000" dirty="0" smtClean="0"/>
              <a:t>Gender Expression</a:t>
            </a:r>
          </a:p>
          <a:p>
            <a:pPr>
              <a:buNone/>
            </a:pPr>
            <a:r>
              <a:rPr lang="en-US" sz="2000" dirty="0" smtClean="0"/>
              <a:t>Sexual Orientation</a:t>
            </a:r>
          </a:p>
          <a:p>
            <a:pPr>
              <a:buNone/>
            </a:pPr>
            <a:r>
              <a:rPr lang="en-US" sz="2000" dirty="0" smtClean="0"/>
              <a:t>Sexual Behavior</a:t>
            </a:r>
          </a:p>
          <a:p>
            <a:pPr>
              <a:buNone/>
            </a:pPr>
            <a:r>
              <a:rPr lang="en-US" sz="2000" dirty="0" smtClean="0"/>
              <a:t>Relationship Orientation</a:t>
            </a:r>
          </a:p>
          <a:p>
            <a:pPr>
              <a:buNone/>
            </a:pPr>
            <a:r>
              <a:rPr lang="en-US" sz="2000" dirty="0" smtClean="0"/>
              <a:t>State/Institutional Affiliation</a:t>
            </a:r>
          </a:p>
          <a:p>
            <a:pPr>
              <a:buNone/>
            </a:pPr>
            <a:r>
              <a:rPr lang="en-US" sz="2000" dirty="0" smtClean="0"/>
              <a:t>Reproduction</a:t>
            </a:r>
          </a:p>
          <a:p>
            <a:pPr>
              <a:buNone/>
            </a:pPr>
            <a:r>
              <a:rPr lang="en-US" sz="2000" dirty="0" smtClean="0"/>
              <a:t>Domesticity</a:t>
            </a:r>
          </a:p>
        </p:txBody>
      </p:sp>
      <p:sp>
        <p:nvSpPr>
          <p:cNvPr id="4" name="Content Placeholder 2"/>
          <p:cNvSpPr txBox="1">
            <a:spLocks/>
          </p:cNvSpPr>
          <p:nvPr/>
        </p:nvSpPr>
        <p:spPr>
          <a:xfrm>
            <a:off x="3962400" y="1905000"/>
            <a:ext cx="2514600" cy="4572000"/>
          </a:xfrm>
          <a:prstGeom prst="rect">
            <a:avLst/>
          </a:prstGeom>
        </p:spPr>
        <p:txBody>
          <a:bodyPr vert="horz" anchor="t">
            <a:normAutofit/>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1" i="0" u="none" strike="noStrike" kern="1200" cap="none" spc="0" normalizeH="0" baseline="0" noProof="0" dirty="0" smtClean="0">
                <a:ln>
                  <a:noFill/>
                </a:ln>
                <a:solidFill>
                  <a:srgbClr val="FFC000"/>
                </a:solidFill>
                <a:effectLst/>
                <a:uLnTx/>
                <a:uFillTx/>
              </a:rPr>
              <a:t>Male Norm</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2000" b="0" i="0" u="none" strike="noStrike" kern="1200" cap="none" spc="0" normalizeH="0" baseline="0" noProof="0" dirty="0" smtClean="0">
              <a:ln>
                <a:noFill/>
              </a:ln>
              <a:solidFill>
                <a:srgbClr val="FFC000"/>
              </a:solidFill>
              <a:effectLst/>
              <a:uLnTx/>
              <a:uFillTx/>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dirty="0" smtClean="0">
                <a:solidFill>
                  <a:srgbClr val="FFC000"/>
                </a:solidFill>
              </a:rPr>
              <a:t>Male</a:t>
            </a:r>
            <a:endParaRPr kumimoji="0" lang="en-US" sz="2000" b="0" i="0" u="none" strike="noStrike" kern="1200" cap="none" spc="0" normalizeH="0" baseline="0" noProof="0" dirty="0" smtClean="0">
              <a:ln>
                <a:noFill/>
              </a:ln>
              <a:solidFill>
                <a:srgbClr val="FFC000"/>
              </a:solidFill>
              <a:effectLst/>
              <a:uLnTx/>
              <a:uFillTx/>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0" i="0" u="none" strike="noStrike" kern="1200" cap="none" spc="0" normalizeH="0" baseline="0" noProof="0" dirty="0" smtClean="0">
                <a:ln>
                  <a:noFill/>
                </a:ln>
                <a:solidFill>
                  <a:srgbClr val="FFC000"/>
                </a:solidFill>
                <a:effectLst/>
                <a:uLnTx/>
                <a:uFillTx/>
              </a:rPr>
              <a:t>Man</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0" i="0" u="none" strike="noStrike" kern="1200" cap="none" spc="0" normalizeH="0" baseline="0" noProof="0" dirty="0" smtClean="0">
                <a:ln>
                  <a:noFill/>
                </a:ln>
                <a:solidFill>
                  <a:srgbClr val="FFC000"/>
                </a:solidFill>
                <a:effectLst/>
                <a:uLnTx/>
                <a:uFillTx/>
              </a:rPr>
              <a:t>Masculine</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0" i="0" u="none" strike="noStrike" kern="1200" cap="none" spc="0" normalizeH="0" baseline="0" noProof="0" dirty="0" smtClean="0">
                <a:ln>
                  <a:noFill/>
                </a:ln>
                <a:solidFill>
                  <a:srgbClr val="FFC000"/>
                </a:solidFill>
                <a:effectLst/>
                <a:uLnTx/>
                <a:uFillTx/>
              </a:rPr>
              <a:t>Women</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0" i="0" u="none" strike="noStrike" kern="1200" cap="none" spc="0" normalizeH="0" baseline="0" noProof="0" dirty="0" smtClean="0">
                <a:ln>
                  <a:noFill/>
                </a:ln>
                <a:solidFill>
                  <a:srgbClr val="FFC000"/>
                </a:solidFill>
                <a:effectLst/>
                <a:uLnTx/>
                <a:uFillTx/>
              </a:rPr>
              <a:t>Women</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noProof="0" dirty="0" smtClean="0">
                <a:solidFill>
                  <a:srgbClr val="FFC000"/>
                </a:solidFill>
              </a:rPr>
              <a:t>Monogamy</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noProof="0" dirty="0" smtClean="0">
                <a:solidFill>
                  <a:srgbClr val="FFC000"/>
                </a:solidFill>
              </a:rPr>
              <a:t>Marriage</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noProof="0" dirty="0" smtClean="0">
                <a:solidFill>
                  <a:srgbClr val="FFC000"/>
                </a:solidFill>
              </a:rPr>
              <a:t>Children</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0" i="0" u="none" strike="noStrike" kern="1200" cap="none" spc="0" normalizeH="0" baseline="0" dirty="0" smtClean="0">
                <a:ln>
                  <a:noFill/>
                </a:ln>
                <a:solidFill>
                  <a:srgbClr val="FFC000"/>
                </a:solidFill>
                <a:effectLst/>
                <a:uLnTx/>
                <a:uFillTx/>
              </a:rPr>
              <a:t>Home Ownership</a:t>
            </a:r>
            <a:endParaRPr kumimoji="0" lang="en-US" sz="2000" b="0" i="0" u="none" strike="noStrike" kern="1200" cap="none" spc="0" normalizeH="0" baseline="0" noProof="0" dirty="0" smtClean="0">
              <a:ln>
                <a:noFill/>
              </a:ln>
              <a:solidFill>
                <a:srgbClr val="FFC000"/>
              </a:solidFill>
              <a:effectLst/>
              <a:uLnTx/>
              <a:uFillTx/>
            </a:endParaRPr>
          </a:p>
        </p:txBody>
      </p:sp>
      <p:sp>
        <p:nvSpPr>
          <p:cNvPr id="6" name="Content Placeholder 2"/>
          <p:cNvSpPr txBox="1">
            <a:spLocks/>
          </p:cNvSpPr>
          <p:nvPr/>
        </p:nvSpPr>
        <p:spPr>
          <a:xfrm>
            <a:off x="6324600" y="1905000"/>
            <a:ext cx="2743200" cy="4572000"/>
          </a:xfrm>
          <a:prstGeom prst="rect">
            <a:avLst/>
          </a:prstGeom>
        </p:spPr>
        <p:txBody>
          <a:bodyPr vert="horz" anchor="t">
            <a:normAutofit/>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1" i="0" u="none" strike="noStrike" kern="1200" cap="none" spc="0" normalizeH="0" baseline="0" noProof="0" dirty="0" smtClean="0">
                <a:ln>
                  <a:noFill/>
                </a:ln>
                <a:solidFill>
                  <a:srgbClr val="92D050"/>
                </a:solidFill>
                <a:effectLst/>
                <a:uLnTx/>
                <a:uFillTx/>
              </a:rPr>
              <a:t>Female Norm</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2000" b="0" i="0" u="none" strike="noStrike" kern="1200" cap="none" spc="0" normalizeH="0" baseline="0" noProof="0" dirty="0" smtClean="0">
              <a:ln>
                <a:noFill/>
              </a:ln>
              <a:solidFill>
                <a:srgbClr val="92D050"/>
              </a:solidFill>
              <a:effectLst/>
              <a:uLnTx/>
              <a:uFillTx/>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noProof="0" dirty="0" smtClean="0">
                <a:solidFill>
                  <a:srgbClr val="92D050"/>
                </a:solidFill>
              </a:rPr>
              <a:t>Female</a:t>
            </a:r>
            <a:endParaRPr kumimoji="0" lang="en-US" sz="2000" b="0" i="0" u="none" strike="noStrike" kern="1200" cap="none" spc="0" normalizeH="0" baseline="0" noProof="0" dirty="0" smtClean="0">
              <a:ln>
                <a:noFill/>
              </a:ln>
              <a:solidFill>
                <a:srgbClr val="92D050"/>
              </a:solidFill>
              <a:effectLst/>
              <a:uLnTx/>
              <a:uFillTx/>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dirty="0" smtClean="0">
                <a:solidFill>
                  <a:srgbClr val="92D050"/>
                </a:solidFill>
              </a:rPr>
              <a:t>Woman</a:t>
            </a:r>
            <a:endParaRPr kumimoji="0" lang="en-US" sz="2000" b="0" i="0" u="none" strike="noStrike" kern="1200" cap="none" spc="0" normalizeH="0" baseline="0" noProof="0" dirty="0" smtClean="0">
              <a:ln>
                <a:noFill/>
              </a:ln>
              <a:solidFill>
                <a:srgbClr val="92D050"/>
              </a:solidFill>
              <a:effectLst/>
              <a:uLnTx/>
              <a:uFillTx/>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dirty="0" smtClean="0">
                <a:solidFill>
                  <a:srgbClr val="92D050"/>
                </a:solidFill>
              </a:rPr>
              <a:t>Feminine</a:t>
            </a:r>
            <a:endParaRPr kumimoji="0" lang="en-US" sz="2000" b="0" i="0" u="none" strike="noStrike" kern="1200" cap="none" spc="0" normalizeH="0" baseline="0" noProof="0" dirty="0" smtClean="0">
              <a:ln>
                <a:noFill/>
              </a:ln>
              <a:solidFill>
                <a:srgbClr val="92D050"/>
              </a:solidFill>
              <a:effectLst/>
              <a:uLnTx/>
              <a:uFillTx/>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dirty="0" smtClean="0">
                <a:solidFill>
                  <a:srgbClr val="92D050"/>
                </a:solidFill>
              </a:rPr>
              <a:t>Men</a:t>
            </a:r>
            <a:endParaRPr kumimoji="0" lang="en-US" sz="2000" b="0" i="0" u="none" strike="noStrike" kern="1200" cap="none" spc="0" normalizeH="0" baseline="0" noProof="0" dirty="0" smtClean="0">
              <a:ln>
                <a:noFill/>
              </a:ln>
              <a:solidFill>
                <a:srgbClr val="92D050"/>
              </a:solidFill>
              <a:effectLst/>
              <a:uLnTx/>
              <a:uFillTx/>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dirty="0" smtClean="0">
                <a:solidFill>
                  <a:srgbClr val="92D050"/>
                </a:solidFill>
              </a:rPr>
              <a:t>Men</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0" i="0" u="none" strike="noStrike" kern="1200" cap="none" spc="0" normalizeH="0" baseline="0" noProof="0" dirty="0" smtClean="0">
                <a:ln>
                  <a:noFill/>
                </a:ln>
                <a:solidFill>
                  <a:srgbClr val="92D050"/>
                </a:solidFill>
                <a:effectLst/>
                <a:uLnTx/>
                <a:uFillTx/>
              </a:rPr>
              <a:t>Monogamy</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dirty="0" smtClean="0">
                <a:solidFill>
                  <a:srgbClr val="92D050"/>
                </a:solidFill>
              </a:rPr>
              <a:t>Marriage</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dirty="0" smtClean="0">
                <a:solidFill>
                  <a:srgbClr val="92D050"/>
                </a:solidFill>
              </a:rPr>
              <a:t>Children</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0" i="0" u="none" strike="noStrike" kern="1200" cap="none" spc="0" normalizeH="0" baseline="0" noProof="0" dirty="0" smtClean="0">
                <a:ln>
                  <a:noFill/>
                </a:ln>
                <a:solidFill>
                  <a:srgbClr val="92D050"/>
                </a:solidFill>
                <a:effectLst/>
                <a:uLnTx/>
                <a:uFillTx/>
              </a:rPr>
              <a:t>Home Ownership</a:t>
            </a:r>
          </a:p>
        </p:txBody>
      </p:sp>
    </p:spTree>
    <p:custDataLst>
      <p:tags r:id="rId1"/>
    </p:custDataLst>
    <p:extLst>
      <p:ext uri="{BB962C8B-B14F-4D97-AF65-F5344CB8AC3E}">
        <p14:creationId xmlns:p14="http://schemas.microsoft.com/office/powerpoint/2010/main" val="2567469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Gender &amp; Sexuality </a:t>
            </a:r>
            <a:r>
              <a:rPr lang="en-US" sz="4000" b="1" dirty="0" smtClean="0"/>
              <a:t>Norms</a:t>
            </a:r>
            <a:endParaRPr lang="en-US" b="1" dirty="0"/>
          </a:p>
        </p:txBody>
      </p:sp>
      <p:sp>
        <p:nvSpPr>
          <p:cNvPr id="3" name="Content Placeholder 2"/>
          <p:cNvSpPr>
            <a:spLocks noGrp="1"/>
          </p:cNvSpPr>
          <p:nvPr>
            <p:ph idx="1"/>
          </p:nvPr>
        </p:nvSpPr>
        <p:spPr>
          <a:xfrm>
            <a:off x="457200" y="1882808"/>
            <a:ext cx="3733800" cy="4572000"/>
          </a:xfrm>
        </p:spPr>
        <p:txBody>
          <a:bodyPr/>
          <a:lstStyle/>
          <a:p>
            <a:pPr>
              <a:buNone/>
            </a:pPr>
            <a:endParaRPr lang="en-US" sz="2000" dirty="0" smtClean="0"/>
          </a:p>
          <a:p>
            <a:endParaRPr lang="en-US" sz="2000" dirty="0" smtClean="0"/>
          </a:p>
          <a:p>
            <a:pPr>
              <a:buNone/>
            </a:pPr>
            <a:r>
              <a:rPr lang="en-US" sz="2000" dirty="0" smtClean="0"/>
              <a:t>Assigned Sex</a:t>
            </a:r>
          </a:p>
          <a:p>
            <a:pPr>
              <a:buNone/>
            </a:pPr>
            <a:r>
              <a:rPr lang="en-US" sz="2000" dirty="0" smtClean="0"/>
              <a:t>Gender Identity</a:t>
            </a:r>
          </a:p>
          <a:p>
            <a:pPr>
              <a:buNone/>
            </a:pPr>
            <a:r>
              <a:rPr lang="en-US" sz="2000" dirty="0" smtClean="0"/>
              <a:t>Gender Expression</a:t>
            </a:r>
          </a:p>
          <a:p>
            <a:pPr>
              <a:buNone/>
            </a:pPr>
            <a:r>
              <a:rPr lang="en-US" sz="2000" dirty="0" smtClean="0"/>
              <a:t>Sexual Orientation</a:t>
            </a:r>
          </a:p>
          <a:p>
            <a:pPr>
              <a:buNone/>
            </a:pPr>
            <a:r>
              <a:rPr lang="en-US" sz="2000" dirty="0" smtClean="0"/>
              <a:t>Sexual Behavior</a:t>
            </a:r>
          </a:p>
          <a:p>
            <a:pPr>
              <a:buNone/>
            </a:pPr>
            <a:r>
              <a:rPr lang="en-US" sz="2000" dirty="0" smtClean="0"/>
              <a:t>Relationship Orientation</a:t>
            </a:r>
          </a:p>
          <a:p>
            <a:pPr>
              <a:buNone/>
            </a:pPr>
            <a:r>
              <a:rPr lang="en-US" sz="2000" dirty="0" smtClean="0"/>
              <a:t>State/Institutional Affiliation</a:t>
            </a:r>
          </a:p>
          <a:p>
            <a:pPr>
              <a:buNone/>
            </a:pPr>
            <a:r>
              <a:rPr lang="en-US" sz="2000" dirty="0" smtClean="0"/>
              <a:t>Reproduction</a:t>
            </a:r>
          </a:p>
          <a:p>
            <a:pPr>
              <a:buNone/>
            </a:pPr>
            <a:r>
              <a:rPr lang="en-US" sz="2000" dirty="0" smtClean="0"/>
              <a:t>Domesticity</a:t>
            </a:r>
          </a:p>
        </p:txBody>
      </p:sp>
      <p:sp>
        <p:nvSpPr>
          <p:cNvPr id="4" name="Content Placeholder 2"/>
          <p:cNvSpPr txBox="1">
            <a:spLocks/>
          </p:cNvSpPr>
          <p:nvPr/>
        </p:nvSpPr>
        <p:spPr>
          <a:xfrm>
            <a:off x="3962400" y="1905000"/>
            <a:ext cx="2514600" cy="4572000"/>
          </a:xfrm>
          <a:prstGeom prst="rect">
            <a:avLst/>
          </a:prstGeom>
        </p:spPr>
        <p:txBody>
          <a:bodyPr vert="horz" anchor="t">
            <a:normAutofit/>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1" i="0" u="none" strike="noStrike" kern="1200" cap="none" spc="0" normalizeH="0" baseline="0" noProof="0" dirty="0" smtClean="0">
                <a:ln>
                  <a:noFill/>
                </a:ln>
                <a:solidFill>
                  <a:srgbClr val="FFC000"/>
                </a:solidFill>
                <a:effectLst/>
                <a:uLnTx/>
                <a:uFillTx/>
              </a:rPr>
              <a:t>Conforming</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2000" b="0" i="0" u="none" strike="noStrike" kern="1200" cap="none" spc="0" normalizeH="0" baseline="0" noProof="0" dirty="0" smtClean="0">
              <a:ln>
                <a:noFill/>
              </a:ln>
              <a:solidFill>
                <a:srgbClr val="FFC000"/>
              </a:solidFill>
              <a:effectLst/>
              <a:uLnTx/>
              <a:uFillTx/>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dirty="0" smtClean="0">
                <a:solidFill>
                  <a:srgbClr val="FFC000"/>
                </a:solidFill>
              </a:rPr>
              <a:t>Male</a:t>
            </a:r>
            <a:endParaRPr kumimoji="0" lang="en-US" sz="2000" b="0" i="0" u="none" strike="noStrike" kern="1200" cap="none" spc="0" normalizeH="0" baseline="0" noProof="0" dirty="0" smtClean="0">
              <a:ln>
                <a:noFill/>
              </a:ln>
              <a:solidFill>
                <a:srgbClr val="FFC000"/>
              </a:solidFill>
              <a:effectLst/>
              <a:uLnTx/>
              <a:uFillTx/>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0" i="0" u="none" strike="noStrike" kern="1200" cap="none" spc="0" normalizeH="0" baseline="0" noProof="0" dirty="0" smtClean="0">
                <a:ln>
                  <a:noFill/>
                </a:ln>
                <a:solidFill>
                  <a:srgbClr val="FFC000"/>
                </a:solidFill>
                <a:effectLst/>
                <a:uLnTx/>
                <a:uFillTx/>
              </a:rPr>
              <a:t>Man</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0" i="0" u="none" strike="noStrike" kern="1200" cap="none" spc="0" normalizeH="0" baseline="0" noProof="0" dirty="0" smtClean="0">
                <a:ln>
                  <a:noFill/>
                </a:ln>
                <a:solidFill>
                  <a:srgbClr val="FFC000"/>
                </a:solidFill>
                <a:effectLst/>
                <a:uLnTx/>
                <a:uFillTx/>
              </a:rPr>
              <a:t>Masculine</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0" i="0" u="none" strike="noStrike" kern="1200" cap="none" spc="0" normalizeH="0" baseline="0" noProof="0" dirty="0" smtClean="0">
                <a:ln>
                  <a:noFill/>
                </a:ln>
                <a:solidFill>
                  <a:srgbClr val="FFC000"/>
                </a:solidFill>
                <a:effectLst/>
                <a:uLnTx/>
                <a:uFillTx/>
              </a:rPr>
              <a:t>Women</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0" i="0" u="none" strike="noStrike" kern="1200" cap="none" spc="0" normalizeH="0" baseline="0" noProof="0" dirty="0" smtClean="0">
                <a:ln>
                  <a:noFill/>
                </a:ln>
                <a:solidFill>
                  <a:srgbClr val="FFC000"/>
                </a:solidFill>
                <a:effectLst/>
                <a:uLnTx/>
                <a:uFillTx/>
              </a:rPr>
              <a:t>Women</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noProof="0" dirty="0" smtClean="0">
                <a:solidFill>
                  <a:srgbClr val="FFC000"/>
                </a:solidFill>
              </a:rPr>
              <a:t>Monogamy</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noProof="0" dirty="0" smtClean="0">
                <a:solidFill>
                  <a:srgbClr val="FFC000"/>
                </a:solidFill>
              </a:rPr>
              <a:t>Marriage</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noProof="0" dirty="0" smtClean="0">
                <a:solidFill>
                  <a:srgbClr val="FFC000"/>
                </a:solidFill>
              </a:rPr>
              <a:t>Children</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0" i="0" u="none" strike="noStrike" kern="1200" cap="none" spc="0" normalizeH="0" baseline="0" dirty="0" smtClean="0">
                <a:ln>
                  <a:noFill/>
                </a:ln>
                <a:solidFill>
                  <a:srgbClr val="FFC000"/>
                </a:solidFill>
                <a:effectLst/>
                <a:uLnTx/>
                <a:uFillTx/>
              </a:rPr>
              <a:t>Home Ownership</a:t>
            </a:r>
            <a:endParaRPr kumimoji="0" lang="en-US" sz="2000" b="0" i="0" u="none" strike="noStrike" kern="1200" cap="none" spc="0" normalizeH="0" baseline="0" noProof="0" dirty="0" smtClean="0">
              <a:ln>
                <a:noFill/>
              </a:ln>
              <a:solidFill>
                <a:srgbClr val="FFC000"/>
              </a:solidFill>
              <a:effectLst/>
              <a:uLnTx/>
              <a:uFillTx/>
            </a:endParaRPr>
          </a:p>
        </p:txBody>
      </p:sp>
      <p:sp>
        <p:nvSpPr>
          <p:cNvPr id="6" name="Content Placeholder 2"/>
          <p:cNvSpPr txBox="1">
            <a:spLocks/>
          </p:cNvSpPr>
          <p:nvPr/>
        </p:nvSpPr>
        <p:spPr>
          <a:xfrm>
            <a:off x="6324600" y="1905000"/>
            <a:ext cx="2743200" cy="4572000"/>
          </a:xfrm>
          <a:prstGeom prst="rect">
            <a:avLst/>
          </a:prstGeom>
        </p:spPr>
        <p:txBody>
          <a:bodyPr vert="horz" anchor="t">
            <a:normAutofit/>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1" i="0" u="none" strike="noStrike" kern="1200" cap="none" spc="0" normalizeH="0" baseline="0" noProof="0" dirty="0" smtClean="0">
                <a:ln>
                  <a:noFill/>
                </a:ln>
                <a:solidFill>
                  <a:srgbClr val="92D050"/>
                </a:solidFill>
                <a:effectLst/>
                <a:uLnTx/>
                <a:uFillTx/>
              </a:rPr>
              <a:t>Non-Conforming</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2000" b="0" i="0" u="none" strike="noStrike" kern="1200" cap="none" spc="0" normalizeH="0" baseline="0" noProof="0" dirty="0" smtClean="0">
              <a:ln>
                <a:noFill/>
              </a:ln>
              <a:solidFill>
                <a:srgbClr val="92D050"/>
              </a:solidFill>
              <a:effectLst/>
              <a:uLnTx/>
              <a:uFillTx/>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noProof="0" dirty="0" smtClean="0">
                <a:solidFill>
                  <a:srgbClr val="92D050"/>
                </a:solidFill>
              </a:rPr>
              <a:t>Female</a:t>
            </a:r>
            <a:endParaRPr kumimoji="0" lang="en-US" sz="2000" b="0" i="0" u="none" strike="noStrike" kern="1200" cap="none" spc="0" normalizeH="0" baseline="0" noProof="0" dirty="0" smtClean="0">
              <a:ln>
                <a:noFill/>
              </a:ln>
              <a:solidFill>
                <a:srgbClr val="92D050"/>
              </a:solidFill>
              <a:effectLst/>
              <a:uLnTx/>
              <a:uFillTx/>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dirty="0" smtClean="0">
                <a:solidFill>
                  <a:srgbClr val="92D050"/>
                </a:solidFill>
              </a:rPr>
              <a:t>Woman</a:t>
            </a:r>
            <a:endParaRPr kumimoji="0" lang="en-US" sz="2000" b="0" i="0" u="none" strike="noStrike" kern="1200" cap="none" spc="0" normalizeH="0" baseline="0" noProof="0" dirty="0" smtClean="0">
              <a:ln>
                <a:noFill/>
              </a:ln>
              <a:solidFill>
                <a:srgbClr val="92D050"/>
              </a:solidFill>
              <a:effectLst/>
              <a:uLnTx/>
              <a:uFillTx/>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dirty="0" err="1" smtClean="0">
                <a:solidFill>
                  <a:schemeClr val="tx1">
                    <a:lumMod val="75000"/>
                  </a:schemeClr>
                </a:solidFill>
              </a:rPr>
              <a:t>Masc</a:t>
            </a:r>
            <a:r>
              <a:rPr lang="en-US" sz="2000" dirty="0" smtClean="0">
                <a:solidFill>
                  <a:schemeClr val="tx1">
                    <a:lumMod val="75000"/>
                  </a:schemeClr>
                </a:solidFill>
              </a:rPr>
              <a:t> &amp; Femme</a:t>
            </a:r>
            <a:endParaRPr lang="en-US" sz="2000" dirty="0" smtClean="0">
              <a:solidFill>
                <a:srgbClr val="92D050"/>
              </a:solidFill>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dirty="0" smtClean="0">
                <a:solidFill>
                  <a:schemeClr val="tx1">
                    <a:lumMod val="75000"/>
                  </a:schemeClr>
                </a:solidFill>
              </a:rPr>
              <a:t>Women</a:t>
            </a:r>
            <a:endParaRPr kumimoji="0" lang="en-US" sz="2000" b="0" i="0" u="none" strike="noStrike" kern="1200" cap="none" spc="0" normalizeH="0" baseline="0" noProof="0" dirty="0" smtClean="0">
              <a:ln>
                <a:noFill/>
              </a:ln>
              <a:solidFill>
                <a:schemeClr val="tx1">
                  <a:lumMod val="75000"/>
                </a:schemeClr>
              </a:solidFill>
              <a:effectLst/>
              <a:uLnTx/>
              <a:uFillTx/>
            </a:endParaRP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dirty="0" smtClean="0">
                <a:solidFill>
                  <a:schemeClr val="tx1">
                    <a:lumMod val="75000"/>
                  </a:schemeClr>
                </a:solidFill>
              </a:rPr>
              <a:t>Women</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0" i="0" u="none" strike="noStrike" kern="1200" cap="none" spc="0" normalizeH="0" baseline="0" noProof="0" dirty="0" smtClean="0">
                <a:ln>
                  <a:noFill/>
                </a:ln>
                <a:solidFill>
                  <a:srgbClr val="92D050"/>
                </a:solidFill>
                <a:effectLst/>
                <a:uLnTx/>
                <a:uFillTx/>
              </a:rPr>
              <a:t>Monogamy</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dirty="0" smtClean="0">
                <a:solidFill>
                  <a:srgbClr val="92D050"/>
                </a:solidFill>
              </a:rPr>
              <a:t> </a:t>
            </a:r>
            <a:r>
              <a:rPr lang="en-US" sz="2000" dirty="0" smtClean="0">
                <a:solidFill>
                  <a:schemeClr val="tx1">
                    <a:lumMod val="75000"/>
                  </a:schemeClr>
                </a:solidFill>
              </a:rPr>
              <a:t>No Marriage</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000" dirty="0" smtClean="0">
                <a:solidFill>
                  <a:schemeClr val="tx1">
                    <a:lumMod val="75000"/>
                  </a:schemeClr>
                </a:solidFill>
              </a:rPr>
              <a:t>No Children</a:t>
            </a:r>
          </a:p>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000" b="0" i="0" u="none" strike="noStrike" kern="1200" cap="none" spc="0" normalizeH="0" baseline="0" noProof="0" dirty="0" smtClean="0">
                <a:ln>
                  <a:noFill/>
                </a:ln>
                <a:solidFill>
                  <a:srgbClr val="92D050"/>
                </a:solidFill>
                <a:effectLst/>
                <a:uLnTx/>
                <a:uFillTx/>
              </a:rPr>
              <a:t>Home Ownership</a:t>
            </a:r>
          </a:p>
        </p:txBody>
      </p:sp>
    </p:spTree>
    <p:custDataLst>
      <p:tags r:id="rId1"/>
    </p:custDataLst>
    <p:extLst>
      <p:ext uri="{BB962C8B-B14F-4D97-AF65-F5344CB8AC3E}">
        <p14:creationId xmlns:p14="http://schemas.microsoft.com/office/powerpoint/2010/main" val="4785960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Gender &amp; Sexuality </a:t>
            </a:r>
            <a:r>
              <a:rPr lang="en-US" sz="4000" b="1" dirty="0" smtClean="0"/>
              <a:t>Norms</a:t>
            </a:r>
            <a:endParaRPr lang="en-US" b="1" dirty="0"/>
          </a:p>
        </p:txBody>
      </p:sp>
      <p:sp>
        <p:nvSpPr>
          <p:cNvPr id="3" name="Content Placeholder 2"/>
          <p:cNvSpPr>
            <a:spLocks noGrp="1"/>
          </p:cNvSpPr>
          <p:nvPr>
            <p:ph idx="1"/>
          </p:nvPr>
        </p:nvSpPr>
        <p:spPr>
          <a:xfrm>
            <a:off x="457200" y="1882808"/>
            <a:ext cx="3733800" cy="4572000"/>
          </a:xfrm>
        </p:spPr>
        <p:txBody>
          <a:bodyPr/>
          <a:lstStyle/>
          <a:p>
            <a:pPr>
              <a:buNone/>
            </a:pPr>
            <a:endParaRPr lang="en-US" sz="2000" dirty="0" smtClean="0"/>
          </a:p>
          <a:p>
            <a:endParaRPr lang="en-US" sz="2000" dirty="0" smtClean="0"/>
          </a:p>
          <a:p>
            <a:pPr>
              <a:buNone/>
            </a:pPr>
            <a:r>
              <a:rPr lang="en-US" sz="2000" dirty="0" smtClean="0"/>
              <a:t>Physical Sex</a:t>
            </a:r>
          </a:p>
          <a:p>
            <a:pPr>
              <a:buNone/>
            </a:pPr>
            <a:r>
              <a:rPr lang="en-US" sz="2000" dirty="0" smtClean="0"/>
              <a:t>Gender Identity</a:t>
            </a:r>
          </a:p>
          <a:p>
            <a:pPr>
              <a:buNone/>
            </a:pPr>
            <a:r>
              <a:rPr lang="en-US" sz="2000" dirty="0" smtClean="0"/>
              <a:t>Gender Expression</a:t>
            </a:r>
          </a:p>
          <a:p>
            <a:pPr>
              <a:buNone/>
            </a:pPr>
            <a:r>
              <a:rPr lang="en-US" sz="2000" dirty="0" smtClean="0"/>
              <a:t>Sexual Orientation</a:t>
            </a:r>
          </a:p>
          <a:p>
            <a:pPr>
              <a:buNone/>
            </a:pPr>
            <a:r>
              <a:rPr lang="en-US" sz="2000" dirty="0" smtClean="0"/>
              <a:t>Sexual Behavior</a:t>
            </a:r>
          </a:p>
          <a:p>
            <a:pPr>
              <a:buNone/>
            </a:pPr>
            <a:r>
              <a:rPr lang="en-US" sz="2000" dirty="0" smtClean="0"/>
              <a:t>Relationship Orientation</a:t>
            </a:r>
          </a:p>
          <a:p>
            <a:pPr>
              <a:buNone/>
            </a:pPr>
            <a:r>
              <a:rPr lang="en-US" sz="2000" dirty="0" smtClean="0"/>
              <a:t>State/Institutional Affiliation</a:t>
            </a:r>
          </a:p>
          <a:p>
            <a:pPr>
              <a:buNone/>
            </a:pPr>
            <a:r>
              <a:rPr lang="en-US" sz="2000" dirty="0" smtClean="0"/>
              <a:t>Reproduction</a:t>
            </a:r>
          </a:p>
          <a:p>
            <a:pPr>
              <a:buNone/>
            </a:pPr>
            <a:r>
              <a:rPr lang="en-US" sz="2000" dirty="0" smtClean="0"/>
              <a:t>Domesticity</a:t>
            </a:r>
          </a:p>
        </p:txBody>
      </p:sp>
      <p:sp>
        <p:nvSpPr>
          <p:cNvPr id="4" name="Content Placeholder 2"/>
          <p:cNvSpPr txBox="1">
            <a:spLocks/>
          </p:cNvSpPr>
          <p:nvPr/>
        </p:nvSpPr>
        <p:spPr>
          <a:xfrm>
            <a:off x="3962400" y="1905000"/>
            <a:ext cx="2514600" cy="4572000"/>
          </a:xfrm>
          <a:prstGeom prst="rect">
            <a:avLst/>
          </a:prstGeom>
        </p:spPr>
        <p:txBody>
          <a:bodyPr vert="horz" anchor="t">
            <a:normAutofit/>
          </a:bodyPr>
          <a:lstStyle/>
          <a:p>
            <a:pPr marL="448056" lvl="0" indent="-384048" algn="ctr">
              <a:spcBef>
                <a:spcPct val="20000"/>
              </a:spcBef>
              <a:buClr>
                <a:schemeClr val="accent1"/>
              </a:buClr>
              <a:buSzPct val="80000"/>
              <a:defRPr/>
            </a:pPr>
            <a:r>
              <a:rPr lang="en-US" sz="2000" b="1" dirty="0">
                <a:solidFill>
                  <a:srgbClr val="FFC000"/>
                </a:solidFill>
              </a:rPr>
              <a:t>‘Norm’</a:t>
            </a:r>
          </a:p>
          <a:p>
            <a:pPr marL="448056" lvl="0" indent="-384048" algn="ctr">
              <a:spcBef>
                <a:spcPct val="20000"/>
              </a:spcBef>
              <a:buClr>
                <a:schemeClr val="accent1"/>
              </a:buClr>
              <a:buSzPct val="80000"/>
              <a:buFont typeface="Wingdings 2"/>
              <a:buChar char=""/>
              <a:defRPr/>
            </a:pPr>
            <a:endParaRPr lang="en-US" sz="1600" dirty="0">
              <a:solidFill>
                <a:srgbClr val="FFC000"/>
              </a:solidFill>
            </a:endParaRPr>
          </a:p>
          <a:p>
            <a:pPr marL="448056" lvl="0" indent="-384048" algn="ctr">
              <a:spcBef>
                <a:spcPct val="20000"/>
              </a:spcBef>
              <a:buClr>
                <a:schemeClr val="accent1"/>
              </a:buClr>
              <a:buSzPct val="80000"/>
              <a:defRPr/>
            </a:pPr>
            <a:r>
              <a:rPr lang="en-US" sz="2000" b="1" dirty="0">
                <a:solidFill>
                  <a:srgbClr val="FFC000"/>
                </a:solidFill>
              </a:rPr>
              <a:t>□</a:t>
            </a:r>
          </a:p>
          <a:p>
            <a:pPr marL="448056" lvl="0" indent="-384048" algn="ctr">
              <a:spcBef>
                <a:spcPct val="20000"/>
              </a:spcBef>
              <a:buClr>
                <a:schemeClr val="accent1"/>
              </a:buClr>
              <a:buSzPct val="80000"/>
              <a:defRPr/>
            </a:pPr>
            <a:r>
              <a:rPr lang="en-US" sz="2000" b="1" dirty="0">
                <a:solidFill>
                  <a:srgbClr val="FFC000"/>
                </a:solidFill>
              </a:rPr>
              <a:t>□</a:t>
            </a:r>
          </a:p>
          <a:p>
            <a:pPr marL="448056" lvl="0" indent="-384048" algn="ctr">
              <a:spcBef>
                <a:spcPct val="20000"/>
              </a:spcBef>
              <a:buClr>
                <a:schemeClr val="accent1"/>
              </a:buClr>
              <a:buSzPct val="80000"/>
              <a:defRPr/>
            </a:pPr>
            <a:r>
              <a:rPr lang="en-US" sz="2000" b="1" dirty="0">
                <a:solidFill>
                  <a:srgbClr val="FFC000"/>
                </a:solidFill>
              </a:rPr>
              <a:t>□</a:t>
            </a:r>
          </a:p>
          <a:p>
            <a:pPr marL="448056" lvl="0" indent="-384048" algn="ctr">
              <a:spcBef>
                <a:spcPct val="20000"/>
              </a:spcBef>
              <a:buClr>
                <a:schemeClr val="accent1"/>
              </a:buClr>
              <a:buSzPct val="80000"/>
              <a:defRPr/>
            </a:pPr>
            <a:r>
              <a:rPr lang="en-US" sz="2000" b="1" dirty="0" smtClean="0">
                <a:solidFill>
                  <a:srgbClr val="FFC000"/>
                </a:solidFill>
              </a:rPr>
              <a:t>□</a:t>
            </a:r>
            <a:endParaRPr lang="en-US" sz="2000" b="1" dirty="0">
              <a:solidFill>
                <a:srgbClr val="FFC000"/>
              </a:solidFill>
            </a:endParaRPr>
          </a:p>
          <a:p>
            <a:pPr marL="448056" indent="-384048" algn="ctr">
              <a:spcBef>
                <a:spcPct val="20000"/>
              </a:spcBef>
              <a:buClr>
                <a:schemeClr val="accent1"/>
              </a:buClr>
              <a:buSzPct val="80000"/>
              <a:defRPr/>
            </a:pPr>
            <a:r>
              <a:rPr lang="en-US" sz="2000" b="1" dirty="0" smtClean="0">
                <a:solidFill>
                  <a:srgbClr val="FFC000"/>
                </a:solidFill>
              </a:rPr>
              <a:t>□</a:t>
            </a:r>
          </a:p>
          <a:p>
            <a:pPr marL="448056" lvl="0" indent="-384048" algn="ctr">
              <a:spcBef>
                <a:spcPct val="20000"/>
              </a:spcBef>
              <a:buClr>
                <a:schemeClr val="accent1"/>
              </a:buClr>
              <a:buSzPct val="80000"/>
              <a:defRPr/>
            </a:pPr>
            <a:r>
              <a:rPr lang="en-US" sz="2000" b="1" dirty="0">
                <a:solidFill>
                  <a:srgbClr val="FFC000"/>
                </a:solidFill>
              </a:rPr>
              <a:t>□</a:t>
            </a:r>
          </a:p>
          <a:p>
            <a:pPr marL="448056" lvl="0" indent="-384048" algn="ctr">
              <a:spcBef>
                <a:spcPct val="20000"/>
              </a:spcBef>
              <a:buClr>
                <a:schemeClr val="accent1"/>
              </a:buClr>
              <a:buSzPct val="80000"/>
              <a:defRPr/>
            </a:pPr>
            <a:r>
              <a:rPr lang="en-US" sz="2000" b="1" dirty="0">
                <a:solidFill>
                  <a:srgbClr val="FFC000"/>
                </a:solidFill>
              </a:rPr>
              <a:t>□</a:t>
            </a:r>
          </a:p>
          <a:p>
            <a:pPr marL="448056" indent="-384048" algn="ctr">
              <a:spcBef>
                <a:spcPct val="20000"/>
              </a:spcBef>
              <a:buClr>
                <a:schemeClr val="accent1"/>
              </a:buClr>
              <a:buSzPct val="80000"/>
              <a:defRPr/>
            </a:pPr>
            <a:r>
              <a:rPr lang="en-US" sz="2000" b="1" dirty="0" smtClean="0">
                <a:solidFill>
                  <a:srgbClr val="FFC000"/>
                </a:solidFill>
              </a:rPr>
              <a:t>□</a:t>
            </a:r>
          </a:p>
          <a:p>
            <a:pPr marL="448056" indent="-384048" algn="ctr">
              <a:spcBef>
                <a:spcPct val="20000"/>
              </a:spcBef>
              <a:buClr>
                <a:schemeClr val="accent1"/>
              </a:buClr>
              <a:buSzPct val="80000"/>
              <a:defRPr/>
            </a:pPr>
            <a:r>
              <a:rPr lang="en-US" sz="2000" b="1" dirty="0">
                <a:solidFill>
                  <a:srgbClr val="FFC000"/>
                </a:solidFill>
              </a:rPr>
              <a:t>□</a:t>
            </a:r>
          </a:p>
          <a:p>
            <a:pPr marL="448056" indent="-384048" algn="ctr">
              <a:spcBef>
                <a:spcPct val="20000"/>
              </a:spcBef>
              <a:buClr>
                <a:schemeClr val="accent1"/>
              </a:buClr>
              <a:buSzPct val="80000"/>
              <a:defRPr/>
            </a:pPr>
            <a:endParaRPr lang="en-US" sz="2000" b="1" dirty="0">
              <a:solidFill>
                <a:srgbClr val="FFC000"/>
              </a:solidFill>
            </a:endParaRPr>
          </a:p>
          <a:p>
            <a:pPr marL="448056" indent="-384048" algn="ctr">
              <a:spcBef>
                <a:spcPct val="20000"/>
              </a:spcBef>
              <a:buClr>
                <a:schemeClr val="accent1"/>
              </a:buClr>
              <a:buSzPct val="80000"/>
              <a:defRPr/>
            </a:pPr>
            <a:endParaRPr lang="en-US" sz="2000" b="1" dirty="0">
              <a:solidFill>
                <a:srgbClr val="FFC000"/>
              </a:solidFill>
            </a:endParaRPr>
          </a:p>
        </p:txBody>
      </p:sp>
      <p:sp>
        <p:nvSpPr>
          <p:cNvPr id="6" name="Content Placeholder 2"/>
          <p:cNvSpPr txBox="1">
            <a:spLocks/>
          </p:cNvSpPr>
          <p:nvPr/>
        </p:nvSpPr>
        <p:spPr>
          <a:xfrm>
            <a:off x="6324600" y="1905000"/>
            <a:ext cx="2743200" cy="4572000"/>
          </a:xfrm>
          <a:prstGeom prst="rect">
            <a:avLst/>
          </a:prstGeom>
        </p:spPr>
        <p:txBody>
          <a:bodyPr vert="horz" anchor="t">
            <a:normAutofit/>
          </a:bodyPr>
          <a:lstStyle/>
          <a:p>
            <a:pPr marL="448056" lvl="0" indent="-384048" algn="ctr">
              <a:spcBef>
                <a:spcPct val="20000"/>
              </a:spcBef>
              <a:buClr>
                <a:schemeClr val="accent1"/>
              </a:buClr>
              <a:buSzPct val="80000"/>
              <a:defRPr/>
            </a:pPr>
            <a:r>
              <a:rPr lang="en-US" sz="2000" b="1" dirty="0" smtClean="0">
                <a:solidFill>
                  <a:srgbClr val="92D050"/>
                </a:solidFill>
              </a:rPr>
              <a:t>Norm</a:t>
            </a:r>
            <a:endParaRPr lang="en-US" sz="2000" b="1" dirty="0">
              <a:solidFill>
                <a:srgbClr val="92D050"/>
              </a:solidFill>
            </a:endParaRPr>
          </a:p>
          <a:p>
            <a:pPr marL="448056" lvl="0" indent="-384048" algn="ctr">
              <a:spcBef>
                <a:spcPct val="20000"/>
              </a:spcBef>
              <a:buClr>
                <a:schemeClr val="accent1"/>
              </a:buClr>
              <a:buSzPct val="80000"/>
              <a:buFont typeface="Wingdings 2"/>
              <a:buChar char=""/>
              <a:defRPr/>
            </a:pPr>
            <a:endParaRPr lang="en-US" sz="1600" dirty="0">
              <a:solidFill>
                <a:srgbClr val="92D050"/>
              </a:solidFill>
            </a:endParaRPr>
          </a:p>
          <a:p>
            <a:pPr marL="448056" lvl="0" indent="-384048" algn="ctr">
              <a:spcBef>
                <a:spcPct val="20000"/>
              </a:spcBef>
              <a:buClr>
                <a:schemeClr val="accent1"/>
              </a:buClr>
              <a:buSzPct val="80000"/>
              <a:defRPr/>
            </a:pPr>
            <a:r>
              <a:rPr lang="en-US" sz="2000" b="1" dirty="0">
                <a:solidFill>
                  <a:srgbClr val="92D050"/>
                </a:solidFill>
              </a:rPr>
              <a:t>□</a:t>
            </a:r>
          </a:p>
          <a:p>
            <a:pPr marL="448056" lvl="0" indent="-384048" algn="ctr">
              <a:spcBef>
                <a:spcPct val="20000"/>
              </a:spcBef>
              <a:buClr>
                <a:schemeClr val="accent1"/>
              </a:buClr>
              <a:buSzPct val="80000"/>
              <a:defRPr/>
            </a:pPr>
            <a:r>
              <a:rPr lang="en-US" sz="2000" b="1" dirty="0">
                <a:solidFill>
                  <a:srgbClr val="92D050"/>
                </a:solidFill>
              </a:rPr>
              <a:t>□</a:t>
            </a:r>
          </a:p>
          <a:p>
            <a:pPr marL="448056" lvl="0" indent="-384048" algn="ctr">
              <a:spcBef>
                <a:spcPct val="20000"/>
              </a:spcBef>
              <a:buClr>
                <a:schemeClr val="accent1"/>
              </a:buClr>
              <a:buSzPct val="80000"/>
              <a:defRPr/>
            </a:pPr>
            <a:r>
              <a:rPr lang="en-US" sz="2000" b="1" dirty="0" smtClean="0">
                <a:solidFill>
                  <a:srgbClr val="92D050"/>
                </a:solidFill>
              </a:rPr>
              <a:t>        □</a:t>
            </a:r>
            <a:endParaRPr lang="en-US" sz="2000" b="1" dirty="0">
              <a:solidFill>
                <a:srgbClr val="92D050"/>
              </a:solidFill>
            </a:endParaRPr>
          </a:p>
          <a:p>
            <a:pPr marL="448056" lvl="0" indent="-384048" algn="ctr">
              <a:spcBef>
                <a:spcPct val="20000"/>
              </a:spcBef>
              <a:buClr>
                <a:schemeClr val="accent1"/>
              </a:buClr>
              <a:buSzPct val="80000"/>
              <a:defRPr/>
            </a:pPr>
            <a:r>
              <a:rPr lang="en-US" sz="2000" b="1" dirty="0" smtClean="0">
                <a:solidFill>
                  <a:srgbClr val="92D050"/>
                </a:solidFill>
              </a:rPr>
              <a:t>□</a:t>
            </a:r>
            <a:endParaRPr lang="en-US" sz="2000" b="1" dirty="0">
              <a:solidFill>
                <a:srgbClr val="92D050"/>
              </a:solidFill>
            </a:endParaRPr>
          </a:p>
          <a:p>
            <a:pPr marL="448056" indent="-384048" algn="ctr">
              <a:spcBef>
                <a:spcPct val="20000"/>
              </a:spcBef>
              <a:buClr>
                <a:schemeClr val="accent1"/>
              </a:buClr>
              <a:buSzPct val="80000"/>
              <a:defRPr/>
            </a:pPr>
            <a:r>
              <a:rPr lang="en-US" sz="2000" b="1" dirty="0" smtClean="0">
                <a:solidFill>
                  <a:srgbClr val="92D050"/>
                </a:solidFill>
              </a:rPr>
              <a:t>□</a:t>
            </a:r>
          </a:p>
          <a:p>
            <a:pPr marL="448056" indent="-384048">
              <a:spcBef>
                <a:spcPct val="20000"/>
              </a:spcBef>
              <a:buClr>
                <a:schemeClr val="accent1"/>
              </a:buClr>
              <a:buSzPct val="80000"/>
              <a:defRPr/>
            </a:pPr>
            <a:r>
              <a:rPr lang="en-US" sz="2000" b="1" dirty="0">
                <a:solidFill>
                  <a:srgbClr val="92D050"/>
                </a:solidFill>
              </a:rPr>
              <a:t> </a:t>
            </a:r>
            <a:r>
              <a:rPr lang="en-US" sz="2000" b="1" dirty="0" smtClean="0">
                <a:solidFill>
                  <a:srgbClr val="92D050"/>
                </a:solidFill>
              </a:rPr>
              <a:t>          □</a:t>
            </a:r>
            <a:endParaRPr lang="en-US" sz="2000" b="1" dirty="0">
              <a:solidFill>
                <a:srgbClr val="92D050"/>
              </a:solidFill>
            </a:endParaRPr>
          </a:p>
          <a:p>
            <a:pPr marL="448056" lvl="0" indent="-384048" algn="ctr">
              <a:spcBef>
                <a:spcPct val="20000"/>
              </a:spcBef>
              <a:buClr>
                <a:schemeClr val="accent1"/>
              </a:buClr>
              <a:buSzPct val="80000"/>
              <a:defRPr/>
            </a:pPr>
            <a:r>
              <a:rPr lang="en-US" sz="2000" b="1" dirty="0">
                <a:solidFill>
                  <a:srgbClr val="92D050"/>
                </a:solidFill>
              </a:rPr>
              <a:t>□</a:t>
            </a:r>
          </a:p>
          <a:p>
            <a:pPr marL="448056" indent="-384048">
              <a:spcBef>
                <a:spcPct val="20000"/>
              </a:spcBef>
              <a:buClr>
                <a:schemeClr val="accent1"/>
              </a:buClr>
              <a:buSzPct val="80000"/>
              <a:defRPr/>
            </a:pPr>
            <a:r>
              <a:rPr lang="en-US" sz="2000" b="1" dirty="0" smtClean="0">
                <a:solidFill>
                  <a:srgbClr val="92D050"/>
                </a:solidFill>
              </a:rPr>
              <a:t>      □</a:t>
            </a:r>
            <a:endParaRPr lang="en-US" sz="2000" b="1" dirty="0">
              <a:solidFill>
                <a:srgbClr val="92D050"/>
              </a:solidFill>
            </a:endParaRPr>
          </a:p>
          <a:p>
            <a:pPr marL="448056" indent="-384048" algn="ctr">
              <a:spcBef>
                <a:spcPct val="20000"/>
              </a:spcBef>
              <a:buClr>
                <a:schemeClr val="accent1"/>
              </a:buClr>
              <a:buSzPct val="80000"/>
              <a:defRPr/>
            </a:pPr>
            <a:r>
              <a:rPr lang="en-US" sz="2000" b="1" dirty="0" smtClean="0">
                <a:solidFill>
                  <a:srgbClr val="92D050"/>
                </a:solidFill>
              </a:rPr>
              <a:t>         □</a:t>
            </a:r>
            <a:endParaRPr lang="en-US" sz="2000" b="1" dirty="0">
              <a:solidFill>
                <a:srgbClr val="92D050"/>
              </a:solidFill>
            </a:endParaRPr>
          </a:p>
        </p:txBody>
      </p:sp>
    </p:spTree>
    <p:custDataLst>
      <p:tags r:id="rId1"/>
    </p:custDataLst>
    <p:extLst>
      <p:ext uri="{BB962C8B-B14F-4D97-AF65-F5344CB8AC3E}">
        <p14:creationId xmlns:p14="http://schemas.microsoft.com/office/powerpoint/2010/main" val="283811878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&amp; Sexuality </a:t>
            </a:r>
            <a:r>
              <a:rPr lang="en-US" b="1" dirty="0" smtClean="0"/>
              <a:t>Norms</a:t>
            </a:r>
            <a:endParaRPr lang="en-US" b="1"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64008" indent="0">
              <a:buNone/>
            </a:pPr>
            <a:r>
              <a:rPr lang="en-US" dirty="0" smtClean="0"/>
              <a:t>       Heteronormativity </a:t>
            </a:r>
            <a:r>
              <a:rPr lang="en-US" dirty="0" smtClean="0">
                <a:solidFill>
                  <a:schemeClr val="accent1">
                    <a:lumMod val="60000"/>
                    <a:lumOff val="40000"/>
                  </a:schemeClr>
                </a:solidFill>
              </a:rPr>
              <a:t>v.</a:t>
            </a:r>
            <a:r>
              <a:rPr lang="en-US" dirty="0" smtClean="0"/>
              <a:t> Homophobia</a:t>
            </a:r>
          </a:p>
        </p:txBody>
      </p:sp>
    </p:spTree>
    <p:extLst>
      <p:ext uri="{BB962C8B-B14F-4D97-AF65-F5344CB8AC3E}">
        <p14:creationId xmlns:p14="http://schemas.microsoft.com/office/powerpoint/2010/main" val="198664193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39568"/>
            <a:ext cx="9144000" cy="1399032"/>
          </a:xfrm>
        </p:spPr>
        <p:txBody>
          <a:bodyPr>
            <a:normAutofit/>
          </a:bodyPr>
          <a:lstStyle/>
          <a:p>
            <a:pPr algn="ctr"/>
            <a:r>
              <a:rPr lang="en-US" sz="4500" dirty="0" smtClean="0"/>
              <a:t>Coming</a:t>
            </a:r>
            <a:r>
              <a:rPr lang="en-US" sz="4500" b="1" dirty="0" smtClean="0"/>
              <a:t> Out</a:t>
            </a:r>
            <a:endParaRPr lang="en-US" sz="4500" b="1" dirty="0"/>
          </a:p>
        </p:txBody>
      </p:sp>
      <p:sp>
        <p:nvSpPr>
          <p:cNvPr id="3" name="TextBox 2"/>
          <p:cNvSpPr txBox="1"/>
          <p:nvPr/>
        </p:nvSpPr>
        <p:spPr>
          <a:xfrm>
            <a:off x="1752600" y="3733800"/>
            <a:ext cx="6172200" cy="523220"/>
          </a:xfrm>
          <a:prstGeom prst="rect">
            <a:avLst/>
          </a:prstGeom>
          <a:noFill/>
        </p:spPr>
        <p:txBody>
          <a:bodyPr wrap="square" rtlCol="0">
            <a:spAutoFit/>
          </a:bodyPr>
          <a:lstStyle/>
          <a:p>
            <a:pPr algn="ctr"/>
            <a:r>
              <a:rPr lang="en-US" sz="2800" dirty="0" smtClean="0"/>
              <a:t>Or Coming In, Or not at All … Or …</a:t>
            </a:r>
            <a:endParaRPr lang="en-US" sz="2800" dirty="0"/>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BREAK</a:t>
            </a:r>
            <a:endParaRPr lang="en-US" b="1" dirty="0"/>
          </a:p>
        </p:txBody>
      </p:sp>
      <p:sp>
        <p:nvSpPr>
          <p:cNvPr id="3" name="Content Placeholder 2"/>
          <p:cNvSpPr>
            <a:spLocks noGrp="1"/>
          </p:cNvSpPr>
          <p:nvPr>
            <p:ph idx="1"/>
          </p:nvPr>
        </p:nvSpPr>
        <p:spPr/>
        <p:txBody>
          <a:bodyPr/>
          <a:lstStyle/>
          <a:p>
            <a:pPr>
              <a:buNone/>
            </a:pPr>
            <a:endParaRPr lang="en-US" dirty="0" smtClean="0"/>
          </a:p>
          <a:p>
            <a:pPr marL="537210" lvl="1" indent="0">
              <a:buNone/>
            </a:pPr>
            <a:endParaRPr lang="en-US" sz="1700" dirty="0"/>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39568"/>
            <a:ext cx="9144000" cy="1399032"/>
          </a:xfrm>
        </p:spPr>
        <p:txBody>
          <a:bodyPr>
            <a:normAutofit fontScale="90000"/>
          </a:bodyPr>
          <a:lstStyle/>
          <a:p>
            <a:pPr algn="ctr"/>
            <a:r>
              <a:rPr lang="en-US" sz="4800" b="1" dirty="0" err="1" smtClean="0"/>
              <a:t>Allyship</a:t>
            </a:r>
            <a:r>
              <a:rPr lang="en-US" sz="4800" b="1" dirty="0" smtClean="0"/>
              <a:t>,</a:t>
            </a:r>
            <a:r>
              <a:rPr lang="en-US" sz="4800" dirty="0" smtClean="0"/>
              <a:t> </a:t>
            </a:r>
            <a:r>
              <a:rPr lang="en-US" sz="4800" b="1" dirty="0" smtClean="0"/>
              <a:t>Solidarity</a:t>
            </a:r>
            <a:r>
              <a:rPr lang="en-US" sz="4800" b="1" dirty="0"/>
              <a:t> </a:t>
            </a:r>
            <a:r>
              <a:rPr lang="en-US" sz="4800" b="1" dirty="0" smtClean="0"/>
              <a:t>&amp;</a:t>
            </a:r>
            <a:br>
              <a:rPr lang="en-US" sz="4800" b="1" dirty="0" smtClean="0"/>
            </a:br>
            <a:r>
              <a:rPr lang="en-US" sz="4800" b="1" dirty="0" smtClean="0"/>
              <a:t>Where to Begin</a:t>
            </a:r>
            <a:endParaRPr lang="en-US" sz="4500" b="1" dirty="0"/>
          </a:p>
        </p:txBody>
      </p:sp>
      <p:sp>
        <p:nvSpPr>
          <p:cNvPr id="3" name="TextBox 2"/>
          <p:cNvSpPr txBox="1"/>
          <p:nvPr/>
        </p:nvSpPr>
        <p:spPr>
          <a:xfrm>
            <a:off x="2743200" y="3962400"/>
            <a:ext cx="4191000" cy="830997"/>
          </a:xfrm>
          <a:prstGeom prst="rect">
            <a:avLst/>
          </a:prstGeom>
          <a:noFill/>
        </p:spPr>
        <p:txBody>
          <a:bodyPr wrap="square" rtlCol="0">
            <a:spAutoFit/>
          </a:bodyPr>
          <a:lstStyle/>
          <a:p>
            <a:pPr algn="ctr"/>
            <a:r>
              <a:rPr lang="en-US" sz="2400" dirty="0" smtClean="0"/>
              <a:t>We Teach Ourselves</a:t>
            </a:r>
          </a:p>
          <a:p>
            <a:pPr algn="ctr"/>
            <a:r>
              <a:rPr lang="en-US" sz="2400" dirty="0" smtClean="0"/>
              <a:t>We Teach Each Other</a:t>
            </a:r>
            <a:endParaRPr lang="en-US" sz="2400"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a:t>
            </a:r>
            <a:endParaRPr lang="en-US" b="1" dirty="0"/>
          </a:p>
        </p:txBody>
      </p:sp>
      <p:sp>
        <p:nvSpPr>
          <p:cNvPr id="3" name="Content Placeholder 2"/>
          <p:cNvSpPr>
            <a:spLocks noGrp="1"/>
          </p:cNvSpPr>
          <p:nvPr>
            <p:ph idx="1"/>
          </p:nvPr>
        </p:nvSpPr>
        <p:spPr>
          <a:xfrm>
            <a:off x="457200" y="1600200"/>
            <a:ext cx="8229600" cy="5083208"/>
          </a:xfrm>
        </p:spPr>
        <p:txBody>
          <a:bodyPr>
            <a:noAutofit/>
          </a:bodyPr>
          <a:lstStyle/>
          <a:p>
            <a:r>
              <a:rPr lang="en-US" sz="1200" dirty="0" smtClean="0"/>
              <a:t>Group Norms</a:t>
            </a:r>
          </a:p>
          <a:p>
            <a:r>
              <a:rPr lang="en-US" sz="1200" dirty="0" smtClean="0"/>
              <a:t>Queer</a:t>
            </a:r>
          </a:p>
          <a:p>
            <a:r>
              <a:rPr lang="en-US" sz="1200" dirty="0" smtClean="0"/>
              <a:t>Complicating Gender &amp; Sexuality</a:t>
            </a:r>
          </a:p>
          <a:p>
            <a:pPr lvl="1"/>
            <a:r>
              <a:rPr lang="en-US" sz="1200" dirty="0" smtClean="0"/>
              <a:t>Sexual Identity</a:t>
            </a:r>
          </a:p>
          <a:p>
            <a:pPr lvl="1"/>
            <a:r>
              <a:rPr lang="en-US" sz="1200" dirty="0" smtClean="0"/>
              <a:t>Sexual Orientation</a:t>
            </a:r>
          </a:p>
          <a:p>
            <a:pPr lvl="1"/>
            <a:r>
              <a:rPr lang="en-US" sz="1200" dirty="0" smtClean="0"/>
              <a:t>Sexual Behavior</a:t>
            </a:r>
          </a:p>
          <a:p>
            <a:pPr marL="64008" indent="0">
              <a:buNone/>
            </a:pPr>
            <a:r>
              <a:rPr lang="en-US" sz="1200" dirty="0" smtClean="0">
                <a:solidFill>
                  <a:schemeClr val="accent1">
                    <a:lumMod val="40000"/>
                    <a:lumOff val="60000"/>
                  </a:schemeClr>
                </a:solidFill>
              </a:rPr>
              <a:t>Break</a:t>
            </a:r>
            <a:endParaRPr lang="en-US" sz="1200" dirty="0" smtClean="0"/>
          </a:p>
          <a:p>
            <a:r>
              <a:rPr lang="en-US" sz="1200" dirty="0" smtClean="0"/>
              <a:t>Complicating Gender &amp; Sexuality</a:t>
            </a:r>
          </a:p>
          <a:p>
            <a:pPr lvl="1"/>
            <a:r>
              <a:rPr lang="en-US" sz="1200" dirty="0" smtClean="0"/>
              <a:t>Physical Sex</a:t>
            </a:r>
          </a:p>
          <a:p>
            <a:pPr lvl="1"/>
            <a:r>
              <a:rPr lang="en-US" sz="1200" dirty="0" smtClean="0"/>
              <a:t>Gender Identity</a:t>
            </a:r>
          </a:p>
          <a:p>
            <a:pPr lvl="1"/>
            <a:r>
              <a:rPr lang="en-US" sz="1200" dirty="0" smtClean="0"/>
              <a:t>Gender Expression</a:t>
            </a:r>
          </a:p>
          <a:p>
            <a:r>
              <a:rPr lang="en-US" sz="1200" dirty="0" smtClean="0"/>
              <a:t>Gender &amp; Sexuality Norms</a:t>
            </a:r>
          </a:p>
          <a:p>
            <a:pPr lvl="1"/>
            <a:r>
              <a:rPr lang="en-US" sz="1200" dirty="0" smtClean="0"/>
              <a:t>Heteronormativity</a:t>
            </a:r>
            <a:r>
              <a:rPr lang="en-US" sz="1200" dirty="0" smtClean="0">
                <a:solidFill>
                  <a:schemeClr val="accent1">
                    <a:lumMod val="40000"/>
                    <a:lumOff val="60000"/>
                  </a:schemeClr>
                </a:solidFill>
              </a:rPr>
              <a:t> </a:t>
            </a:r>
          </a:p>
          <a:p>
            <a:r>
              <a:rPr lang="en-US" sz="1200" dirty="0" smtClean="0"/>
              <a:t>Coming Out</a:t>
            </a:r>
          </a:p>
          <a:p>
            <a:pPr marL="64008" indent="0">
              <a:buNone/>
            </a:pPr>
            <a:r>
              <a:rPr lang="en-US" sz="1200" dirty="0" smtClean="0">
                <a:solidFill>
                  <a:schemeClr val="accent1">
                    <a:lumMod val="40000"/>
                    <a:lumOff val="60000"/>
                  </a:schemeClr>
                </a:solidFill>
              </a:rPr>
              <a:t>Break </a:t>
            </a:r>
          </a:p>
          <a:p>
            <a:r>
              <a:rPr lang="en-US" sz="1200" dirty="0" err="1" smtClean="0"/>
              <a:t>Allyship</a:t>
            </a:r>
            <a:r>
              <a:rPr lang="en-US" sz="1200" dirty="0" smtClean="0"/>
              <a:t> &amp; Solidarity</a:t>
            </a:r>
          </a:p>
          <a:p>
            <a:r>
              <a:rPr lang="en-US" sz="1200" dirty="0" smtClean="0"/>
              <a:t>Where to Begin</a:t>
            </a:r>
          </a:p>
          <a:p>
            <a:r>
              <a:rPr lang="en-US" sz="1200" dirty="0" smtClean="0"/>
              <a:t>Resources &amp; Referral</a:t>
            </a:r>
          </a:p>
          <a:p>
            <a:r>
              <a:rPr lang="en-US" sz="1200" dirty="0" smtClean="0"/>
              <a:t>Reflections</a:t>
            </a:r>
            <a:endParaRPr lang="en-US" sz="1200" dirty="0"/>
          </a:p>
        </p:txBody>
      </p:sp>
    </p:spTree>
    <p:custDataLst>
      <p:tags r:id="rId1"/>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past </a:t>
            </a:r>
            <a:r>
              <a:rPr lang="en-US" b="1" dirty="0" smtClean="0"/>
              <a:t>marriage</a:t>
            </a:r>
            <a:endParaRPr lang="en-US" b="1" dirty="0"/>
          </a:p>
        </p:txBody>
      </p:sp>
      <p:sp>
        <p:nvSpPr>
          <p:cNvPr id="3" name="Content Placeholder 2"/>
          <p:cNvSpPr>
            <a:spLocks noGrp="1"/>
          </p:cNvSpPr>
          <p:nvPr>
            <p:ph idx="1"/>
          </p:nvPr>
        </p:nvSpPr>
        <p:spPr>
          <a:xfrm>
            <a:off x="457200" y="1600200"/>
            <a:ext cx="8229600" cy="4854608"/>
          </a:xfrm>
        </p:spPr>
        <p:txBody>
          <a:bodyPr>
            <a:normAutofit/>
          </a:bodyPr>
          <a:lstStyle/>
          <a:p>
            <a:r>
              <a:rPr lang="en-US" sz="2600" dirty="0" smtClean="0"/>
              <a:t>Queer </a:t>
            </a:r>
            <a:r>
              <a:rPr lang="en-US" sz="2600" dirty="0"/>
              <a:t>and Trans* </a:t>
            </a:r>
            <a:r>
              <a:rPr lang="en-US" sz="2600" dirty="0" smtClean="0"/>
              <a:t>Youth</a:t>
            </a:r>
          </a:p>
          <a:p>
            <a:r>
              <a:rPr lang="en-US" sz="2600" dirty="0"/>
              <a:t>Violence Against Queer and Trans* People</a:t>
            </a:r>
          </a:p>
          <a:p>
            <a:r>
              <a:rPr lang="en-US" sz="2600" dirty="0"/>
              <a:t>Immigrant </a:t>
            </a:r>
            <a:r>
              <a:rPr lang="en-US" sz="2600" dirty="0" smtClean="0"/>
              <a:t>Justice</a:t>
            </a:r>
          </a:p>
          <a:p>
            <a:r>
              <a:rPr lang="en-US" sz="2600" dirty="0" smtClean="0"/>
              <a:t>Prison </a:t>
            </a:r>
            <a:r>
              <a:rPr lang="en-US" sz="2600" dirty="0"/>
              <a:t>Reform</a:t>
            </a:r>
          </a:p>
          <a:p>
            <a:r>
              <a:rPr lang="en-US" sz="2600" dirty="0"/>
              <a:t>Employment</a:t>
            </a:r>
          </a:p>
          <a:p>
            <a:r>
              <a:rPr lang="en-US" sz="2600" dirty="0" smtClean="0"/>
              <a:t>Poverty and Economic </a:t>
            </a:r>
            <a:r>
              <a:rPr lang="en-US" sz="2600" dirty="0"/>
              <a:t>Justice </a:t>
            </a:r>
          </a:p>
          <a:p>
            <a:r>
              <a:rPr lang="en-US" sz="2600" dirty="0"/>
              <a:t>Healthcare</a:t>
            </a:r>
            <a:endParaRPr lang="en-US" sz="2600" b="1" dirty="0"/>
          </a:p>
          <a:p>
            <a:r>
              <a:rPr lang="en-US" sz="2600" dirty="0"/>
              <a:t>Suicidality</a:t>
            </a:r>
          </a:p>
        </p:txBody>
      </p:sp>
    </p:spTree>
    <p:extLst>
      <p:ext uri="{BB962C8B-B14F-4D97-AF65-F5344CB8AC3E}">
        <p14:creationId xmlns:p14="http://schemas.microsoft.com/office/powerpoint/2010/main" val="55919935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past </a:t>
            </a:r>
            <a:r>
              <a:rPr lang="en-US" b="1" dirty="0" smtClean="0"/>
              <a:t>marriage</a:t>
            </a:r>
            <a:endParaRPr lang="en-US" b="1" dirty="0"/>
          </a:p>
        </p:txBody>
      </p:sp>
      <p:sp>
        <p:nvSpPr>
          <p:cNvPr id="3" name="Content Placeholder 2"/>
          <p:cNvSpPr>
            <a:spLocks noGrp="1"/>
          </p:cNvSpPr>
          <p:nvPr>
            <p:ph idx="1"/>
          </p:nvPr>
        </p:nvSpPr>
        <p:spPr>
          <a:xfrm>
            <a:off x="457200" y="1600200"/>
            <a:ext cx="8229600" cy="4854608"/>
          </a:xfrm>
        </p:spPr>
        <p:txBody>
          <a:bodyPr>
            <a:normAutofit fontScale="92500" lnSpcReduction="10000"/>
          </a:bodyPr>
          <a:lstStyle/>
          <a:p>
            <a:r>
              <a:rPr lang="en-US" sz="2600" dirty="0" smtClean="0"/>
              <a:t>Queer </a:t>
            </a:r>
            <a:r>
              <a:rPr lang="en-US" sz="2600" dirty="0"/>
              <a:t>and </a:t>
            </a:r>
            <a:r>
              <a:rPr lang="en-US" sz="2600" dirty="0" smtClean="0"/>
              <a:t>Trans Youth</a:t>
            </a:r>
          </a:p>
          <a:p>
            <a:pPr marL="781812" lvl="1" indent="-342900"/>
            <a:r>
              <a:rPr lang="en-US" sz="2200" dirty="0" smtClean="0"/>
              <a:t>78% of respondents had been harassed because of gender identity/expression</a:t>
            </a:r>
          </a:p>
          <a:p>
            <a:pPr marL="1065276" lvl="2" indent="-342900"/>
            <a:r>
              <a:rPr lang="en-US" sz="2000" dirty="0" smtClean="0"/>
              <a:t>35% of those said harassment resulted in physical assault</a:t>
            </a:r>
          </a:p>
          <a:p>
            <a:pPr marL="1065276" lvl="2" indent="-342900"/>
            <a:r>
              <a:rPr lang="en-US" sz="2000" dirty="0" smtClean="0"/>
              <a:t>15% of those reported they had to leave school to escape</a:t>
            </a:r>
          </a:p>
          <a:p>
            <a:pPr marL="781812" lvl="1" indent="-342900"/>
            <a:r>
              <a:rPr lang="en-US" sz="2200" dirty="0" smtClean="0"/>
              <a:t>80% feel unsafe at school</a:t>
            </a:r>
          </a:p>
          <a:p>
            <a:pPr marL="1065276" lvl="2" indent="-342900"/>
            <a:r>
              <a:rPr lang="en-US" sz="2000" dirty="0" smtClean="0"/>
              <a:t>Those who graduate have significantly lower GPAs, report more absences, and were less likely to continue their education</a:t>
            </a:r>
          </a:p>
          <a:p>
            <a:pPr marL="1065276" lvl="2" indent="-342900"/>
            <a:r>
              <a:rPr lang="en-US" sz="2000" dirty="0" smtClean="0"/>
              <a:t>38% of trans students seriously considered leaving or left an institution because they didn’t feel accepted</a:t>
            </a:r>
          </a:p>
          <a:p>
            <a:pPr marL="781812" lvl="1" indent="-342900"/>
            <a:r>
              <a:rPr lang="en-US" sz="2200" dirty="0" smtClean="0"/>
              <a:t>57% of respondents experienced significant family rejection</a:t>
            </a:r>
          </a:p>
          <a:p>
            <a:pPr marL="781812" lvl="1" indent="-342900"/>
            <a:r>
              <a:rPr lang="en-US" sz="2200" dirty="0" smtClean="0"/>
              <a:t>20-40% of more than 1.6 million homeless youth identify as LGBTQ</a:t>
            </a:r>
            <a:endParaRPr lang="en-US" sz="2200" dirty="0"/>
          </a:p>
          <a:p>
            <a:pPr marL="64008" indent="0">
              <a:buNone/>
            </a:pPr>
            <a:endParaRPr lang="en-US" b="1" dirty="0"/>
          </a:p>
          <a:p>
            <a:endParaRPr lang="en-US" dirty="0"/>
          </a:p>
        </p:txBody>
      </p:sp>
    </p:spTree>
    <p:extLst>
      <p:ext uri="{BB962C8B-B14F-4D97-AF65-F5344CB8AC3E}">
        <p14:creationId xmlns:p14="http://schemas.microsoft.com/office/powerpoint/2010/main" val="96199762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past </a:t>
            </a:r>
            <a:r>
              <a:rPr lang="en-US" b="1" dirty="0" smtClean="0"/>
              <a:t>marriage</a:t>
            </a:r>
            <a:endParaRPr lang="en-US" b="1"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sz="2600" dirty="0"/>
              <a:t>Violence Against Queer and </a:t>
            </a:r>
            <a:r>
              <a:rPr lang="en-US" sz="2600" dirty="0" smtClean="0"/>
              <a:t>Trans People</a:t>
            </a:r>
            <a:endParaRPr lang="en-US" dirty="0"/>
          </a:p>
          <a:p>
            <a:pPr marL="781812" lvl="1" indent="-342900"/>
            <a:r>
              <a:rPr lang="en-US" sz="2200" dirty="0" smtClean="0"/>
              <a:t>23% of respondents to a study experienced a catastrophic level of discrimination</a:t>
            </a:r>
          </a:p>
          <a:p>
            <a:pPr marL="1065276" lvl="2" indent="-342900"/>
            <a:r>
              <a:rPr lang="en-US" sz="2000" dirty="0" smtClean="0"/>
              <a:t>This is classified by a person experiencing at least three major life-disrupting events due to bias</a:t>
            </a:r>
          </a:p>
          <a:p>
            <a:pPr marL="781812" lvl="1" indent="-342900"/>
            <a:r>
              <a:rPr lang="en-US" sz="2200" dirty="0" smtClean="0"/>
              <a:t>3 </a:t>
            </a:r>
            <a:r>
              <a:rPr lang="en-US" sz="2200" dirty="0"/>
              <a:t>out of 4 lethal anti-LGBT hate crimes target </a:t>
            </a:r>
            <a:r>
              <a:rPr lang="en-US" sz="2200" dirty="0" smtClean="0"/>
              <a:t>trans </a:t>
            </a:r>
            <a:r>
              <a:rPr lang="en-US" sz="2200" dirty="0"/>
              <a:t>women and girls</a:t>
            </a:r>
          </a:p>
          <a:p>
            <a:pPr marL="1065276" lvl="2" indent="-342900"/>
            <a:r>
              <a:rPr lang="en-US" sz="2000" dirty="0" smtClean="0"/>
              <a:t>In </a:t>
            </a:r>
            <a:r>
              <a:rPr lang="en-US" sz="2000" dirty="0"/>
              <a:t>2014, 13 </a:t>
            </a:r>
            <a:r>
              <a:rPr lang="en-US" sz="2000" dirty="0" smtClean="0"/>
              <a:t>trans </a:t>
            </a:r>
            <a:r>
              <a:rPr lang="en-US" sz="2000" dirty="0"/>
              <a:t>women were </a:t>
            </a:r>
            <a:r>
              <a:rPr lang="en-US" sz="2000" dirty="0" smtClean="0"/>
              <a:t>killed</a:t>
            </a:r>
          </a:p>
          <a:p>
            <a:pPr marL="1065276" lvl="2" indent="-342900"/>
            <a:r>
              <a:rPr lang="en-US" sz="2000" dirty="0" smtClean="0"/>
              <a:t>In </a:t>
            </a:r>
            <a:r>
              <a:rPr lang="en-US" sz="2000" dirty="0"/>
              <a:t>2015, </a:t>
            </a:r>
            <a:r>
              <a:rPr lang="en-US" sz="2000" dirty="0" smtClean="0"/>
              <a:t>22 trans people were killed </a:t>
            </a:r>
          </a:p>
          <a:p>
            <a:pPr marL="1330452" lvl="3" indent="-342900"/>
            <a:r>
              <a:rPr lang="en-US" sz="1600" dirty="0" smtClean="0"/>
              <a:t>21 identified as women, 19 identified as people of color</a:t>
            </a:r>
          </a:p>
          <a:p>
            <a:pPr marL="1065276" lvl="2" indent="-342900"/>
            <a:r>
              <a:rPr lang="en-US" sz="2000" dirty="0" smtClean="0"/>
              <a:t>In 2016, 24 trans people were killed</a:t>
            </a:r>
          </a:p>
          <a:p>
            <a:pPr marL="1330452" lvl="3" indent="-342900"/>
            <a:r>
              <a:rPr lang="en-US" sz="1600" dirty="0" smtClean="0"/>
              <a:t>20 identified as women, 21 identified as people of color</a:t>
            </a:r>
          </a:p>
          <a:p>
            <a:pPr marL="1065276" lvl="2" indent="-342900"/>
            <a:r>
              <a:rPr lang="en-US" dirty="0" smtClean="0"/>
              <a:t>In 2017, as of now 8 trans people have been killed</a:t>
            </a:r>
          </a:p>
          <a:p>
            <a:pPr marL="1330452" lvl="3" indent="-342900"/>
            <a:r>
              <a:rPr lang="en-US" sz="1600" dirty="0" smtClean="0"/>
              <a:t>All 8 identify as trans women of color</a:t>
            </a:r>
          </a:p>
          <a:p>
            <a:pPr marL="781812" lvl="1" indent="-342900"/>
            <a:r>
              <a:rPr lang="en-US" sz="2200" dirty="0" smtClean="0"/>
              <a:t>Trans people of color are also disproportionately more likely to be the victims of violence.</a:t>
            </a:r>
          </a:p>
        </p:txBody>
      </p:sp>
    </p:spTree>
    <p:extLst>
      <p:ext uri="{BB962C8B-B14F-4D97-AF65-F5344CB8AC3E}">
        <p14:creationId xmlns:p14="http://schemas.microsoft.com/office/powerpoint/2010/main" val="329001420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99032"/>
          </a:xfrm>
        </p:spPr>
        <p:txBody>
          <a:bodyPr/>
          <a:lstStyle/>
          <a:p>
            <a:r>
              <a:rPr lang="en-US" dirty="0" smtClean="0"/>
              <a:t>Moving past </a:t>
            </a:r>
            <a:r>
              <a:rPr lang="en-US" b="1" dirty="0" smtClean="0"/>
              <a:t>marriage</a:t>
            </a:r>
            <a:endParaRPr lang="en-US" b="1" dirty="0"/>
          </a:p>
        </p:txBody>
      </p:sp>
      <p:sp>
        <p:nvSpPr>
          <p:cNvPr id="3" name="Content Placeholder 2"/>
          <p:cNvSpPr>
            <a:spLocks noGrp="1"/>
          </p:cNvSpPr>
          <p:nvPr>
            <p:ph idx="1"/>
          </p:nvPr>
        </p:nvSpPr>
        <p:spPr>
          <a:xfrm>
            <a:off x="457200" y="1295400"/>
            <a:ext cx="8229600" cy="5562600"/>
          </a:xfrm>
        </p:spPr>
        <p:txBody>
          <a:bodyPr>
            <a:normAutofit/>
          </a:bodyPr>
          <a:lstStyle/>
          <a:p>
            <a:r>
              <a:rPr lang="en-US" sz="2600" dirty="0" smtClean="0"/>
              <a:t>Immigrant Justice </a:t>
            </a:r>
            <a:endParaRPr lang="en-US" dirty="0" smtClean="0"/>
          </a:p>
          <a:p>
            <a:pPr marL="781812" lvl="1" indent="-342900"/>
            <a:r>
              <a:rPr lang="en-US" sz="2200" dirty="0" smtClean="0"/>
              <a:t>79 countries have laws that criminalize LGBTQ people</a:t>
            </a:r>
          </a:p>
          <a:p>
            <a:pPr marL="1065276" lvl="2" indent="-342900"/>
            <a:r>
              <a:rPr lang="en-US" sz="1800" dirty="0" smtClean="0"/>
              <a:t>10 countries have a death sentence for those found guilty of committing “homosexual acts”</a:t>
            </a:r>
            <a:endParaRPr lang="en-US" sz="1800" dirty="0"/>
          </a:p>
          <a:p>
            <a:pPr marL="781812" lvl="1" indent="-342900"/>
            <a:r>
              <a:rPr lang="en-US" sz="2200" dirty="0" smtClean="0"/>
              <a:t>Of the 11 million immigrants living in the US, an estimated 267,000 are adults that identify as LGBTQ</a:t>
            </a:r>
          </a:p>
          <a:p>
            <a:pPr marL="1065276" lvl="2" indent="-342900"/>
            <a:r>
              <a:rPr lang="en-US" sz="1800" dirty="0"/>
              <a:t>An estimated 15,000-50,000 identify as </a:t>
            </a:r>
            <a:r>
              <a:rPr lang="en-US" sz="1800" dirty="0" smtClean="0"/>
              <a:t>trans</a:t>
            </a:r>
            <a:endParaRPr lang="en-US" sz="1800" dirty="0"/>
          </a:p>
          <a:p>
            <a:pPr marL="1065276" lvl="2" indent="-342900"/>
            <a:r>
              <a:rPr lang="en-US" sz="1800" dirty="0"/>
              <a:t>Undocumented </a:t>
            </a:r>
            <a:r>
              <a:rPr lang="en-US" sz="1800" dirty="0" smtClean="0"/>
              <a:t>trans </a:t>
            </a:r>
            <a:r>
              <a:rPr lang="en-US" sz="1800" dirty="0"/>
              <a:t>people face higher risks of discrimination and violence in employment, housing, health care, seeking services and in their own home</a:t>
            </a:r>
            <a:r>
              <a:rPr lang="en-US" sz="1800" dirty="0" smtClean="0"/>
              <a:t>.</a:t>
            </a:r>
            <a:endParaRPr lang="en-US" sz="1800" dirty="0"/>
          </a:p>
        </p:txBody>
      </p:sp>
    </p:spTree>
    <p:extLst>
      <p:ext uri="{BB962C8B-B14F-4D97-AF65-F5344CB8AC3E}">
        <p14:creationId xmlns:p14="http://schemas.microsoft.com/office/powerpoint/2010/main" val="240611191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past </a:t>
            </a:r>
            <a:r>
              <a:rPr lang="en-US" b="1" dirty="0" smtClean="0"/>
              <a:t>marriage</a:t>
            </a:r>
            <a:endParaRPr lang="en-US" b="1" dirty="0"/>
          </a:p>
        </p:txBody>
      </p:sp>
      <p:sp>
        <p:nvSpPr>
          <p:cNvPr id="3" name="Content Placeholder 2"/>
          <p:cNvSpPr>
            <a:spLocks noGrp="1"/>
          </p:cNvSpPr>
          <p:nvPr>
            <p:ph idx="1"/>
          </p:nvPr>
        </p:nvSpPr>
        <p:spPr>
          <a:xfrm>
            <a:off x="457200" y="1371600"/>
            <a:ext cx="8229600" cy="6400800"/>
          </a:xfrm>
        </p:spPr>
        <p:txBody>
          <a:bodyPr>
            <a:normAutofit/>
          </a:bodyPr>
          <a:lstStyle/>
          <a:p>
            <a:r>
              <a:rPr lang="en-US" sz="2600" dirty="0"/>
              <a:t>Prison Reform</a:t>
            </a:r>
            <a:endParaRPr lang="en-US" sz="2800" dirty="0"/>
          </a:p>
          <a:p>
            <a:pPr marL="781812" lvl="1" indent="-342900"/>
            <a:r>
              <a:rPr lang="en-US" sz="2200" dirty="0"/>
              <a:t>Nearly 1 in 6 (16%) trans people have been incarcerated at some point, far higher than the general </a:t>
            </a:r>
            <a:r>
              <a:rPr lang="en-US" sz="2200" dirty="0" smtClean="0"/>
              <a:t>population</a:t>
            </a:r>
          </a:p>
          <a:p>
            <a:pPr marL="1065276" lvl="2" indent="-342900"/>
            <a:r>
              <a:rPr lang="en-US" sz="1800" dirty="0"/>
              <a:t>Among black trans people, 47% have been </a:t>
            </a:r>
            <a:r>
              <a:rPr lang="en-US" sz="1800" dirty="0" smtClean="0"/>
              <a:t>incarcerated</a:t>
            </a:r>
          </a:p>
          <a:p>
            <a:pPr marL="1065276" lvl="2" indent="-342900"/>
            <a:r>
              <a:rPr lang="en-US" sz="1800" dirty="0"/>
              <a:t>22% of trans people who </a:t>
            </a:r>
            <a:r>
              <a:rPr lang="en-US" sz="1800" dirty="0" smtClean="0"/>
              <a:t>interact </a:t>
            </a:r>
            <a:r>
              <a:rPr lang="en-US" sz="1800" dirty="0"/>
              <a:t>with the police experienced bias-based harassment</a:t>
            </a:r>
          </a:p>
          <a:p>
            <a:pPr marL="781812" lvl="1" indent="-342900"/>
            <a:r>
              <a:rPr lang="en-US" sz="2200" dirty="0" smtClean="0"/>
              <a:t>LGBTQ </a:t>
            </a:r>
            <a:r>
              <a:rPr lang="en-US" sz="2200" dirty="0"/>
              <a:t>people are 15 times more likely to be assaulted while in detention </a:t>
            </a:r>
            <a:r>
              <a:rPr lang="en-US" sz="2200" dirty="0" smtClean="0"/>
              <a:t>centers</a:t>
            </a:r>
            <a:endParaRPr lang="en-US" sz="2000" dirty="0" smtClean="0"/>
          </a:p>
          <a:p>
            <a:pPr marL="1065276" lvl="2" indent="-342900"/>
            <a:r>
              <a:rPr lang="en-US" sz="1800" dirty="0" smtClean="0"/>
              <a:t>38</a:t>
            </a:r>
            <a:r>
              <a:rPr lang="en-US" sz="1800" dirty="0"/>
              <a:t>% have been sexually assaulted</a:t>
            </a:r>
          </a:p>
          <a:p>
            <a:pPr marL="1065276" lvl="2" indent="-342900"/>
            <a:r>
              <a:rPr lang="en-US" sz="1800" dirty="0" smtClean="0"/>
              <a:t>When assaulted, trans individuals are sent so seclusion or isolation rather than their attacker</a:t>
            </a:r>
          </a:p>
          <a:p>
            <a:pPr marL="722376" lvl="2" indent="0">
              <a:buNone/>
            </a:pPr>
            <a:endParaRPr lang="en-US" sz="1800" dirty="0" smtClean="0"/>
          </a:p>
        </p:txBody>
      </p:sp>
    </p:spTree>
    <p:extLst>
      <p:ext uri="{BB962C8B-B14F-4D97-AF65-F5344CB8AC3E}">
        <p14:creationId xmlns:p14="http://schemas.microsoft.com/office/powerpoint/2010/main" val="291733440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past </a:t>
            </a:r>
            <a:r>
              <a:rPr lang="en-US" b="1" dirty="0" smtClean="0"/>
              <a:t>marriage</a:t>
            </a:r>
            <a:endParaRPr lang="en-US" b="1" dirty="0"/>
          </a:p>
        </p:txBody>
      </p:sp>
      <p:sp>
        <p:nvSpPr>
          <p:cNvPr id="3" name="Content Placeholder 2"/>
          <p:cNvSpPr>
            <a:spLocks noGrp="1"/>
          </p:cNvSpPr>
          <p:nvPr>
            <p:ph idx="1"/>
          </p:nvPr>
        </p:nvSpPr>
        <p:spPr>
          <a:xfrm>
            <a:off x="457200" y="1371600"/>
            <a:ext cx="8229600" cy="5486400"/>
          </a:xfrm>
        </p:spPr>
        <p:txBody>
          <a:bodyPr>
            <a:normAutofit/>
          </a:bodyPr>
          <a:lstStyle/>
          <a:p>
            <a:r>
              <a:rPr lang="en-US" sz="2600" dirty="0" smtClean="0"/>
              <a:t>Employment</a:t>
            </a:r>
          </a:p>
          <a:p>
            <a:pPr marL="781812" lvl="1" indent="-342900"/>
            <a:r>
              <a:rPr lang="en-US" sz="2000" dirty="0"/>
              <a:t>90% of trans people experience </a:t>
            </a:r>
            <a:r>
              <a:rPr lang="en-US" sz="2000" dirty="0" smtClean="0"/>
              <a:t>harassment at work</a:t>
            </a:r>
          </a:p>
          <a:p>
            <a:pPr marL="1065276" lvl="2" indent="-342900"/>
            <a:r>
              <a:rPr lang="en-US" sz="1800" dirty="0" smtClean="0"/>
              <a:t>47% have experienced an adverse job outcome</a:t>
            </a:r>
          </a:p>
          <a:p>
            <a:pPr marL="781812" lvl="1" indent="-342900"/>
            <a:r>
              <a:rPr lang="en-US" sz="2000" dirty="0" smtClean="0"/>
              <a:t>More </a:t>
            </a:r>
            <a:r>
              <a:rPr lang="en-US" sz="2000" dirty="0"/>
              <a:t>than 1 in 4 </a:t>
            </a:r>
            <a:r>
              <a:rPr lang="en-US" sz="2000" dirty="0" smtClean="0"/>
              <a:t>trans </a:t>
            </a:r>
            <a:r>
              <a:rPr lang="en-US" sz="2000" dirty="0"/>
              <a:t>people have lost a job due to </a:t>
            </a:r>
            <a:r>
              <a:rPr lang="en-US" sz="2000" dirty="0" smtClean="0"/>
              <a:t>bias</a:t>
            </a:r>
          </a:p>
          <a:p>
            <a:pPr marL="1065276" lvl="2" indent="-342900"/>
            <a:r>
              <a:rPr lang="en-US" sz="1800" dirty="0" smtClean="0"/>
              <a:t>This is double the unemployment rate</a:t>
            </a:r>
          </a:p>
          <a:p>
            <a:pPr marL="1065276" lvl="2" indent="-342900"/>
            <a:r>
              <a:rPr lang="en-US" sz="1800" dirty="0" smtClean="0"/>
              <a:t>This is 4 times more for trans people of color</a:t>
            </a:r>
          </a:p>
          <a:p>
            <a:pPr marL="781812" lvl="1" indent="-342900"/>
            <a:r>
              <a:rPr lang="en-US" sz="2000" dirty="0" smtClean="0"/>
              <a:t>Nondiscrimination laws breakdown</a:t>
            </a:r>
          </a:p>
          <a:p>
            <a:pPr marL="1065276" lvl="2" indent="-342900"/>
            <a:r>
              <a:rPr lang="en-US" sz="1800" dirty="0" smtClean="0"/>
              <a:t>20 states and DC, cover nondiscrimination in the workforce for </a:t>
            </a:r>
            <a:r>
              <a:rPr lang="en-US" sz="1800" b="1" dirty="0" smtClean="0"/>
              <a:t>BOTH</a:t>
            </a:r>
            <a:r>
              <a:rPr lang="en-US" sz="1800" dirty="0" smtClean="0"/>
              <a:t> sexual orientation and gender identity/expression</a:t>
            </a:r>
          </a:p>
          <a:p>
            <a:pPr marL="1065276" lvl="2" indent="-342900"/>
            <a:r>
              <a:rPr lang="en-US" sz="1800" dirty="0" smtClean="0"/>
              <a:t>2 states </a:t>
            </a:r>
            <a:r>
              <a:rPr lang="en-US" sz="1800" dirty="0"/>
              <a:t>cover nondiscrimination in the workforce for </a:t>
            </a:r>
            <a:r>
              <a:rPr lang="en-US" sz="1800" dirty="0" smtClean="0"/>
              <a:t>sexual </a:t>
            </a:r>
            <a:r>
              <a:rPr lang="en-US" sz="1800" dirty="0"/>
              <a:t>orientation </a:t>
            </a:r>
            <a:r>
              <a:rPr lang="en-US" sz="1800" b="1" dirty="0" smtClean="0"/>
              <a:t>ONLY</a:t>
            </a:r>
          </a:p>
          <a:p>
            <a:pPr marL="1065276" lvl="2" indent="-342900"/>
            <a:r>
              <a:rPr lang="en-US" sz="1800" dirty="0" smtClean="0"/>
              <a:t>28 states has </a:t>
            </a:r>
            <a:r>
              <a:rPr lang="en-US" sz="1800" b="1" dirty="0" smtClean="0"/>
              <a:t>NO</a:t>
            </a:r>
            <a:r>
              <a:rPr lang="en-US" sz="1800" dirty="0" smtClean="0"/>
              <a:t> protection under state law for employment nondiscrimination</a:t>
            </a:r>
          </a:p>
          <a:p>
            <a:pPr marL="1065276" lvl="2" indent="-342900"/>
            <a:r>
              <a:rPr lang="en-US" sz="1800" dirty="0" smtClean="0"/>
              <a:t>3 states have state laws the prohibit passage or enforcement of local level nondiscrimination laws</a:t>
            </a:r>
          </a:p>
          <a:p>
            <a:pPr marL="1330452" lvl="3" indent="-342900"/>
            <a:r>
              <a:rPr lang="en-US" sz="1200" dirty="0" smtClean="0"/>
              <a:t>Arkansas, North Carolina, Tennessee</a:t>
            </a:r>
          </a:p>
        </p:txBody>
      </p:sp>
    </p:spTree>
    <p:extLst>
      <p:ext uri="{BB962C8B-B14F-4D97-AF65-F5344CB8AC3E}">
        <p14:creationId xmlns:p14="http://schemas.microsoft.com/office/powerpoint/2010/main" val="39648775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past </a:t>
            </a:r>
            <a:r>
              <a:rPr lang="en-US" b="1" dirty="0" smtClean="0"/>
              <a:t>marriage</a:t>
            </a:r>
            <a:endParaRPr lang="en-US" b="1" dirty="0"/>
          </a:p>
        </p:txBody>
      </p:sp>
      <p:sp>
        <p:nvSpPr>
          <p:cNvPr id="3" name="Content Placeholder 2"/>
          <p:cNvSpPr>
            <a:spLocks noGrp="1"/>
          </p:cNvSpPr>
          <p:nvPr>
            <p:ph idx="1"/>
          </p:nvPr>
        </p:nvSpPr>
        <p:spPr>
          <a:xfrm>
            <a:off x="457200" y="1371600"/>
            <a:ext cx="8229600" cy="4800600"/>
          </a:xfrm>
        </p:spPr>
        <p:txBody>
          <a:bodyPr>
            <a:normAutofit/>
          </a:bodyPr>
          <a:lstStyle/>
          <a:p>
            <a:r>
              <a:rPr lang="en-US" sz="2600" dirty="0" smtClean="0"/>
              <a:t>Poverty and Economic Injustice </a:t>
            </a:r>
          </a:p>
          <a:p>
            <a:pPr lvl="1"/>
            <a:r>
              <a:rPr lang="en-US" sz="2000" dirty="0" smtClean="0"/>
              <a:t>Lesbian and bisexual women are significantly more likely to live in poverty</a:t>
            </a:r>
          </a:p>
          <a:p>
            <a:pPr lvl="2"/>
            <a:r>
              <a:rPr lang="en-US" sz="1800" dirty="0" smtClean="0"/>
              <a:t>24% of lesbian and bisexual women make less than the federal poverty line (compared to 19% of hetero women)</a:t>
            </a:r>
          </a:p>
          <a:p>
            <a:pPr lvl="2"/>
            <a:r>
              <a:rPr lang="en-US" sz="1800" dirty="0" smtClean="0"/>
              <a:t>30% of bisexual women are food stamp recipients (compared to 18.2% of hetero women)</a:t>
            </a:r>
          </a:p>
          <a:p>
            <a:pPr lvl="1"/>
            <a:r>
              <a:rPr lang="en-US" sz="2000" dirty="0" smtClean="0"/>
              <a:t>Trans people are 4 times more likely to live in extreme poverty (making under $10,000/year)</a:t>
            </a:r>
          </a:p>
          <a:p>
            <a:pPr lvl="1"/>
            <a:r>
              <a:rPr lang="en-US" sz="2000" dirty="0" smtClean="0"/>
              <a:t>1 in 5 trans folks have experienced homelessness</a:t>
            </a:r>
          </a:p>
          <a:p>
            <a:pPr lvl="2"/>
            <a:r>
              <a:rPr lang="en-US" sz="1800" dirty="0" smtClean="0"/>
              <a:t>55% of them were harassed in a shelter</a:t>
            </a:r>
          </a:p>
          <a:p>
            <a:pPr lvl="2"/>
            <a:r>
              <a:rPr lang="en-US" sz="1800" dirty="0" smtClean="0"/>
              <a:t>29% were turned away from a shelter</a:t>
            </a:r>
          </a:p>
          <a:p>
            <a:pPr lvl="2"/>
            <a:r>
              <a:rPr lang="en-US" sz="1800" dirty="0" smtClean="0"/>
              <a:t>22% were sexually assaulted by shelter residents or staff</a:t>
            </a:r>
            <a:endParaRPr lang="en-US" sz="1800" dirty="0"/>
          </a:p>
          <a:p>
            <a:pPr marL="722376" lvl="2" indent="0">
              <a:buNone/>
            </a:pPr>
            <a:endParaRPr lang="en-US" sz="1800" dirty="0" smtClean="0"/>
          </a:p>
        </p:txBody>
      </p:sp>
    </p:spTree>
    <p:extLst>
      <p:ext uri="{BB962C8B-B14F-4D97-AF65-F5344CB8AC3E}">
        <p14:creationId xmlns:p14="http://schemas.microsoft.com/office/powerpoint/2010/main" val="413503965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past </a:t>
            </a:r>
            <a:r>
              <a:rPr lang="en-US" b="1" dirty="0" smtClean="0"/>
              <a:t>marriage</a:t>
            </a:r>
            <a:endParaRPr lang="en-US" b="1" dirty="0"/>
          </a:p>
        </p:txBody>
      </p:sp>
      <p:sp>
        <p:nvSpPr>
          <p:cNvPr id="3" name="Content Placeholder 2"/>
          <p:cNvSpPr>
            <a:spLocks noGrp="1"/>
          </p:cNvSpPr>
          <p:nvPr>
            <p:ph idx="1"/>
          </p:nvPr>
        </p:nvSpPr>
        <p:spPr>
          <a:xfrm>
            <a:off x="457200" y="1600200"/>
            <a:ext cx="8229600" cy="4953000"/>
          </a:xfrm>
        </p:spPr>
        <p:txBody>
          <a:bodyPr>
            <a:normAutofit/>
          </a:bodyPr>
          <a:lstStyle/>
          <a:p>
            <a:r>
              <a:rPr lang="en-US" sz="2600" dirty="0" smtClean="0"/>
              <a:t>Healthcare </a:t>
            </a:r>
          </a:p>
          <a:p>
            <a:pPr lvl="1"/>
            <a:r>
              <a:rPr lang="en-US" sz="2000" dirty="0" smtClean="0"/>
              <a:t>19% of respondents reported being refused medical care</a:t>
            </a:r>
          </a:p>
          <a:p>
            <a:pPr lvl="2"/>
            <a:r>
              <a:rPr lang="en-US" sz="1800" dirty="0" smtClean="0"/>
              <a:t>28% reported harassment in the healthcare setting</a:t>
            </a:r>
          </a:p>
          <a:p>
            <a:pPr lvl="2"/>
            <a:r>
              <a:rPr lang="en-US" sz="1800" dirty="0" smtClean="0"/>
              <a:t>50% reported having to educate their medical providers on trans care</a:t>
            </a:r>
          </a:p>
          <a:p>
            <a:pPr lvl="1"/>
            <a:r>
              <a:rPr lang="en-US" sz="2000" dirty="0" smtClean="0"/>
              <a:t>As of May, 2016: </a:t>
            </a:r>
          </a:p>
          <a:p>
            <a:pPr marL="1065276" lvl="2" indent="-342900"/>
            <a:r>
              <a:rPr lang="en-US" sz="2000" dirty="0" smtClean="0"/>
              <a:t>15 states and DC have explicit policies banning trans exclusions in both private and Medicaid coverage</a:t>
            </a:r>
          </a:p>
          <a:p>
            <a:pPr marL="1330452" lvl="3" indent="-342900"/>
            <a:r>
              <a:rPr lang="en-US" sz="1800" dirty="0" smtClean="0"/>
              <a:t>California, Colorado, Connecticut, </a:t>
            </a:r>
            <a:r>
              <a:rPr lang="en-US" sz="1800" dirty="0" err="1" smtClean="0"/>
              <a:t>Deleware</a:t>
            </a:r>
            <a:r>
              <a:rPr lang="en-US" sz="1800" dirty="0" smtClean="0"/>
              <a:t>, Illinois, Maine, Massachusetts, Michigan, Minnesota, Nevada, New York, Oregon, Rhode Island, Vermont, Washington</a:t>
            </a:r>
          </a:p>
          <a:p>
            <a:pPr marL="1065276" lvl="2" indent="-342900"/>
            <a:r>
              <a:rPr lang="en-US" sz="2000" dirty="0" smtClean="0"/>
              <a:t>All other states do not currently have explicit policies ensuring equal coverage for trans identified people</a:t>
            </a:r>
          </a:p>
          <a:p>
            <a:pPr marL="1065276" lvl="2" indent="-342900"/>
            <a:r>
              <a:rPr lang="en-US" sz="1400" dirty="0">
                <a:hlinkClick r:id="rId2"/>
              </a:rPr>
              <a:t>http://</a:t>
            </a:r>
            <a:r>
              <a:rPr lang="en-US" sz="1400" dirty="0" smtClean="0">
                <a:hlinkClick r:id="rId2"/>
              </a:rPr>
              <a:t>www.lgbtmap.org/equality-maps/healthcare_laws_and_policies</a:t>
            </a:r>
            <a:r>
              <a:rPr lang="en-US" sz="1400" dirty="0" smtClean="0"/>
              <a:t> </a:t>
            </a:r>
          </a:p>
        </p:txBody>
      </p:sp>
    </p:spTree>
    <p:extLst>
      <p:ext uri="{BB962C8B-B14F-4D97-AF65-F5344CB8AC3E}">
        <p14:creationId xmlns:p14="http://schemas.microsoft.com/office/powerpoint/2010/main" val="326104969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past </a:t>
            </a:r>
            <a:r>
              <a:rPr lang="en-US" b="1" dirty="0" smtClean="0"/>
              <a:t>marriage</a:t>
            </a:r>
            <a:endParaRPr lang="en-US" b="1" dirty="0"/>
          </a:p>
        </p:txBody>
      </p:sp>
      <p:sp>
        <p:nvSpPr>
          <p:cNvPr id="3" name="Content Placeholder 2"/>
          <p:cNvSpPr>
            <a:spLocks noGrp="1"/>
          </p:cNvSpPr>
          <p:nvPr>
            <p:ph idx="1"/>
          </p:nvPr>
        </p:nvSpPr>
        <p:spPr>
          <a:xfrm>
            <a:off x="457200" y="1600200"/>
            <a:ext cx="8229600" cy="4854608"/>
          </a:xfrm>
        </p:spPr>
        <p:txBody>
          <a:bodyPr>
            <a:normAutofit/>
          </a:bodyPr>
          <a:lstStyle/>
          <a:p>
            <a:r>
              <a:rPr lang="en-US" sz="2600" dirty="0" smtClean="0"/>
              <a:t>Suicidality</a:t>
            </a:r>
          </a:p>
          <a:p>
            <a:pPr lvl="1"/>
            <a:r>
              <a:rPr lang="en-US" sz="2000" dirty="0" smtClean="0"/>
              <a:t>All of these issues compound to a higher risk of suicidality in all those that identify as LGBTQ</a:t>
            </a:r>
          </a:p>
          <a:p>
            <a:pPr lvl="1"/>
            <a:r>
              <a:rPr lang="en-US" sz="2000" dirty="0" smtClean="0"/>
              <a:t>41% of trans individuals will attempt suicide at some point in life</a:t>
            </a:r>
          </a:p>
          <a:p>
            <a:pPr lvl="2"/>
            <a:r>
              <a:rPr lang="en-US" sz="1800" dirty="0" smtClean="0"/>
              <a:t>Compared to 4.6% of the general population and 10-20% of LGB individuals</a:t>
            </a:r>
          </a:p>
          <a:p>
            <a:pPr lvl="1"/>
            <a:r>
              <a:rPr lang="en-US" sz="2000" dirty="0" smtClean="0"/>
              <a:t>LGB youth are 4 times more likely to attempt suicide</a:t>
            </a:r>
          </a:p>
          <a:p>
            <a:pPr lvl="1"/>
            <a:r>
              <a:rPr lang="en-US" sz="2000" dirty="0" smtClean="0"/>
              <a:t>Trans youth are 10 times more likely</a:t>
            </a:r>
          </a:p>
          <a:p>
            <a:pPr lvl="2"/>
            <a:r>
              <a:rPr lang="en-US" sz="1800" dirty="0" smtClean="0"/>
              <a:t>Those who are the victims of LGBT-focused bullying have increased likelihood for self-harming behavior.</a:t>
            </a:r>
          </a:p>
          <a:p>
            <a:pPr lvl="1"/>
            <a:r>
              <a:rPr lang="en-US" sz="2000" dirty="0" smtClean="0"/>
              <a:t>The week following election day in 2016  saw a dramatic increase in the rates of suicide and suicide attempts.</a:t>
            </a:r>
          </a:p>
          <a:p>
            <a:pPr marL="1065276" lvl="2" indent="-342900"/>
            <a:endParaRPr lang="en-US" sz="1800" dirty="0" smtClean="0"/>
          </a:p>
        </p:txBody>
      </p:sp>
    </p:spTree>
    <p:extLst>
      <p:ext uri="{BB962C8B-B14F-4D97-AF65-F5344CB8AC3E}">
        <p14:creationId xmlns:p14="http://schemas.microsoft.com/office/powerpoint/2010/main" val="374156210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893" y="452283"/>
            <a:ext cx="8229600" cy="964341"/>
          </a:xfrm>
        </p:spPr>
        <p:txBody>
          <a:bodyPr>
            <a:normAutofit/>
          </a:bodyPr>
          <a:lstStyle/>
          <a:p>
            <a:pPr algn="l"/>
            <a:r>
              <a:rPr lang="en-US" sz="3000" dirty="0" smtClean="0">
                <a:solidFill>
                  <a:schemeClr val="accent1"/>
                </a:solidFill>
                <a:effectLst/>
                <a:cs typeface="Verdana"/>
              </a:rPr>
              <a:t>10 Tips for </a:t>
            </a:r>
            <a:r>
              <a:rPr lang="en-US" sz="3000" b="1" dirty="0" smtClean="0">
                <a:solidFill>
                  <a:schemeClr val="accent1"/>
                </a:solidFill>
                <a:effectLst/>
                <a:cs typeface="Verdana"/>
              </a:rPr>
              <a:t>Allyship in Practice</a:t>
            </a:r>
            <a:endParaRPr lang="en-US" sz="3000" b="1" dirty="0">
              <a:solidFill>
                <a:schemeClr val="accent1"/>
              </a:solidFill>
              <a:effectLst/>
              <a:cs typeface="Verdana"/>
            </a:endParaRPr>
          </a:p>
        </p:txBody>
      </p:sp>
      <p:sp>
        <p:nvSpPr>
          <p:cNvPr id="3" name="Content Placeholder 2"/>
          <p:cNvSpPr>
            <a:spLocks noGrp="1"/>
          </p:cNvSpPr>
          <p:nvPr>
            <p:ph idx="1"/>
          </p:nvPr>
        </p:nvSpPr>
        <p:spPr>
          <a:xfrm>
            <a:off x="533400" y="1566157"/>
            <a:ext cx="8153400" cy="5444243"/>
          </a:xfrm>
        </p:spPr>
        <p:txBody>
          <a:bodyPr>
            <a:normAutofit/>
          </a:bodyPr>
          <a:lstStyle/>
          <a:p>
            <a:pPr>
              <a:buFont typeface="+mj-lt"/>
              <a:buAutoNum type="arabicPeriod"/>
            </a:pPr>
            <a:r>
              <a:rPr lang="en-US" sz="1800" dirty="0" smtClean="0">
                <a:latin typeface="Verdana"/>
                <a:cs typeface="Verdana"/>
              </a:rPr>
              <a:t>Language in publications, conversations, emails. “your student, they.”</a:t>
            </a:r>
          </a:p>
          <a:p>
            <a:pPr>
              <a:buFont typeface="+mj-lt"/>
              <a:buAutoNum type="arabicPeriod"/>
            </a:pPr>
            <a:r>
              <a:rPr lang="en-US" sz="1800" dirty="0" smtClean="0">
                <a:latin typeface="Verdana"/>
                <a:cs typeface="Verdana"/>
              </a:rPr>
              <a:t>Where is the closest non-gendered restroom to your location?</a:t>
            </a:r>
          </a:p>
          <a:p>
            <a:pPr>
              <a:buFont typeface="+mj-lt"/>
              <a:buAutoNum type="arabicPeriod"/>
            </a:pPr>
            <a:r>
              <a:rPr lang="en-US" sz="1800" dirty="0" smtClean="0">
                <a:latin typeface="Verdana"/>
                <a:cs typeface="Verdana"/>
              </a:rPr>
              <a:t>Bring educational opportunities into your office/classroom/work space.</a:t>
            </a:r>
          </a:p>
          <a:p>
            <a:pPr>
              <a:buFont typeface="+mj-lt"/>
              <a:buAutoNum type="arabicPeriod"/>
            </a:pPr>
            <a:r>
              <a:rPr lang="en-US" sz="1800" dirty="0" smtClean="0">
                <a:latin typeface="Verdana"/>
                <a:cs typeface="Verdana"/>
              </a:rPr>
              <a:t>Dedicate time (once a month) to brush up on your resources/current events as a group.</a:t>
            </a:r>
          </a:p>
          <a:p>
            <a:pPr>
              <a:buFont typeface="+mj-lt"/>
              <a:buAutoNum type="arabicPeriod"/>
            </a:pPr>
            <a:r>
              <a:rPr lang="en-US" sz="1800" dirty="0">
                <a:latin typeface="Verdana"/>
                <a:cs typeface="Verdana"/>
              </a:rPr>
              <a:t>Dedicate time (once a </a:t>
            </a:r>
            <a:r>
              <a:rPr lang="en-US" sz="1800" dirty="0" smtClean="0">
                <a:latin typeface="Verdana"/>
                <a:cs typeface="Verdana"/>
              </a:rPr>
              <a:t>week) </a:t>
            </a:r>
            <a:r>
              <a:rPr lang="en-US" sz="1800" dirty="0">
                <a:latin typeface="Verdana"/>
                <a:cs typeface="Verdana"/>
              </a:rPr>
              <a:t>to brush up on your resources/current events as </a:t>
            </a:r>
            <a:r>
              <a:rPr lang="en-US" sz="1800" dirty="0" smtClean="0">
                <a:latin typeface="Verdana"/>
                <a:cs typeface="Verdana"/>
              </a:rPr>
              <a:t>an individual.</a:t>
            </a:r>
          </a:p>
          <a:p>
            <a:pPr>
              <a:buFont typeface="+mj-lt"/>
              <a:buAutoNum type="arabicPeriod"/>
            </a:pPr>
            <a:r>
              <a:rPr lang="en-US" sz="1800" dirty="0" smtClean="0">
                <a:latin typeface="Verdana"/>
                <a:cs typeface="Verdana"/>
              </a:rPr>
              <a:t>Bringing a voice to the spaces you are in.</a:t>
            </a:r>
          </a:p>
          <a:p>
            <a:pPr>
              <a:buFont typeface="+mj-lt"/>
              <a:buAutoNum type="arabicPeriod"/>
            </a:pPr>
            <a:r>
              <a:rPr lang="en-US" sz="1800" dirty="0" smtClean="0">
                <a:latin typeface="Verdana"/>
                <a:cs typeface="Verdana"/>
              </a:rPr>
              <a:t>Policy and procedure review. </a:t>
            </a:r>
          </a:p>
          <a:p>
            <a:pPr>
              <a:buFont typeface="+mj-lt"/>
              <a:buAutoNum type="arabicPeriod"/>
            </a:pPr>
            <a:r>
              <a:rPr lang="en-US" sz="1800" dirty="0" smtClean="0">
                <a:latin typeface="Verdana"/>
                <a:cs typeface="Verdana"/>
              </a:rPr>
              <a:t>Attend an LGBTQ+ event. </a:t>
            </a:r>
          </a:p>
          <a:p>
            <a:pPr>
              <a:buFont typeface="+mj-lt"/>
              <a:buAutoNum type="arabicPeriod"/>
            </a:pPr>
            <a:r>
              <a:rPr lang="en-US" sz="1800" dirty="0" smtClean="0">
                <a:latin typeface="Verdana"/>
                <a:cs typeface="Verdana"/>
              </a:rPr>
              <a:t>Wear your pin to campus</a:t>
            </a:r>
            <a:r>
              <a:rPr lang="en-US" sz="1800" dirty="0">
                <a:latin typeface="Verdana"/>
                <a:cs typeface="Verdana"/>
              </a:rPr>
              <a:t> </a:t>
            </a:r>
            <a:r>
              <a:rPr lang="en-US" sz="1800" dirty="0" smtClean="0">
                <a:latin typeface="Verdana"/>
                <a:cs typeface="Verdana"/>
              </a:rPr>
              <a:t>and display your sticker.</a:t>
            </a:r>
          </a:p>
          <a:p>
            <a:pPr>
              <a:buFont typeface="+mj-lt"/>
              <a:buAutoNum type="arabicPeriod"/>
            </a:pPr>
            <a:r>
              <a:rPr lang="en-US" sz="1800" dirty="0" smtClean="0">
                <a:latin typeface="Verdana"/>
                <a:cs typeface="Verdana"/>
              </a:rPr>
              <a:t>Practice bystander skills.</a:t>
            </a:r>
          </a:p>
        </p:txBody>
      </p:sp>
    </p:spTree>
    <p:extLst>
      <p:ext uri="{BB962C8B-B14F-4D97-AF65-F5344CB8AC3E}">
        <p14:creationId xmlns:p14="http://schemas.microsoft.com/office/powerpoint/2010/main" val="28696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39568"/>
            <a:ext cx="9144000" cy="1399032"/>
          </a:xfrm>
        </p:spPr>
        <p:txBody>
          <a:bodyPr>
            <a:normAutofit/>
          </a:bodyPr>
          <a:lstStyle/>
          <a:p>
            <a:pPr algn="ctr"/>
            <a:r>
              <a:rPr lang="en-US" sz="4500" b="1" dirty="0" smtClean="0"/>
              <a:t>Group</a:t>
            </a:r>
            <a:r>
              <a:rPr lang="en-US" sz="4500" dirty="0" smtClean="0"/>
              <a:t> Norms</a:t>
            </a:r>
            <a:endParaRPr lang="en-US" sz="4500" b="1" dirty="0"/>
          </a:p>
        </p:txBody>
      </p:sp>
    </p:spTree>
    <p:custDataLst>
      <p:tags r:id="rId1"/>
    </p:custData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Begin</a:t>
            </a:r>
            <a:endParaRPr lang="en-US" dirty="0"/>
          </a:p>
        </p:txBody>
      </p:sp>
      <p:sp>
        <p:nvSpPr>
          <p:cNvPr id="3" name="Content Placeholder 2"/>
          <p:cNvSpPr>
            <a:spLocks noGrp="1"/>
          </p:cNvSpPr>
          <p:nvPr>
            <p:ph idx="1"/>
          </p:nvPr>
        </p:nvSpPr>
        <p:spPr/>
        <p:txBody>
          <a:bodyPr/>
          <a:lstStyle/>
          <a:p>
            <a:r>
              <a:rPr lang="en-US" dirty="0" smtClean="0"/>
              <a:t>Split into groups based on your campus role, interest, field, etc.</a:t>
            </a:r>
            <a:r>
              <a:rPr lang="en-US" dirty="0"/>
              <a:t> </a:t>
            </a:r>
            <a:r>
              <a:rPr lang="en-US" dirty="0" smtClean="0"/>
              <a:t>and brainstorm:</a:t>
            </a:r>
          </a:p>
          <a:p>
            <a:pPr lvl="1"/>
            <a:r>
              <a:rPr lang="en-US" dirty="0" smtClean="0"/>
              <a:t>Opportunities for </a:t>
            </a:r>
            <a:r>
              <a:rPr lang="en-US" dirty="0" smtClean="0">
                <a:solidFill>
                  <a:schemeClr val="accent1">
                    <a:lumMod val="60000"/>
                    <a:lumOff val="40000"/>
                  </a:schemeClr>
                </a:solidFill>
              </a:rPr>
              <a:t>Continued Education with your group</a:t>
            </a:r>
          </a:p>
          <a:p>
            <a:pPr lvl="1"/>
            <a:r>
              <a:rPr lang="en-US" dirty="0" smtClean="0"/>
              <a:t>Opportunities for </a:t>
            </a:r>
            <a:r>
              <a:rPr lang="en-US" dirty="0" smtClean="0">
                <a:solidFill>
                  <a:schemeClr val="accent1">
                    <a:lumMod val="60000"/>
                    <a:lumOff val="40000"/>
                  </a:schemeClr>
                </a:solidFill>
              </a:rPr>
              <a:t>Skill Building with your group</a:t>
            </a:r>
          </a:p>
          <a:p>
            <a:pPr lvl="1"/>
            <a:r>
              <a:rPr lang="en-US" dirty="0" smtClean="0"/>
              <a:t>Opportunities for </a:t>
            </a:r>
            <a:r>
              <a:rPr lang="en-US" dirty="0" smtClean="0">
                <a:solidFill>
                  <a:schemeClr val="accent1">
                    <a:lumMod val="60000"/>
                    <a:lumOff val="40000"/>
                  </a:schemeClr>
                </a:solidFill>
              </a:rPr>
              <a:t>Action your group</a:t>
            </a:r>
          </a:p>
        </p:txBody>
      </p:sp>
    </p:spTree>
    <p:extLst>
      <p:ext uri="{BB962C8B-B14F-4D97-AF65-F5344CB8AC3E}">
        <p14:creationId xmlns:p14="http://schemas.microsoft.com/office/powerpoint/2010/main" val="241675932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a:t>
            </a:r>
            <a:r>
              <a:rPr lang="en-US" b="1" dirty="0" smtClean="0"/>
              <a:t>Change</a:t>
            </a:r>
            <a:endParaRPr lang="en-US" b="1" dirty="0"/>
          </a:p>
        </p:txBody>
      </p:sp>
      <p:sp>
        <p:nvSpPr>
          <p:cNvPr id="3" name="Content Placeholder 2"/>
          <p:cNvSpPr>
            <a:spLocks noGrp="1"/>
          </p:cNvSpPr>
          <p:nvPr>
            <p:ph idx="1"/>
          </p:nvPr>
        </p:nvSpPr>
        <p:spPr/>
        <p:txBody>
          <a:bodyPr/>
          <a:lstStyle/>
          <a:p>
            <a:r>
              <a:rPr lang="en-US" dirty="0" smtClean="0"/>
              <a:t>South Carolina Snapshot:</a:t>
            </a:r>
          </a:p>
          <a:p>
            <a:pPr lvl="1"/>
            <a:r>
              <a:rPr lang="en-US" sz="2200" dirty="0" smtClean="0"/>
              <a:t>An estimated 2.9% of our population identify as LGBT</a:t>
            </a:r>
          </a:p>
          <a:p>
            <a:pPr lvl="1"/>
            <a:r>
              <a:rPr lang="en-US" sz="2200" dirty="0" smtClean="0"/>
              <a:t>An estimated 19% of our population are same-sex couples raising children</a:t>
            </a:r>
          </a:p>
          <a:p>
            <a:pPr lvl="1"/>
            <a:r>
              <a:rPr lang="en-US" sz="2000" dirty="0">
                <a:hlinkClick r:id="rId2"/>
              </a:rPr>
              <a:t>http://</a:t>
            </a:r>
            <a:r>
              <a:rPr lang="en-US" sz="2000" dirty="0" smtClean="0">
                <a:hlinkClick r:id="rId2"/>
              </a:rPr>
              <a:t>www.lgbtmap.org/equality_maps/profile_state/41</a:t>
            </a:r>
            <a:r>
              <a:rPr lang="en-US" sz="2000" dirty="0" smtClean="0"/>
              <a:t> </a:t>
            </a:r>
            <a:endParaRPr lang="en-US" sz="2000" dirty="0"/>
          </a:p>
          <a:p>
            <a:r>
              <a:rPr lang="en-US" dirty="0" smtClean="0"/>
              <a:t>State of Change: South Carolina</a:t>
            </a:r>
          </a:p>
          <a:p>
            <a:pPr lvl="1"/>
            <a:r>
              <a:rPr lang="en-US" dirty="0" smtClean="0"/>
              <a:t>Presented by GLAAD</a:t>
            </a:r>
          </a:p>
          <a:p>
            <a:pPr lvl="1"/>
            <a:r>
              <a:rPr lang="en-US" sz="1600" dirty="0">
                <a:hlinkClick r:id="rId3"/>
              </a:rPr>
              <a:t>https://</a:t>
            </a:r>
            <a:r>
              <a:rPr lang="en-US" sz="1600" dirty="0" smtClean="0">
                <a:hlinkClick r:id="rId3"/>
              </a:rPr>
              <a:t>www.youtube.com/watch?t=1075&amp;v=0CZs7alxbbA</a:t>
            </a:r>
            <a:r>
              <a:rPr lang="en-US" sz="1600" dirty="0" smtClean="0"/>
              <a:t> </a:t>
            </a:r>
            <a:endParaRPr lang="en-US" sz="1600" dirty="0"/>
          </a:p>
        </p:txBody>
      </p:sp>
    </p:spTree>
    <p:extLst>
      <p:ext uri="{BB962C8B-B14F-4D97-AF65-F5344CB8AC3E}">
        <p14:creationId xmlns:p14="http://schemas.microsoft.com/office/powerpoint/2010/main" val="346368674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39568"/>
            <a:ext cx="9144000" cy="1399032"/>
          </a:xfrm>
        </p:spPr>
        <p:txBody>
          <a:bodyPr>
            <a:normAutofit/>
          </a:bodyPr>
          <a:lstStyle/>
          <a:p>
            <a:pPr algn="ctr"/>
            <a:r>
              <a:rPr lang="en-US" sz="4500" b="1" dirty="0" smtClean="0"/>
              <a:t>Resources</a:t>
            </a:r>
            <a:r>
              <a:rPr lang="en-US" sz="4500" dirty="0" smtClean="0"/>
              <a:t> &amp; Referral</a:t>
            </a:r>
            <a:endParaRPr lang="en-US" sz="4500" b="1" dirty="0"/>
          </a:p>
        </p:txBody>
      </p:sp>
    </p:spTree>
    <p:custDataLst>
      <p:tags r:id="rId1"/>
    </p:custData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Resources</a:t>
            </a:r>
            <a:r>
              <a:rPr lang="en-US" dirty="0" smtClean="0"/>
              <a:t> &amp; Referral</a:t>
            </a:r>
            <a:endParaRPr lang="en-US" dirty="0"/>
          </a:p>
        </p:txBody>
      </p:sp>
      <p:sp>
        <p:nvSpPr>
          <p:cNvPr id="3" name="Content Placeholder 2"/>
          <p:cNvSpPr>
            <a:spLocks noGrp="1"/>
          </p:cNvSpPr>
          <p:nvPr>
            <p:ph idx="1"/>
          </p:nvPr>
        </p:nvSpPr>
        <p:spPr>
          <a:xfrm>
            <a:off x="228600" y="1698592"/>
            <a:ext cx="4343400" cy="4930808"/>
          </a:xfrm>
        </p:spPr>
        <p:txBody>
          <a:bodyPr>
            <a:noAutofit/>
          </a:bodyPr>
          <a:lstStyle/>
          <a:p>
            <a:pPr>
              <a:spcBef>
                <a:spcPts val="0"/>
              </a:spcBef>
              <a:buNone/>
            </a:pPr>
            <a:r>
              <a:rPr lang="en-US" sz="1800" b="1" dirty="0" smtClean="0"/>
              <a:t>General Queer Resources</a:t>
            </a:r>
          </a:p>
          <a:p>
            <a:pPr>
              <a:spcBef>
                <a:spcPts val="0"/>
              </a:spcBef>
            </a:pPr>
            <a:endParaRPr lang="en-US" sz="1100" dirty="0" smtClean="0"/>
          </a:p>
          <a:p>
            <a:pPr>
              <a:spcBef>
                <a:spcPts val="0"/>
              </a:spcBef>
            </a:pPr>
            <a:r>
              <a:rPr lang="en-US" sz="1400" dirty="0" smtClean="0"/>
              <a:t>National Gay and Lesbian Task Force</a:t>
            </a:r>
            <a:endParaRPr lang="en-US" sz="2000" dirty="0" smtClean="0"/>
          </a:p>
          <a:p>
            <a:pPr lvl="1">
              <a:spcBef>
                <a:spcPts val="0"/>
              </a:spcBef>
            </a:pPr>
            <a:r>
              <a:rPr lang="en-US" sz="1200" u="sng" dirty="0" smtClean="0">
                <a:hlinkClick r:id="rId3"/>
              </a:rPr>
              <a:t>http://www.thetaskforce.org/</a:t>
            </a:r>
            <a:endParaRPr lang="en-US" sz="1800" dirty="0" smtClean="0"/>
          </a:p>
          <a:p>
            <a:pPr>
              <a:spcBef>
                <a:spcPts val="0"/>
              </a:spcBef>
              <a:buNone/>
            </a:pPr>
            <a:endParaRPr lang="en-US" sz="1100" dirty="0" smtClean="0"/>
          </a:p>
          <a:p>
            <a:pPr>
              <a:spcBef>
                <a:spcPts val="0"/>
              </a:spcBef>
            </a:pPr>
            <a:r>
              <a:rPr lang="en-US" sz="1400" dirty="0" smtClean="0"/>
              <a:t>Human Rights Campaign</a:t>
            </a:r>
            <a:endParaRPr lang="en-US" sz="2000" dirty="0" smtClean="0"/>
          </a:p>
          <a:p>
            <a:pPr lvl="1">
              <a:spcBef>
                <a:spcPts val="0"/>
              </a:spcBef>
            </a:pPr>
            <a:r>
              <a:rPr lang="en-US" sz="1200" u="sng" dirty="0" smtClean="0">
                <a:hlinkClick r:id="rId4"/>
              </a:rPr>
              <a:t>http://www.hrc.org/</a:t>
            </a:r>
            <a:endParaRPr lang="en-US" sz="1800" dirty="0" smtClean="0"/>
          </a:p>
          <a:p>
            <a:pPr>
              <a:spcBef>
                <a:spcPts val="0"/>
              </a:spcBef>
              <a:buNone/>
            </a:pPr>
            <a:endParaRPr lang="en-US" sz="1100" dirty="0" smtClean="0"/>
          </a:p>
          <a:p>
            <a:pPr>
              <a:spcBef>
                <a:spcPts val="0"/>
              </a:spcBef>
            </a:pPr>
            <a:r>
              <a:rPr lang="en-US" sz="1400" dirty="0" smtClean="0"/>
              <a:t>National Center for Transgender Equality</a:t>
            </a:r>
            <a:endParaRPr lang="en-US" sz="2000" dirty="0" smtClean="0"/>
          </a:p>
          <a:p>
            <a:pPr lvl="1">
              <a:spcBef>
                <a:spcPts val="0"/>
              </a:spcBef>
            </a:pPr>
            <a:r>
              <a:rPr lang="en-US" sz="1200" u="sng" dirty="0" smtClean="0">
                <a:hlinkClick r:id="rId5"/>
              </a:rPr>
              <a:t>http://www.nctequality.org/</a:t>
            </a:r>
            <a:endParaRPr lang="en-US" sz="1200" u="sng" dirty="0" smtClean="0"/>
          </a:p>
          <a:p>
            <a:pPr marL="537210" lvl="1" indent="0">
              <a:spcBef>
                <a:spcPts val="0"/>
              </a:spcBef>
              <a:buNone/>
            </a:pPr>
            <a:endParaRPr lang="en-US" sz="1100" u="sng" dirty="0" smtClean="0"/>
          </a:p>
          <a:p>
            <a:pPr>
              <a:spcBef>
                <a:spcPts val="0"/>
              </a:spcBef>
            </a:pPr>
            <a:r>
              <a:rPr lang="en-US" sz="1400" dirty="0" smtClean="0"/>
              <a:t>GLAAD</a:t>
            </a:r>
            <a:endParaRPr lang="en-US" sz="2000" dirty="0"/>
          </a:p>
          <a:p>
            <a:pPr lvl="1">
              <a:spcBef>
                <a:spcPts val="0"/>
              </a:spcBef>
            </a:pPr>
            <a:r>
              <a:rPr lang="en-US" sz="1200" u="sng" dirty="0">
                <a:hlinkClick r:id="rId6"/>
              </a:rPr>
              <a:t>http://www.glaad.org</a:t>
            </a:r>
            <a:r>
              <a:rPr lang="en-US" sz="1200" u="sng" dirty="0" smtClean="0">
                <a:hlinkClick r:id="rId6"/>
              </a:rPr>
              <a:t>/</a:t>
            </a:r>
            <a:endParaRPr lang="en-US" sz="1200" u="sng" dirty="0"/>
          </a:p>
          <a:p>
            <a:pPr marL="537210" lvl="1" indent="0">
              <a:spcBef>
                <a:spcPts val="0"/>
              </a:spcBef>
              <a:buNone/>
            </a:pPr>
            <a:endParaRPr lang="en-US" sz="1800" dirty="0" smtClean="0"/>
          </a:p>
          <a:p>
            <a:pPr>
              <a:spcBef>
                <a:spcPts val="0"/>
              </a:spcBef>
              <a:buNone/>
            </a:pPr>
            <a:r>
              <a:rPr lang="en-US" sz="1800" b="1" dirty="0"/>
              <a:t>Gender Identity &amp; Expression</a:t>
            </a:r>
          </a:p>
          <a:p>
            <a:pPr>
              <a:spcBef>
                <a:spcPts val="0"/>
              </a:spcBef>
              <a:buNone/>
            </a:pPr>
            <a:endParaRPr lang="en-US" sz="1100" dirty="0"/>
          </a:p>
          <a:p>
            <a:pPr>
              <a:spcBef>
                <a:spcPts val="0"/>
              </a:spcBef>
            </a:pPr>
            <a:r>
              <a:rPr lang="en-US" sz="1200" dirty="0"/>
              <a:t>National Center for Transgender Equality</a:t>
            </a:r>
            <a:endParaRPr lang="en-US" sz="1800" dirty="0"/>
          </a:p>
          <a:p>
            <a:pPr lvl="1">
              <a:spcBef>
                <a:spcPts val="0"/>
              </a:spcBef>
            </a:pPr>
            <a:r>
              <a:rPr lang="en-US" sz="1100" u="sng" dirty="0">
                <a:hlinkClick r:id="rId5"/>
              </a:rPr>
              <a:t>http://www.nctequality.org/</a:t>
            </a:r>
            <a:endParaRPr lang="en-US" sz="1800" dirty="0"/>
          </a:p>
          <a:p>
            <a:pPr>
              <a:spcBef>
                <a:spcPts val="0"/>
              </a:spcBef>
              <a:buNone/>
            </a:pPr>
            <a:endParaRPr lang="en-US" sz="1100" dirty="0"/>
          </a:p>
          <a:p>
            <a:pPr>
              <a:spcBef>
                <a:spcPts val="0"/>
              </a:spcBef>
            </a:pPr>
            <a:r>
              <a:rPr lang="en-US" sz="1200" dirty="0"/>
              <a:t>Center for Gender Sanity</a:t>
            </a:r>
            <a:endParaRPr lang="en-US" sz="1800" dirty="0"/>
          </a:p>
          <a:p>
            <a:pPr lvl="1">
              <a:spcBef>
                <a:spcPts val="0"/>
              </a:spcBef>
            </a:pPr>
            <a:r>
              <a:rPr lang="en-US" sz="1100" u="sng" dirty="0">
                <a:hlinkClick r:id="rId7"/>
              </a:rPr>
              <a:t>http://www.gendersanity.com/</a:t>
            </a:r>
            <a:endParaRPr lang="en-US" sz="1100" u="sng" dirty="0"/>
          </a:p>
          <a:p>
            <a:pPr>
              <a:buNone/>
            </a:pPr>
            <a:endParaRPr lang="en-US" sz="2000" dirty="0" smtClean="0"/>
          </a:p>
        </p:txBody>
      </p:sp>
      <p:sp>
        <p:nvSpPr>
          <p:cNvPr id="5" name="Content Placeholder 2"/>
          <p:cNvSpPr txBox="1">
            <a:spLocks/>
          </p:cNvSpPr>
          <p:nvPr/>
        </p:nvSpPr>
        <p:spPr>
          <a:xfrm>
            <a:off x="4495800" y="1676400"/>
            <a:ext cx="4191000" cy="5486400"/>
          </a:xfrm>
          <a:prstGeom prst="rect">
            <a:avLst/>
          </a:prstGeom>
        </p:spPr>
        <p:txBody>
          <a:bodyPr vert="horz" anchor="t">
            <a:noAutofit/>
          </a:bodyPr>
          <a:lst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a:spcBef>
                <a:spcPts val="0"/>
              </a:spcBef>
              <a:buFont typeface="Wingdings 2"/>
              <a:buNone/>
            </a:pPr>
            <a:r>
              <a:rPr lang="en-US" sz="1800" b="1" dirty="0" smtClean="0"/>
              <a:t>Bisexual Resources</a:t>
            </a:r>
          </a:p>
          <a:p>
            <a:pPr>
              <a:spcBef>
                <a:spcPts val="0"/>
              </a:spcBef>
              <a:buFont typeface="Wingdings 2"/>
              <a:buNone/>
            </a:pPr>
            <a:endParaRPr lang="en-US" sz="1100" dirty="0" smtClean="0"/>
          </a:p>
          <a:p>
            <a:pPr>
              <a:spcBef>
                <a:spcPts val="0"/>
              </a:spcBef>
            </a:pPr>
            <a:r>
              <a:rPr lang="en-US" sz="1400" dirty="0" smtClean="0"/>
              <a:t>Bisexual Resource Center</a:t>
            </a:r>
            <a:endParaRPr lang="en-US" sz="2000" dirty="0" smtClean="0"/>
          </a:p>
          <a:p>
            <a:pPr lvl="1">
              <a:spcBef>
                <a:spcPts val="0"/>
              </a:spcBef>
            </a:pPr>
            <a:r>
              <a:rPr lang="en-US" sz="1200" u="sng" dirty="0" smtClean="0">
                <a:hlinkClick r:id="rId8"/>
              </a:rPr>
              <a:t>http://www.biresource.net/</a:t>
            </a:r>
            <a:endParaRPr lang="en-US" sz="1800" dirty="0" smtClean="0"/>
          </a:p>
          <a:p>
            <a:pPr>
              <a:spcBef>
                <a:spcPts val="0"/>
              </a:spcBef>
              <a:buFont typeface="Wingdings 2"/>
              <a:buNone/>
            </a:pPr>
            <a:endParaRPr lang="en-US" sz="1100" dirty="0" smtClean="0"/>
          </a:p>
          <a:p>
            <a:pPr>
              <a:spcBef>
                <a:spcPts val="0"/>
              </a:spcBef>
            </a:pPr>
            <a:r>
              <a:rPr lang="en-US" sz="1400" dirty="0" err="1" smtClean="0"/>
              <a:t>BiNet</a:t>
            </a:r>
            <a:r>
              <a:rPr lang="en-US" sz="1400" dirty="0" smtClean="0"/>
              <a:t> USA</a:t>
            </a:r>
            <a:endParaRPr lang="en-US" sz="2000" dirty="0" smtClean="0"/>
          </a:p>
          <a:p>
            <a:pPr lvl="1">
              <a:spcBef>
                <a:spcPts val="0"/>
              </a:spcBef>
            </a:pPr>
            <a:r>
              <a:rPr lang="en-US" sz="1200" u="sng" dirty="0" smtClean="0">
                <a:hlinkClick r:id="rId9"/>
              </a:rPr>
              <a:t>http://www.binetusa.org/</a:t>
            </a:r>
            <a:endParaRPr lang="en-US" sz="1200" u="sng" dirty="0"/>
          </a:p>
          <a:p>
            <a:pPr marL="537210" lvl="1" indent="0">
              <a:spcBef>
                <a:spcPts val="0"/>
              </a:spcBef>
              <a:buNone/>
            </a:pPr>
            <a:endParaRPr lang="en-US" sz="1800" u="sng" dirty="0" smtClean="0"/>
          </a:p>
          <a:p>
            <a:pPr>
              <a:spcBef>
                <a:spcPts val="0"/>
              </a:spcBef>
              <a:buFont typeface="Wingdings 2"/>
              <a:buNone/>
            </a:pPr>
            <a:r>
              <a:rPr lang="en-US" sz="1800" b="1" dirty="0" smtClean="0"/>
              <a:t>Intersex Resources</a:t>
            </a:r>
          </a:p>
          <a:p>
            <a:pPr>
              <a:spcBef>
                <a:spcPts val="0"/>
              </a:spcBef>
              <a:buFont typeface="Wingdings 2"/>
              <a:buNone/>
            </a:pPr>
            <a:endParaRPr lang="en-US" sz="1100" dirty="0" smtClean="0"/>
          </a:p>
          <a:p>
            <a:pPr>
              <a:spcBef>
                <a:spcPts val="0"/>
              </a:spcBef>
            </a:pPr>
            <a:r>
              <a:rPr lang="en-US" sz="1400" dirty="0" smtClean="0"/>
              <a:t>Intersex Society of North America</a:t>
            </a:r>
          </a:p>
          <a:p>
            <a:pPr lvl="1">
              <a:spcBef>
                <a:spcPts val="0"/>
              </a:spcBef>
            </a:pPr>
            <a:r>
              <a:rPr lang="en-US" sz="1200" u="sng" dirty="0" smtClean="0">
                <a:hlinkClick r:id="rId10"/>
              </a:rPr>
              <a:t>http://www.isna.org/</a:t>
            </a:r>
            <a:endParaRPr lang="en-US" sz="1200" dirty="0" smtClean="0"/>
          </a:p>
          <a:p>
            <a:pPr>
              <a:spcBef>
                <a:spcPts val="0"/>
              </a:spcBef>
              <a:buFont typeface="Wingdings 2"/>
              <a:buNone/>
            </a:pPr>
            <a:endParaRPr lang="en-US" sz="1100" dirty="0" smtClean="0"/>
          </a:p>
          <a:p>
            <a:pPr>
              <a:spcBef>
                <a:spcPts val="0"/>
              </a:spcBef>
            </a:pPr>
            <a:r>
              <a:rPr lang="en-US" sz="1400" dirty="0" smtClean="0"/>
              <a:t>Intersex FAQ</a:t>
            </a:r>
          </a:p>
          <a:p>
            <a:pPr lvl="1">
              <a:spcBef>
                <a:spcPts val="0"/>
              </a:spcBef>
            </a:pPr>
            <a:r>
              <a:rPr lang="en-US" sz="1200" u="sng" dirty="0" smtClean="0">
                <a:hlinkClick r:id="rId11"/>
              </a:rPr>
              <a:t>http://www.isna.org/faq/</a:t>
            </a:r>
            <a:endParaRPr lang="en-US" sz="1200" u="sng" dirty="0" smtClean="0"/>
          </a:p>
          <a:p>
            <a:pPr>
              <a:spcBef>
                <a:spcPts val="0"/>
              </a:spcBef>
              <a:buNone/>
            </a:pPr>
            <a:endParaRPr lang="en-US" sz="1800" b="1" dirty="0" smtClean="0"/>
          </a:p>
          <a:p>
            <a:pPr>
              <a:spcBef>
                <a:spcPts val="0"/>
              </a:spcBef>
              <a:buNone/>
            </a:pPr>
            <a:r>
              <a:rPr lang="en-US" sz="1800" b="1" dirty="0" smtClean="0"/>
              <a:t>Lesbian Resources</a:t>
            </a:r>
            <a:endParaRPr lang="en-US" sz="1800" b="1" dirty="0"/>
          </a:p>
          <a:p>
            <a:pPr>
              <a:spcBef>
                <a:spcPts val="0"/>
              </a:spcBef>
              <a:buNone/>
            </a:pPr>
            <a:endParaRPr lang="en-US" sz="1100" dirty="0"/>
          </a:p>
          <a:p>
            <a:pPr>
              <a:spcBef>
                <a:spcPts val="0"/>
              </a:spcBef>
            </a:pPr>
            <a:r>
              <a:rPr lang="en-US" sz="1400" dirty="0" smtClean="0"/>
              <a:t>National Center for Lesbian Rights</a:t>
            </a:r>
            <a:endParaRPr lang="en-US" sz="1400" dirty="0"/>
          </a:p>
          <a:p>
            <a:pPr lvl="1">
              <a:spcBef>
                <a:spcPts val="0"/>
              </a:spcBef>
            </a:pPr>
            <a:r>
              <a:rPr lang="en-US" sz="1200" u="sng" dirty="0">
                <a:hlinkClick r:id="rId12"/>
              </a:rPr>
              <a:t>http://www.nclrights.org</a:t>
            </a:r>
            <a:r>
              <a:rPr lang="en-US" sz="1200" u="sng" dirty="0" smtClean="0">
                <a:hlinkClick r:id="rId12"/>
              </a:rPr>
              <a:t>/</a:t>
            </a:r>
            <a:endParaRPr lang="en-US" sz="1200" dirty="0" smtClean="0"/>
          </a:p>
          <a:p>
            <a:pPr lvl="1"/>
            <a:endParaRPr lang="en-US" sz="1200" u="sng" dirty="0" smtClean="0"/>
          </a:p>
        </p:txBody>
      </p:sp>
    </p:spTree>
    <p:custDataLst>
      <p:tags r:id="rId1"/>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Resources</a:t>
            </a:r>
            <a:r>
              <a:rPr lang="en-US" dirty="0" smtClean="0"/>
              <a:t> &amp; Referral</a:t>
            </a:r>
            <a:endParaRPr lang="en-US" dirty="0"/>
          </a:p>
        </p:txBody>
      </p:sp>
      <p:sp>
        <p:nvSpPr>
          <p:cNvPr id="3" name="Content Placeholder 2"/>
          <p:cNvSpPr>
            <a:spLocks noGrp="1"/>
          </p:cNvSpPr>
          <p:nvPr>
            <p:ph idx="1"/>
          </p:nvPr>
        </p:nvSpPr>
        <p:spPr>
          <a:xfrm>
            <a:off x="4495800" y="1600200"/>
            <a:ext cx="4343400" cy="4572000"/>
          </a:xfrm>
        </p:spPr>
        <p:txBody>
          <a:bodyPr>
            <a:noAutofit/>
          </a:bodyPr>
          <a:lstStyle/>
          <a:p>
            <a:pPr>
              <a:spcBef>
                <a:spcPts val="0"/>
              </a:spcBef>
              <a:buNone/>
            </a:pPr>
            <a:r>
              <a:rPr lang="en-US" sz="1800" b="1" dirty="0" smtClean="0"/>
              <a:t>Mental Health</a:t>
            </a:r>
            <a:endParaRPr lang="en-US" sz="1800" b="1" dirty="0"/>
          </a:p>
          <a:p>
            <a:pPr>
              <a:spcBef>
                <a:spcPts val="0"/>
              </a:spcBef>
              <a:buNone/>
            </a:pPr>
            <a:r>
              <a:rPr lang="en-US" sz="1200" dirty="0"/>
              <a:t> </a:t>
            </a:r>
            <a:endParaRPr lang="en-US" sz="1400" dirty="0"/>
          </a:p>
          <a:p>
            <a:pPr>
              <a:spcBef>
                <a:spcPts val="0"/>
              </a:spcBef>
            </a:pPr>
            <a:r>
              <a:rPr lang="en-US" sz="1400" dirty="0"/>
              <a:t>Trevor Project</a:t>
            </a:r>
          </a:p>
          <a:p>
            <a:pPr lvl="1">
              <a:spcBef>
                <a:spcPts val="0"/>
              </a:spcBef>
            </a:pPr>
            <a:r>
              <a:rPr lang="en-US" sz="1100" u="sng" dirty="0">
                <a:hlinkClick r:id="rId3"/>
              </a:rPr>
              <a:t>http://www.thetrevorproject.org/</a:t>
            </a:r>
            <a:endParaRPr lang="en-US" sz="1100" u="sng" dirty="0"/>
          </a:p>
          <a:p>
            <a:pPr>
              <a:spcBef>
                <a:spcPts val="0"/>
              </a:spcBef>
              <a:buNone/>
            </a:pPr>
            <a:endParaRPr lang="en-US" sz="1400" b="1" dirty="0" smtClean="0"/>
          </a:p>
          <a:p>
            <a:pPr>
              <a:spcBef>
                <a:spcPts val="0"/>
              </a:spcBef>
              <a:buNone/>
            </a:pPr>
            <a:r>
              <a:rPr lang="en-US" sz="1800" b="1" dirty="0" smtClean="0"/>
              <a:t>Polyamory Resources</a:t>
            </a:r>
          </a:p>
          <a:p>
            <a:pPr>
              <a:spcBef>
                <a:spcPts val="0"/>
              </a:spcBef>
            </a:pPr>
            <a:endParaRPr lang="en-US" sz="1100" dirty="0" smtClean="0"/>
          </a:p>
          <a:p>
            <a:pPr>
              <a:spcBef>
                <a:spcPts val="0"/>
              </a:spcBef>
            </a:pPr>
            <a:r>
              <a:rPr lang="en-US" sz="1400" dirty="0" smtClean="0"/>
              <a:t>Loving More, </a:t>
            </a:r>
            <a:r>
              <a:rPr lang="en-US" sz="1400" dirty="0" err="1" smtClean="0"/>
              <a:t>polyamory</a:t>
            </a:r>
            <a:r>
              <a:rPr lang="en-US" sz="1400" dirty="0" smtClean="0"/>
              <a:t> magazine</a:t>
            </a:r>
            <a:endParaRPr lang="en-US" sz="2000" dirty="0" smtClean="0"/>
          </a:p>
          <a:p>
            <a:pPr lvl="1">
              <a:spcBef>
                <a:spcPts val="0"/>
              </a:spcBef>
            </a:pPr>
            <a:r>
              <a:rPr lang="en-US" sz="1200" u="sng" dirty="0" smtClean="0">
                <a:hlinkClick r:id="rId4"/>
              </a:rPr>
              <a:t>http://www.lovemore.com/home</a:t>
            </a:r>
            <a:endParaRPr lang="en-US" sz="1800" dirty="0" smtClean="0"/>
          </a:p>
          <a:p>
            <a:pPr>
              <a:spcBef>
                <a:spcPts val="0"/>
              </a:spcBef>
              <a:buNone/>
            </a:pPr>
            <a:endParaRPr lang="en-US" sz="1100" dirty="0" smtClean="0"/>
          </a:p>
          <a:p>
            <a:pPr>
              <a:spcBef>
                <a:spcPts val="0"/>
              </a:spcBef>
            </a:pPr>
            <a:r>
              <a:rPr lang="en-US" sz="1400" dirty="0" smtClean="0"/>
              <a:t>Serving the Polyamorous Community</a:t>
            </a:r>
            <a:endParaRPr lang="en-US" sz="2000" dirty="0" smtClean="0"/>
          </a:p>
          <a:p>
            <a:pPr lvl="1">
              <a:spcBef>
                <a:spcPts val="0"/>
              </a:spcBef>
            </a:pPr>
            <a:r>
              <a:rPr lang="en-US" sz="1200" u="sng" dirty="0">
                <a:hlinkClick r:id="rId5"/>
              </a:rPr>
              <a:t>http://www.polyamorysociety.org</a:t>
            </a:r>
            <a:r>
              <a:rPr lang="en-US" sz="1200" u="sng" dirty="0" smtClean="0">
                <a:hlinkClick r:id="rId5"/>
              </a:rPr>
              <a:t>/</a:t>
            </a:r>
            <a:endParaRPr lang="en-US" sz="1200" u="sng" dirty="0"/>
          </a:p>
          <a:p>
            <a:pPr marL="537210" lvl="1" indent="0">
              <a:spcBef>
                <a:spcPts val="0"/>
              </a:spcBef>
              <a:buNone/>
            </a:pPr>
            <a:endParaRPr lang="en-US" sz="1100" dirty="0" smtClean="0"/>
          </a:p>
          <a:p>
            <a:pPr>
              <a:spcBef>
                <a:spcPts val="0"/>
              </a:spcBef>
            </a:pPr>
            <a:r>
              <a:rPr lang="en-US" sz="1400" dirty="0" err="1" smtClean="0"/>
              <a:t>PolyFamilies</a:t>
            </a:r>
            <a:r>
              <a:rPr lang="en-US" sz="1400" dirty="0" smtClean="0"/>
              <a:t>: </a:t>
            </a:r>
            <a:r>
              <a:rPr lang="en-US" sz="1400" dirty="0" err="1" smtClean="0"/>
              <a:t>Polyamory</a:t>
            </a:r>
            <a:r>
              <a:rPr lang="en-US" sz="1400" dirty="0" smtClean="0"/>
              <a:t> for the Practical</a:t>
            </a:r>
            <a:endParaRPr lang="en-US" sz="2000" dirty="0" smtClean="0"/>
          </a:p>
          <a:p>
            <a:pPr lvl="1">
              <a:spcBef>
                <a:spcPts val="0"/>
              </a:spcBef>
            </a:pPr>
            <a:r>
              <a:rPr lang="en-US" sz="1200" u="sng" dirty="0" smtClean="0">
                <a:hlinkClick r:id="rId6"/>
              </a:rPr>
              <a:t>http://www.polyfamilies.com/</a:t>
            </a:r>
            <a:endParaRPr lang="en-US" sz="1800" dirty="0" smtClean="0"/>
          </a:p>
          <a:p>
            <a:pPr>
              <a:spcBef>
                <a:spcPts val="0"/>
              </a:spcBef>
              <a:buNone/>
            </a:pPr>
            <a:endParaRPr lang="en-US" sz="1400" b="1" dirty="0" smtClean="0"/>
          </a:p>
          <a:p>
            <a:pPr>
              <a:spcBef>
                <a:spcPts val="0"/>
              </a:spcBef>
              <a:buNone/>
            </a:pPr>
            <a:r>
              <a:rPr lang="en-US" sz="1600" b="1" dirty="0" smtClean="0"/>
              <a:t>BDSM</a:t>
            </a:r>
            <a:r>
              <a:rPr lang="en-US" sz="1600" b="1" dirty="0"/>
              <a:t>, Leather &amp; Kink Resources</a:t>
            </a:r>
          </a:p>
          <a:p>
            <a:pPr>
              <a:spcBef>
                <a:spcPts val="0"/>
              </a:spcBef>
              <a:buNone/>
            </a:pPr>
            <a:r>
              <a:rPr lang="en-US" sz="1200" dirty="0"/>
              <a:t> </a:t>
            </a:r>
            <a:endParaRPr lang="en-US" sz="1800" dirty="0"/>
          </a:p>
          <a:p>
            <a:pPr>
              <a:spcBef>
                <a:spcPts val="0"/>
              </a:spcBef>
            </a:pPr>
            <a:r>
              <a:rPr lang="en-US" sz="1400" dirty="0"/>
              <a:t>National Coalition for Sexual Freedom</a:t>
            </a:r>
          </a:p>
          <a:p>
            <a:pPr lvl="1">
              <a:spcBef>
                <a:spcPts val="0"/>
              </a:spcBef>
            </a:pPr>
            <a:r>
              <a:rPr lang="en-US" sz="1100" u="sng" dirty="0">
                <a:hlinkClick r:id="rId7"/>
              </a:rPr>
              <a:t>http://www.ncsfreedom.org/</a:t>
            </a:r>
            <a:endParaRPr lang="en-US" sz="1600" dirty="0"/>
          </a:p>
          <a:p>
            <a:pPr>
              <a:spcBef>
                <a:spcPts val="0"/>
              </a:spcBef>
              <a:buNone/>
            </a:pPr>
            <a:endParaRPr lang="en-US" sz="1100" dirty="0"/>
          </a:p>
          <a:p>
            <a:pPr>
              <a:spcBef>
                <a:spcPts val="0"/>
              </a:spcBef>
            </a:pPr>
            <a:r>
              <a:rPr lang="en-US" sz="1400" dirty="0"/>
              <a:t>What is SM?, an FAQ</a:t>
            </a:r>
          </a:p>
          <a:p>
            <a:pPr lvl="1">
              <a:spcBef>
                <a:spcPts val="0"/>
              </a:spcBef>
            </a:pPr>
            <a:r>
              <a:rPr lang="en-US" sz="1100" u="sng" dirty="0">
                <a:hlinkClick r:id="rId8"/>
              </a:rPr>
              <a:t>http://www.ncsfreedom.org/library</a:t>
            </a:r>
            <a:endParaRPr lang="en-US" sz="1100" u="sng" dirty="0"/>
          </a:p>
          <a:p>
            <a:pPr>
              <a:buNone/>
            </a:pPr>
            <a:endParaRPr lang="en-US" sz="2000" dirty="0" smtClean="0"/>
          </a:p>
        </p:txBody>
      </p:sp>
      <p:sp>
        <p:nvSpPr>
          <p:cNvPr id="4" name="Content Placeholder 2"/>
          <p:cNvSpPr txBox="1">
            <a:spLocks/>
          </p:cNvSpPr>
          <p:nvPr/>
        </p:nvSpPr>
        <p:spPr>
          <a:xfrm>
            <a:off x="381000" y="1600200"/>
            <a:ext cx="4038600" cy="4953000"/>
          </a:xfrm>
          <a:prstGeom prst="rect">
            <a:avLst/>
          </a:prstGeom>
        </p:spPr>
        <p:txBody>
          <a:bodyPr vert="horz" anchor="t">
            <a:noAutofit/>
          </a:bodyPr>
          <a:lst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a:spcBef>
                <a:spcPts val="0"/>
              </a:spcBef>
              <a:buFont typeface="Wingdings 2"/>
              <a:buNone/>
            </a:pPr>
            <a:r>
              <a:rPr lang="en-US" sz="1800" b="1" dirty="0" smtClean="0"/>
              <a:t>Parents &amp; Families Support</a:t>
            </a:r>
          </a:p>
          <a:p>
            <a:pPr>
              <a:spcBef>
                <a:spcPts val="0"/>
              </a:spcBef>
              <a:buFont typeface="Wingdings 2"/>
              <a:buNone/>
            </a:pPr>
            <a:r>
              <a:rPr lang="en-US" sz="1200" dirty="0" smtClean="0"/>
              <a:t> </a:t>
            </a:r>
            <a:endParaRPr lang="en-US" sz="1800" dirty="0" smtClean="0"/>
          </a:p>
          <a:p>
            <a:pPr>
              <a:spcBef>
                <a:spcPts val="0"/>
              </a:spcBef>
            </a:pPr>
            <a:r>
              <a:rPr lang="en-US" sz="1400" dirty="0" smtClean="0"/>
              <a:t>PFLAG</a:t>
            </a:r>
          </a:p>
          <a:p>
            <a:pPr lvl="1">
              <a:spcBef>
                <a:spcPts val="0"/>
              </a:spcBef>
            </a:pPr>
            <a:r>
              <a:rPr lang="en-US" sz="1100" u="sng" dirty="0">
                <a:hlinkClick r:id="rId9"/>
              </a:rPr>
              <a:t>http://home.pflag.org</a:t>
            </a:r>
            <a:r>
              <a:rPr lang="en-US" sz="1100" u="sng" dirty="0" smtClean="0">
                <a:hlinkClick r:id="rId9"/>
              </a:rPr>
              <a:t>/</a:t>
            </a:r>
            <a:endParaRPr lang="en-US" sz="1100" u="sng" dirty="0" smtClean="0"/>
          </a:p>
          <a:p>
            <a:pPr marL="537210" lvl="1" indent="0">
              <a:spcBef>
                <a:spcPts val="0"/>
              </a:spcBef>
              <a:buNone/>
            </a:pPr>
            <a:endParaRPr lang="en-US" sz="1100" dirty="0" smtClean="0"/>
          </a:p>
          <a:p>
            <a:pPr>
              <a:spcBef>
                <a:spcPts val="0"/>
              </a:spcBef>
            </a:pPr>
            <a:r>
              <a:rPr lang="en-US" sz="1400" dirty="0" smtClean="0"/>
              <a:t>COLAGE</a:t>
            </a:r>
          </a:p>
          <a:p>
            <a:pPr lvl="1">
              <a:spcBef>
                <a:spcPts val="0"/>
              </a:spcBef>
            </a:pPr>
            <a:r>
              <a:rPr lang="en-US" sz="1100" u="sng" dirty="0">
                <a:hlinkClick r:id="rId10"/>
              </a:rPr>
              <a:t>http://www.colage.org</a:t>
            </a:r>
            <a:r>
              <a:rPr lang="en-US" sz="1100" u="sng" dirty="0" smtClean="0">
                <a:hlinkClick r:id="rId10"/>
              </a:rPr>
              <a:t>/</a:t>
            </a:r>
            <a:endParaRPr lang="en-US" sz="1100" u="sng" dirty="0" smtClean="0"/>
          </a:p>
          <a:p>
            <a:pPr marL="537210" lvl="1" indent="0">
              <a:spcBef>
                <a:spcPts val="0"/>
              </a:spcBef>
              <a:buNone/>
            </a:pPr>
            <a:endParaRPr lang="en-US" sz="1400" u="sng" dirty="0" smtClean="0"/>
          </a:p>
          <a:p>
            <a:pPr>
              <a:spcBef>
                <a:spcPts val="0"/>
              </a:spcBef>
              <a:buNone/>
            </a:pPr>
            <a:r>
              <a:rPr lang="en-US" sz="1800" b="1" dirty="0" smtClean="0"/>
              <a:t>Religious Support</a:t>
            </a:r>
            <a:endParaRPr lang="en-US" sz="1800" b="1" dirty="0"/>
          </a:p>
          <a:p>
            <a:pPr>
              <a:spcBef>
                <a:spcPts val="0"/>
              </a:spcBef>
              <a:buNone/>
            </a:pPr>
            <a:r>
              <a:rPr lang="en-US" sz="1200" dirty="0"/>
              <a:t> </a:t>
            </a:r>
            <a:endParaRPr lang="en-US" sz="1100" u="sng" dirty="0" smtClean="0"/>
          </a:p>
          <a:p>
            <a:pPr>
              <a:spcBef>
                <a:spcPts val="0"/>
              </a:spcBef>
            </a:pPr>
            <a:r>
              <a:rPr lang="en-US" sz="1500" dirty="0" err="1" smtClean="0"/>
              <a:t>Soulforce</a:t>
            </a:r>
            <a:endParaRPr lang="en-US" sz="1500" dirty="0" smtClean="0"/>
          </a:p>
          <a:p>
            <a:pPr lvl="1">
              <a:spcBef>
                <a:spcPts val="0"/>
              </a:spcBef>
            </a:pPr>
            <a:endParaRPr lang="en-US" sz="1100" u="sng" smtClean="0"/>
          </a:p>
          <a:p>
            <a:pPr marL="537210" lvl="1" indent="0">
              <a:spcBef>
                <a:spcPts val="0"/>
              </a:spcBef>
              <a:buNone/>
            </a:pPr>
            <a:endParaRPr lang="en-US" sz="1100" u="sng" dirty="0" smtClean="0"/>
          </a:p>
          <a:p>
            <a:pPr>
              <a:spcBef>
                <a:spcPts val="0"/>
              </a:spcBef>
            </a:pPr>
            <a:r>
              <a:rPr lang="en-US" sz="1500" dirty="0" smtClean="0"/>
              <a:t>Dignity USA</a:t>
            </a:r>
          </a:p>
          <a:p>
            <a:pPr lvl="1">
              <a:spcBef>
                <a:spcPts val="0"/>
              </a:spcBef>
            </a:pPr>
            <a:r>
              <a:rPr lang="en-US" sz="1100" u="sng" dirty="0">
                <a:hlinkClick r:id="rId11"/>
              </a:rPr>
              <a:t>https://dignityusa.org</a:t>
            </a:r>
            <a:r>
              <a:rPr lang="en-US" sz="1100" u="sng" dirty="0" smtClean="0">
                <a:hlinkClick r:id="rId11"/>
              </a:rPr>
              <a:t>/</a:t>
            </a:r>
            <a:endParaRPr lang="en-US" sz="1100" u="sng" dirty="0" smtClean="0"/>
          </a:p>
          <a:p>
            <a:pPr marL="537210" lvl="1" indent="0">
              <a:spcBef>
                <a:spcPts val="0"/>
              </a:spcBef>
              <a:buNone/>
            </a:pPr>
            <a:endParaRPr lang="en-US" sz="1100" u="sng" dirty="0" smtClean="0"/>
          </a:p>
          <a:p>
            <a:pPr>
              <a:spcBef>
                <a:spcPts val="0"/>
              </a:spcBef>
            </a:pPr>
            <a:r>
              <a:rPr lang="en-US" sz="1500" dirty="0" smtClean="0"/>
              <a:t>Congregation Beit </a:t>
            </a:r>
            <a:r>
              <a:rPr lang="en-US" sz="1500" dirty="0" err="1" smtClean="0"/>
              <a:t>Simchat</a:t>
            </a:r>
            <a:r>
              <a:rPr lang="en-US" sz="1500" dirty="0" smtClean="0"/>
              <a:t> Torah</a:t>
            </a:r>
          </a:p>
          <a:p>
            <a:pPr lvl="1">
              <a:spcBef>
                <a:spcPts val="0"/>
              </a:spcBef>
            </a:pPr>
            <a:r>
              <a:rPr lang="en-US" sz="1100" u="sng" dirty="0">
                <a:hlinkClick r:id="rId12"/>
              </a:rPr>
              <a:t>https://cbst.org</a:t>
            </a:r>
            <a:r>
              <a:rPr lang="en-US" sz="1100" u="sng" dirty="0" smtClean="0">
                <a:hlinkClick r:id="rId12"/>
              </a:rPr>
              <a:t>/</a:t>
            </a:r>
            <a:endParaRPr lang="en-US" sz="1100" u="sng" dirty="0" smtClean="0"/>
          </a:p>
          <a:p>
            <a:pPr marL="537210" lvl="1" indent="0">
              <a:spcBef>
                <a:spcPts val="0"/>
              </a:spcBef>
              <a:buNone/>
            </a:pPr>
            <a:endParaRPr lang="en-US" sz="1100" u="sng" dirty="0" smtClean="0"/>
          </a:p>
          <a:p>
            <a:pPr>
              <a:spcBef>
                <a:spcPts val="0"/>
              </a:spcBef>
            </a:pPr>
            <a:r>
              <a:rPr lang="en-US" sz="1500" dirty="0" smtClean="0"/>
              <a:t>The Association of Welcoming &amp; Affirming Baptists</a:t>
            </a:r>
          </a:p>
          <a:p>
            <a:pPr lvl="1">
              <a:spcBef>
                <a:spcPts val="0"/>
              </a:spcBef>
            </a:pPr>
            <a:r>
              <a:rPr lang="en-US" sz="1100" dirty="0">
                <a:hlinkClick r:id="rId13"/>
              </a:rPr>
              <a:t>http://www.awab.org</a:t>
            </a:r>
            <a:r>
              <a:rPr lang="en-US" sz="1100" dirty="0" smtClean="0">
                <a:hlinkClick r:id="rId13"/>
              </a:rPr>
              <a:t>/</a:t>
            </a:r>
            <a:endParaRPr lang="en-US" sz="1100" dirty="0" smtClean="0"/>
          </a:p>
          <a:p>
            <a:pPr lvl="1">
              <a:spcBef>
                <a:spcPts val="0"/>
              </a:spcBef>
            </a:pPr>
            <a:endParaRPr lang="en-US" sz="1100" dirty="0" smtClean="0"/>
          </a:p>
          <a:p>
            <a:pPr lvl="1">
              <a:spcBef>
                <a:spcPts val="0"/>
              </a:spcBef>
            </a:pPr>
            <a:endParaRPr lang="en-US" sz="1100" u="sng" dirty="0" smtClean="0"/>
          </a:p>
        </p:txBody>
      </p:sp>
    </p:spTree>
    <p:custDataLst>
      <p:tags r:id="rId1"/>
    </p:custData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Ally </a:t>
            </a:r>
            <a:r>
              <a:rPr lang="en-US" dirty="0" smtClean="0"/>
              <a:t>Opportunities</a:t>
            </a:r>
            <a:endParaRPr lang="en-US" dirty="0"/>
          </a:p>
        </p:txBody>
      </p:sp>
      <p:sp>
        <p:nvSpPr>
          <p:cNvPr id="3" name="Content Placeholder 2"/>
          <p:cNvSpPr>
            <a:spLocks noGrp="1"/>
          </p:cNvSpPr>
          <p:nvPr>
            <p:ph idx="1"/>
          </p:nvPr>
        </p:nvSpPr>
        <p:spPr>
          <a:xfrm>
            <a:off x="457200" y="1752600"/>
            <a:ext cx="8229600" cy="4572000"/>
          </a:xfrm>
        </p:spPr>
        <p:txBody>
          <a:bodyPr>
            <a:normAutofit lnSpcReduction="10000"/>
          </a:bodyPr>
          <a:lstStyle/>
          <a:p>
            <a:pPr>
              <a:buNone/>
            </a:pPr>
            <a:r>
              <a:rPr lang="en-US" sz="2500" dirty="0" smtClean="0"/>
              <a:t>CU SAGA: Sexuality &amp; Gender Alliance</a:t>
            </a:r>
          </a:p>
          <a:p>
            <a:r>
              <a:rPr lang="en-US" sz="1600" dirty="0">
                <a:hlinkClick r:id="rId3"/>
              </a:rPr>
              <a:t>http://</a:t>
            </a:r>
            <a:r>
              <a:rPr lang="en-US" sz="1600" dirty="0" smtClean="0">
                <a:hlinkClick r:id="rId3"/>
              </a:rPr>
              <a:t>www.clemson.edu/centers-institutes/gantt/lgbtq-programs/cu-saga.html</a:t>
            </a:r>
            <a:endParaRPr lang="en-US" sz="1600" dirty="0" smtClean="0"/>
          </a:p>
          <a:p>
            <a:pPr marL="64008" indent="0">
              <a:buNone/>
            </a:pPr>
            <a:endParaRPr lang="en-US" sz="2500" dirty="0" smtClean="0"/>
          </a:p>
          <a:p>
            <a:pPr>
              <a:buNone/>
            </a:pPr>
            <a:r>
              <a:rPr lang="en-US" sz="2500" dirty="0" smtClean="0"/>
              <a:t>AIDS Upstate</a:t>
            </a:r>
          </a:p>
          <a:p>
            <a:r>
              <a:rPr lang="en-US" sz="1600" dirty="0" smtClean="0">
                <a:hlinkClick r:id="rId4"/>
              </a:rPr>
              <a:t>http://www.aidupstate.org/</a:t>
            </a:r>
            <a:endParaRPr lang="en-US" sz="1600" dirty="0" smtClean="0"/>
          </a:p>
          <a:p>
            <a:pPr>
              <a:buNone/>
            </a:pPr>
            <a:endParaRPr lang="en-US" sz="2500" u="sng" dirty="0" smtClean="0"/>
          </a:p>
          <a:p>
            <a:pPr>
              <a:buNone/>
            </a:pPr>
            <a:r>
              <a:rPr lang="en-US" sz="2500" dirty="0" smtClean="0"/>
              <a:t>LGBTQ Task Force</a:t>
            </a:r>
          </a:p>
          <a:p>
            <a:r>
              <a:rPr lang="en-US" sz="1600" dirty="0">
                <a:hlinkClick r:id="rId5"/>
              </a:rPr>
              <a:t>http://</a:t>
            </a:r>
            <a:r>
              <a:rPr lang="en-US" sz="1600" dirty="0" smtClean="0">
                <a:hlinkClick r:id="rId5"/>
              </a:rPr>
              <a:t>www.clemson.edu/administration/diversityoffice/lgbtq-taskforce/index.html</a:t>
            </a:r>
            <a:r>
              <a:rPr lang="en-US" sz="1600" dirty="0" smtClean="0"/>
              <a:t> </a:t>
            </a:r>
          </a:p>
          <a:p>
            <a:endParaRPr lang="en-US" sz="2500" dirty="0" smtClean="0"/>
          </a:p>
          <a:p>
            <a:pPr>
              <a:buNone/>
            </a:pPr>
            <a:r>
              <a:rPr lang="en-US" sz="2500" dirty="0" smtClean="0"/>
              <a:t>Tigers Together</a:t>
            </a:r>
            <a:endParaRPr lang="en-US" sz="2500" dirty="0"/>
          </a:p>
          <a:p>
            <a:r>
              <a:rPr lang="en-US" sz="1600" dirty="0">
                <a:hlinkClick r:id="rId6"/>
              </a:rPr>
              <a:t>http://www.clemson.edu/campus-life/healthy-campus/suicideprevention</a:t>
            </a:r>
            <a:r>
              <a:rPr lang="en-US" sz="1600" dirty="0" smtClean="0">
                <a:hlinkClick r:id="rId6"/>
              </a:rPr>
              <a:t>/</a:t>
            </a:r>
            <a:r>
              <a:rPr lang="en-US" sz="1600" dirty="0" smtClean="0"/>
              <a:t> </a:t>
            </a:r>
          </a:p>
          <a:p>
            <a:pPr marL="64008" indent="0">
              <a:buNone/>
            </a:pPr>
            <a:endParaRPr lang="en-US" sz="2800" dirty="0"/>
          </a:p>
        </p:txBody>
      </p:sp>
    </p:spTree>
    <p:custDataLst>
      <p:tags r:id="rId1"/>
    </p:custDataLst>
    <p:extLst>
      <p:ext uri="{BB962C8B-B14F-4D97-AF65-F5344CB8AC3E}">
        <p14:creationId xmlns:p14="http://schemas.microsoft.com/office/powerpoint/2010/main" val="326690258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39568"/>
            <a:ext cx="9144000" cy="1399032"/>
          </a:xfrm>
        </p:spPr>
        <p:txBody>
          <a:bodyPr>
            <a:normAutofit/>
          </a:bodyPr>
          <a:lstStyle/>
          <a:p>
            <a:pPr algn="ctr"/>
            <a:r>
              <a:rPr lang="en-US" sz="4500" b="1" dirty="0" smtClean="0"/>
              <a:t>Reflections</a:t>
            </a:r>
            <a:endParaRPr lang="en-US" sz="4500" b="1" dirty="0"/>
          </a:p>
        </p:txBody>
      </p:sp>
    </p:spTree>
    <p:custDataLst>
      <p:tags r:id="rId1"/>
    </p:custData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Reflections</a:t>
            </a:r>
            <a:endParaRPr lang="en-US" b="1" dirty="0"/>
          </a:p>
        </p:txBody>
      </p:sp>
      <p:sp>
        <p:nvSpPr>
          <p:cNvPr id="3" name="Content Placeholder 2"/>
          <p:cNvSpPr>
            <a:spLocks noGrp="1"/>
          </p:cNvSpPr>
          <p:nvPr>
            <p:ph idx="1"/>
          </p:nvPr>
        </p:nvSpPr>
        <p:spPr/>
        <p:txBody>
          <a:bodyPr/>
          <a:lstStyle/>
          <a:p>
            <a:r>
              <a:rPr lang="en-US" dirty="0" smtClean="0"/>
              <a:t>Share something you learned today.</a:t>
            </a:r>
          </a:p>
          <a:p>
            <a:endParaRPr lang="en-US" dirty="0" smtClean="0"/>
          </a:p>
          <a:p>
            <a:r>
              <a:rPr lang="en-US" dirty="0" smtClean="0"/>
              <a:t>Share on where you plan to begin:</a:t>
            </a:r>
          </a:p>
          <a:p>
            <a:pPr lvl="1"/>
            <a:r>
              <a:rPr lang="en-US" dirty="0" smtClean="0"/>
              <a:t>Something Small, Specific, &amp; Scheduled</a:t>
            </a:r>
          </a:p>
          <a:p>
            <a:pPr lvl="1"/>
            <a:r>
              <a:rPr lang="en-US" dirty="0" smtClean="0">
                <a:solidFill>
                  <a:schemeClr val="accent1">
                    <a:lumMod val="60000"/>
                    <a:lumOff val="40000"/>
                  </a:schemeClr>
                </a:solidFill>
              </a:rPr>
              <a:t>Consider our lists of resources</a:t>
            </a:r>
          </a:p>
          <a:p>
            <a:pPr marL="64008" indent="0">
              <a:buNone/>
            </a:pPr>
            <a:endParaRPr lang="en-US" dirty="0"/>
          </a:p>
        </p:txBody>
      </p:sp>
    </p:spTree>
    <p:custDataLst>
      <p:tags r:id="rId1"/>
    </p:custData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a:t>
            </a:r>
            <a:r>
              <a:rPr lang="en-US" b="1" dirty="0" smtClean="0"/>
              <a:t>You</a:t>
            </a:r>
            <a:r>
              <a:rPr lang="en-US" dirty="0" smtClean="0"/>
              <a:t>. </a:t>
            </a:r>
            <a:endParaRPr lang="en-US" dirty="0"/>
          </a:p>
        </p:txBody>
      </p:sp>
      <p:sp>
        <p:nvSpPr>
          <p:cNvPr id="5" name="Content Placeholder 2"/>
          <p:cNvSpPr txBox="1">
            <a:spLocks/>
          </p:cNvSpPr>
          <p:nvPr/>
        </p:nvSpPr>
        <p:spPr>
          <a:xfrm>
            <a:off x="457200" y="1882808"/>
            <a:ext cx="8229600" cy="4572000"/>
          </a:xfrm>
          <a:prstGeom prst="rect">
            <a:avLst/>
          </a:prstGeom>
        </p:spPr>
        <p:txBody>
          <a:bodyPr vert="horz" anchor="t">
            <a:normAutofit/>
          </a:bodyPr>
          <a:lstStyle>
            <a:lvl1pPr marL="0" marR="36576" indent="0" algn="r" rtl="0" eaLnBrk="1" latinLnBrk="0" hangingPunct="1">
              <a:spcBef>
                <a:spcPts val="0"/>
              </a:spcBef>
              <a:buClr>
                <a:schemeClr val="accent1"/>
              </a:buClr>
              <a:buSzPct val="80000"/>
              <a:buFont typeface="Wingdings 2"/>
              <a:buNone/>
              <a:defRPr kumimoji="0" sz="3000" kern="1200">
                <a:ln>
                  <a:solidFill>
                    <a:schemeClr val="bg2"/>
                  </a:solidFill>
                </a:ln>
                <a:solidFill>
                  <a:schemeClr val="tx1">
                    <a:tint val="75000"/>
                  </a:schemeClr>
                </a:solidFill>
                <a:latin typeface="+mn-lt"/>
                <a:ea typeface="+mn-ea"/>
                <a:cs typeface="+mn-cs"/>
              </a:defRPr>
            </a:lvl1pPr>
            <a:lvl2pPr marL="457200" indent="0" algn="ctr" rtl="0" eaLnBrk="1" latinLnBrk="0" hangingPunct="1">
              <a:spcBef>
                <a:spcPct val="20000"/>
              </a:spcBef>
              <a:buClr>
                <a:schemeClr val="accent1"/>
              </a:buClr>
              <a:buSzPct val="95000"/>
              <a:buFont typeface="Verdana"/>
              <a:buNone/>
              <a:defRPr kumimoji="0" sz="2600" kern="1200">
                <a:solidFill>
                  <a:schemeClr val="tx1"/>
                </a:solidFill>
                <a:latin typeface="+mn-lt"/>
                <a:ea typeface="+mn-ea"/>
                <a:cs typeface="+mn-cs"/>
              </a:defRPr>
            </a:lvl2pPr>
            <a:lvl3pPr marL="914400" indent="0" algn="ctr" rtl="0" eaLnBrk="1" latinLnBrk="0" hangingPunct="1">
              <a:spcBef>
                <a:spcPct val="20000"/>
              </a:spcBef>
              <a:buClr>
                <a:schemeClr val="accent1"/>
              </a:buClr>
              <a:buFont typeface="Wingdings 2"/>
              <a:buNone/>
              <a:defRPr kumimoji="0" sz="2400" kern="1200">
                <a:solidFill>
                  <a:schemeClr val="tx1"/>
                </a:solidFill>
                <a:latin typeface="+mn-lt"/>
                <a:ea typeface="+mn-ea"/>
                <a:cs typeface="+mn-cs"/>
              </a:defRPr>
            </a:lvl3pPr>
            <a:lvl4pPr marL="1371600" indent="0" algn="ctr" rtl="0" eaLnBrk="1" latinLnBrk="0" hangingPunct="1">
              <a:spcBef>
                <a:spcPct val="20000"/>
              </a:spcBef>
              <a:buClr>
                <a:schemeClr val="accent1"/>
              </a:buClr>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1">
                  <a:tint val="75000"/>
                </a:schemeClr>
              </a:buClr>
              <a:buFont typeface="Wingdings 2"/>
              <a:buNone/>
              <a:defRPr kumimoji="0" sz="1900" kern="1200">
                <a:solidFill>
                  <a:schemeClr val="tx1"/>
                </a:solidFill>
                <a:latin typeface="+mn-lt"/>
                <a:ea typeface="+mn-ea"/>
                <a:cs typeface="+mn-cs"/>
              </a:defRPr>
            </a:lvl5pPr>
            <a:lvl6pPr marL="2286000" indent="0" algn="ctr" rtl="0" eaLnBrk="1" latinLnBrk="0" hangingPunct="1">
              <a:spcBef>
                <a:spcPct val="20000"/>
              </a:spcBef>
              <a:buClr>
                <a:schemeClr val="accent1">
                  <a:tint val="75000"/>
                </a:schemeClr>
              </a:buClr>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tint val="75000"/>
                </a:schemeClr>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accent1">
                  <a:tint val="75000"/>
                </a:schemeClr>
              </a:buClr>
              <a:buFont typeface="Wingdings 2"/>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1">
                  <a:tint val="75000"/>
                </a:schemeClr>
              </a:buClr>
              <a:buFont typeface="Wingdings 2"/>
              <a:buNone/>
              <a:defRPr kumimoji="0" sz="1600" kern="1200">
                <a:solidFill>
                  <a:schemeClr val="tx1"/>
                </a:solidFill>
                <a:latin typeface="+mn-lt"/>
                <a:ea typeface="+mn-ea"/>
                <a:cs typeface="+mn-cs"/>
              </a:defRPr>
            </a:lvl9pPr>
          </a:lstStyle>
          <a:p>
            <a:pPr lvl="1"/>
            <a:endParaRPr lang="en-US" sz="2100" dirty="0" smtClean="0">
              <a:hlinkClick r:id="rId3"/>
            </a:endParaRPr>
          </a:p>
          <a:p>
            <a:pPr lvl="1"/>
            <a:endParaRPr lang="en-US" sz="2100" dirty="0" smtClean="0">
              <a:hlinkClick r:id="rId3"/>
            </a:endParaRPr>
          </a:p>
          <a:p>
            <a:pPr lvl="1" algn="l"/>
            <a:endParaRPr lang="en-US" sz="2400" dirty="0"/>
          </a:p>
          <a:p>
            <a:pPr lvl="1" algn="l"/>
            <a:endParaRPr lang="en-US" sz="2400" dirty="0" smtClean="0"/>
          </a:p>
          <a:p>
            <a:pPr lvl="1" algn="l"/>
            <a:endParaRPr lang="en-US" sz="2400" dirty="0"/>
          </a:p>
          <a:p>
            <a:pPr lvl="1" algn="l"/>
            <a:r>
              <a:rPr lang="en-US" sz="2000" dirty="0" smtClean="0"/>
              <a:t>One last bit of cultural emersion … </a:t>
            </a:r>
            <a:r>
              <a:rPr lang="en-US" sz="2000" dirty="0" err="1" smtClean="0"/>
              <a:t>Voguing</a:t>
            </a:r>
            <a:r>
              <a:rPr lang="en-US" sz="2000" dirty="0" smtClean="0"/>
              <a:t> &amp; Death Drops</a:t>
            </a:r>
          </a:p>
          <a:p>
            <a:pPr lvl="1" algn="l"/>
            <a:r>
              <a:rPr lang="en-US" sz="1700" dirty="0">
                <a:hlinkClick r:id="rId4"/>
              </a:rPr>
              <a:t>http://</a:t>
            </a:r>
            <a:r>
              <a:rPr lang="en-US" sz="1700" dirty="0" smtClean="0">
                <a:hlinkClick r:id="rId4"/>
              </a:rPr>
              <a:t>www.youtube.com/watch?v=hQ8_RS1LQeo</a:t>
            </a:r>
            <a:endParaRPr lang="en-US" sz="1700" dirty="0" smtClean="0"/>
          </a:p>
          <a:p>
            <a:pPr lvl="1" algn="l"/>
            <a:endParaRPr lang="en-US" sz="1700" dirty="0" smtClean="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Group</a:t>
            </a:r>
            <a:r>
              <a:rPr lang="en-US" dirty="0" smtClean="0"/>
              <a:t> Norms</a:t>
            </a:r>
            <a:endParaRPr lang="en-US" dirty="0"/>
          </a:p>
        </p:txBody>
      </p:sp>
      <p:sp>
        <p:nvSpPr>
          <p:cNvPr id="3" name="Content Placeholder 2"/>
          <p:cNvSpPr>
            <a:spLocks noGrp="1"/>
          </p:cNvSpPr>
          <p:nvPr>
            <p:ph idx="1"/>
          </p:nvPr>
        </p:nvSpPr>
        <p:spPr/>
        <p:txBody>
          <a:bodyPr>
            <a:normAutofit fontScale="62500" lnSpcReduction="20000"/>
          </a:bodyPr>
          <a:lstStyle/>
          <a:p>
            <a:pPr hangingPunct="0"/>
            <a:r>
              <a:rPr lang="en-US" sz="3200" dirty="0"/>
              <a:t>Our primary commitment is to learn-from from each other, from materials, and from our work.  We acknowledge differences amongst us in skills, interests, values, scholarly orientations, and experience.</a:t>
            </a:r>
          </a:p>
          <a:p>
            <a:pPr hangingPunct="0"/>
            <a:r>
              <a:rPr lang="en-US" sz="3200" dirty="0">
                <a:solidFill>
                  <a:schemeClr val="accent1">
                    <a:lumMod val="60000"/>
                    <a:lumOff val="40000"/>
                  </a:schemeClr>
                </a:solidFill>
              </a:rPr>
              <a:t>We acknowledge that racism, sexism, classism, heterosexism, and other forms of discrimination (religion, age, ability, language, education, etc.) exist and are likely to surface from time to time.</a:t>
            </a:r>
          </a:p>
          <a:p>
            <a:pPr hangingPunct="0"/>
            <a:r>
              <a:rPr lang="en-US" sz="3200" dirty="0" smtClean="0"/>
              <a:t>We </a:t>
            </a:r>
            <a:r>
              <a:rPr lang="en-US" sz="3200" dirty="0"/>
              <a:t>acknowledge that one of the </a:t>
            </a:r>
            <a:r>
              <a:rPr lang="en-US" sz="3200" dirty="0" smtClean="0"/>
              <a:t>realities </a:t>
            </a:r>
            <a:r>
              <a:rPr lang="en-US" sz="3200" dirty="0"/>
              <a:t>of </a:t>
            </a:r>
            <a:r>
              <a:rPr lang="en-US" sz="3200" dirty="0" smtClean="0"/>
              <a:t>living in a heteronormative society is </a:t>
            </a:r>
            <a:r>
              <a:rPr lang="en-US" sz="3200" dirty="0"/>
              <a:t>that we have been systematically taught misinformation about </a:t>
            </a:r>
            <a:r>
              <a:rPr lang="en-US" sz="3200" dirty="0" smtClean="0"/>
              <a:t>many groups of people.</a:t>
            </a:r>
          </a:p>
          <a:p>
            <a:pPr hangingPunct="0"/>
            <a:r>
              <a:rPr lang="en-US" sz="3200" dirty="0" smtClean="0">
                <a:solidFill>
                  <a:schemeClr val="accent1">
                    <a:lumMod val="60000"/>
                    <a:lumOff val="40000"/>
                  </a:schemeClr>
                </a:solidFill>
              </a:rPr>
              <a:t>We </a:t>
            </a:r>
            <a:r>
              <a:rPr lang="en-US" sz="3200" dirty="0">
                <a:solidFill>
                  <a:schemeClr val="accent1">
                    <a:lumMod val="60000"/>
                    <a:lumOff val="40000"/>
                  </a:schemeClr>
                </a:solidFill>
              </a:rPr>
              <a:t>will try not to blame people for the misinformation we have learned, but we hold each other responsible for repeating misinformation or offensive behavior after we have learned otherwise</a:t>
            </a:r>
            <a:r>
              <a:rPr lang="en-US" sz="3200" dirty="0" smtClean="0">
                <a:solidFill>
                  <a:schemeClr val="accent1">
                    <a:lumMod val="60000"/>
                    <a:lumOff val="40000"/>
                  </a:schemeClr>
                </a:solidFill>
              </a:rPr>
              <a:t>.</a:t>
            </a:r>
            <a:endParaRPr lang="en-US" sz="3200" dirty="0">
              <a:solidFill>
                <a:schemeClr val="accent1">
                  <a:lumMod val="60000"/>
                  <a:lumOff val="40000"/>
                </a:schemeClr>
              </a:solidFill>
            </a:endParaRPr>
          </a:p>
        </p:txBody>
      </p:sp>
    </p:spTree>
    <p:extLst>
      <p:ext uri="{BB962C8B-B14F-4D97-AF65-F5344CB8AC3E}">
        <p14:creationId xmlns:p14="http://schemas.microsoft.com/office/powerpoint/2010/main" val="1439662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Group</a:t>
            </a:r>
            <a:r>
              <a:rPr lang="en-US" dirty="0" smtClean="0"/>
              <a:t> Norms</a:t>
            </a:r>
            <a:endParaRPr lang="en-US" dirty="0"/>
          </a:p>
        </p:txBody>
      </p:sp>
      <p:sp>
        <p:nvSpPr>
          <p:cNvPr id="3" name="Content Placeholder 2"/>
          <p:cNvSpPr>
            <a:spLocks noGrp="1"/>
          </p:cNvSpPr>
          <p:nvPr>
            <p:ph idx="1"/>
          </p:nvPr>
        </p:nvSpPr>
        <p:spPr/>
        <p:txBody>
          <a:bodyPr>
            <a:normAutofit fontScale="62500" lnSpcReduction="20000"/>
          </a:bodyPr>
          <a:lstStyle/>
          <a:p>
            <a:pPr hangingPunct="0"/>
            <a:r>
              <a:rPr lang="en-US" sz="3200" dirty="0" smtClean="0"/>
              <a:t>We </a:t>
            </a:r>
            <a:r>
              <a:rPr lang="en-US" sz="3200" dirty="0"/>
              <a:t>will trust that people are always doing the best they can, both to learn the material and to behave in non-racist, non-sexist, and </a:t>
            </a:r>
            <a:r>
              <a:rPr lang="en-US" sz="3200" dirty="0" err="1"/>
              <a:t>multiculturally</a:t>
            </a:r>
            <a:r>
              <a:rPr lang="en-US" sz="3200" dirty="0"/>
              <a:t> productive </a:t>
            </a:r>
            <a:r>
              <a:rPr lang="en-US" sz="3200" dirty="0" smtClean="0"/>
              <a:t>ways.</a:t>
            </a:r>
          </a:p>
          <a:p>
            <a:pPr hangingPunct="0"/>
            <a:r>
              <a:rPr lang="en-US" sz="3200" dirty="0" smtClean="0">
                <a:solidFill>
                  <a:schemeClr val="accent1">
                    <a:lumMod val="60000"/>
                    <a:lumOff val="40000"/>
                  </a:schemeClr>
                </a:solidFill>
              </a:rPr>
              <a:t>We </a:t>
            </a:r>
            <a:r>
              <a:rPr lang="en-US" sz="3200" dirty="0">
                <a:solidFill>
                  <a:schemeClr val="accent1">
                    <a:lumMod val="60000"/>
                    <a:lumOff val="40000"/>
                  </a:schemeClr>
                </a:solidFill>
              </a:rPr>
              <a:t>will actively pursue opportunities to learn about our own groups and those of others, yet not enter or invade others’ privacy when unwanted.</a:t>
            </a:r>
          </a:p>
          <a:p>
            <a:pPr hangingPunct="0"/>
            <a:r>
              <a:rPr lang="en-US" sz="3200" dirty="0"/>
              <a:t>We will share information about our </a:t>
            </a:r>
            <a:r>
              <a:rPr lang="en-US" sz="3200" dirty="0" smtClean="0"/>
              <a:t>experiences </a:t>
            </a:r>
            <a:r>
              <a:rPr lang="en-US" sz="3200" dirty="0"/>
              <a:t>with other members of the group, and will not demean, devalue, or “put down” people for their experiences. </a:t>
            </a:r>
          </a:p>
          <a:p>
            <a:pPr hangingPunct="0"/>
            <a:r>
              <a:rPr lang="en-US" sz="3200" dirty="0">
                <a:solidFill>
                  <a:schemeClr val="accent1">
                    <a:lumMod val="60000"/>
                    <a:lumOff val="40000"/>
                  </a:schemeClr>
                </a:solidFill>
              </a:rPr>
              <a:t>What is said here stays here – What is learned here leaves here. </a:t>
            </a:r>
          </a:p>
          <a:p>
            <a:pPr hangingPunct="0"/>
            <a:r>
              <a:rPr lang="en-US" sz="3200" dirty="0"/>
              <a:t>Challenge the idea and not the person. </a:t>
            </a:r>
          </a:p>
          <a:p>
            <a:pPr hangingPunct="0"/>
            <a:r>
              <a:rPr lang="en-US" sz="3200" dirty="0">
                <a:solidFill>
                  <a:schemeClr val="accent1">
                    <a:lumMod val="60000"/>
                    <a:lumOff val="40000"/>
                  </a:schemeClr>
                </a:solidFill>
              </a:rPr>
              <a:t>Speak your discomfort</a:t>
            </a:r>
            <a:r>
              <a:rPr lang="en-US" sz="3200" dirty="0" smtClean="0">
                <a:solidFill>
                  <a:schemeClr val="accent1">
                    <a:lumMod val="60000"/>
                    <a:lumOff val="40000"/>
                  </a:schemeClr>
                </a:solidFill>
              </a:rPr>
              <a:t>.</a:t>
            </a:r>
          </a:p>
          <a:p>
            <a:pPr hangingPunct="0"/>
            <a:r>
              <a:rPr lang="en-US" sz="3200" dirty="0" smtClean="0"/>
              <a:t>We must construct knowledge together. </a:t>
            </a:r>
          </a:p>
          <a:p>
            <a:pPr lvl="1" hangingPunct="0"/>
            <a:r>
              <a:rPr lang="en-US" sz="2800" dirty="0" smtClean="0"/>
              <a:t>If we believe that the facilitators are the most knowledgeable people in the room … we are in big trouble …</a:t>
            </a:r>
            <a:endParaRPr lang="en-US" sz="2800" dirty="0"/>
          </a:p>
          <a:p>
            <a:endParaRPr lang="en-US" dirty="0"/>
          </a:p>
        </p:txBody>
      </p:sp>
    </p:spTree>
    <p:extLst>
      <p:ext uri="{BB962C8B-B14F-4D97-AF65-F5344CB8AC3E}">
        <p14:creationId xmlns:p14="http://schemas.microsoft.com/office/powerpoint/2010/main" val="24797180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USESECONDARYMONITOR" val="False"/>
  <p:tag name="ANSWERNOWSTYLE" val="-1"/>
  <p:tag name="RESPCOUNTERFORMAT" val="0"/>
  <p:tag name="NUMRESPONSES" val="1"/>
  <p:tag name="CHARTVALUEFORMAT" val="0%"/>
  <p:tag name="AUTOUPDATEALIASES" val="True"/>
  <p:tag name="RACEANIMATIONSPEED" val="4"/>
  <p:tag name="MAXRESPONDERS" val="5"/>
  <p:tag name="BUBBLEGROUPING" val="3"/>
  <p:tag name="CUSTOMCELLBACKCOLOR1" val="-657956"/>
  <p:tag name="USESCHEMECOLORS" val="True"/>
  <p:tag name="GRIDOPACITY" val="90"/>
  <p:tag name="GRIDPOSITION" val="1"/>
  <p:tag name="RESETCHARTS" val="True"/>
  <p:tag name="INCLUDEPPT" val="True"/>
  <p:tag name="REALTIMEBACKUP" val="False"/>
  <p:tag name="CHARTSCALE" val="True"/>
  <p:tag name="FIBINCLUDEOTHER" val="True"/>
  <p:tag name="PRRESPONSE3" val="8"/>
  <p:tag name="PRRESPONSE7" val="4"/>
  <p:tag name="SHOWFLASHWARNING" val="False"/>
  <p:tag name="POWERPOINTVERSION" val="12.0"/>
  <p:tag name="CSVFORMAT" val="0"/>
  <p:tag name="RESPCOUNTERSTYLE" val="-1"/>
  <p:tag name="ALLOWDUPLICATES" val="False"/>
  <p:tag name="REVIEWONLY" val="False"/>
  <p:tag name="RACERSMAXDISPLAYED" val="5"/>
  <p:tag name="BUBBLENAMEVISIBLE" val="True"/>
  <p:tag name="CUSTOMGRIDBACKCOLOR" val="-2830136"/>
  <p:tag name="CUSTOMCELLBACKCOLOR4" val="-8355712"/>
  <p:tag name="GRIDROTATIONINTERVAL" val="2"/>
  <p:tag name="CHARTCOLORS" val="0"/>
  <p:tag name="PARTLISTDEFAULT" val="1"/>
  <p:tag name="REALTIMEBACKUPPATH" val="(None)"/>
  <p:tag name="FIBDISPLAYRESULTS" val="True"/>
  <p:tag name="PRRESPONSE2" val="9"/>
  <p:tag name="PRRESPONSE8" val="3"/>
  <p:tag name="SAVECSVWITHSESSION" val="True"/>
  <p:tag name="RESPTABLESTYLE" val="-1"/>
  <p:tag name="BACKUPMAINTENANCE" val="7"/>
  <p:tag name="RACEENDPOINTS" val="100"/>
  <p:tag name="BUBBLESIZEVISIBLE" val="True"/>
  <p:tag name="CUSTOMCELLBACKCOLOR2" val="-13395457"/>
  <p:tag name="DISPLAYDEVICEID" val="True"/>
  <p:tag name="CHARTLABELS" val="1"/>
  <p:tag name="CORRECTPOINTVALUE" val="1"/>
  <p:tag name="ADVANCEDSETTINGSVIEW" val="True"/>
  <p:tag name="PRRESPONSE4" val="7"/>
  <p:tag name="PRRESPONSE10" val="1"/>
  <p:tag name="EXPANDSHOWBAR" val="True"/>
  <p:tag name="COUNTDOWNSECONDS" val="10"/>
  <p:tag name="ROTATIONINTERVAL" val="2"/>
  <p:tag name="TEAMSINLEADERBOARD" val="5"/>
  <p:tag name="CUSTOMCELLBACKCOLOR3" val="-268652"/>
  <p:tag name="GRIDSIZE" val="{Width=800, Height=600}"/>
  <p:tag name="ALLOWUSERFEEDBACK" val="True"/>
  <p:tag name="FIBNUMRESULTS" val="5"/>
  <p:tag name="PRRESPONSE6" val="5"/>
  <p:tag name="SHOWBARVISIBLE" val="True"/>
  <p:tag name="INPUTSOURCE" val="1"/>
  <p:tag name="SKIPREMAININGRACESLIDES" val="True"/>
  <p:tag name="CUSTOMCELLFORECOLOR" val="-16777216"/>
  <p:tag name="POLLINGCYCLE" val="2"/>
  <p:tag name="ZEROBASED" val="False"/>
  <p:tag name="PRRESPONSE5" val="6"/>
  <p:tag name="BULLETTYPE" val="3"/>
  <p:tag name="AUTOADVANCE" val="False"/>
  <p:tag name="DEFAULTNUMTEAMS" val="5"/>
  <p:tag name="INCLUDENONRESPONDERS" val="False"/>
  <p:tag name="FIBDISPLAYKEYWORDS" val="True"/>
  <p:tag name="STDCHART" val="1"/>
  <p:tag name="DISPLAYDEVICENUMBER" val="True"/>
  <p:tag name="AUTOADJUSTPARTRANGE" val="True"/>
  <p:tag name="ANSWERNOWTEXT" val="Answer Now"/>
  <p:tag name="BUBBLEVALUEFORMAT" val="0.0"/>
  <p:tag name="INCORRECTPOINTVALUE" val="0"/>
  <p:tag name="COUNTDOWNSTYLE" val="-1"/>
  <p:tag name="AUTOSIZEGRID" val="True"/>
  <p:tag name="ALWAYSOPENPOLL" val="True"/>
  <p:tag name="MULTIRESPDIVISOR" val="1"/>
  <p:tag name="PARTICIPANTSINLEADERBOARD" val="5"/>
  <p:tag name="BACKUPSESSIONS" val="True"/>
  <p:tag name="DISPLAYNAME" val="True"/>
  <p:tag name="PRRESPONSE9" val="2"/>
  <p:tag name="PRRESPONSE1" val="10"/>
  <p:tag name="DELIMITERS" val="3.1"/>
  <p:tag name="INCLUDESESSION" val="True"/>
  <p:tag name="MMPROD_NEXTUNIQUEID" val="10009"/>
  <p:tag name="LUIDIAENABLED" val="False"/>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2 - &amp;quot;Ally Training&amp;quot;&quot;/&gt;&lt;property id=&quot;20307&quot; value=&quot;256&quot;/&gt;&lt;/object&gt;&lt;object type=&quot;3&quot; unique_id=&quot;10005&quot;&gt;&lt;property id=&quot;20148&quot; value=&quot;5&quot;/&gt;&lt;property id=&quot;20300&quot; value=&quot;Slide 3 - &amp;quot;Introductions…&amp;amp;#x09;&amp;quot;&quot;/&gt;&lt;property id=&quot;20307&quot; value=&quot;282&quot;/&gt;&lt;/object&gt;&lt;object type=&quot;3&quot; unique_id=&quot;10006&quot;&gt;&lt;property id=&quot;20148&quot; value=&quot;5&quot;/&gt;&lt;property id=&quot;20300&quot; value=&quot;Slide 4 - &amp;quot;Our Goals Are More About…&amp;quot;&quot;/&gt;&lt;property id=&quot;20307&quot; value=&quot;396&quot;/&gt;&lt;/object&gt;&lt;object type=&quot;3&quot; unique_id=&quot;10007&quot;&gt;&lt;property id=&quot;20148&quot; value=&quot;5&quot;/&gt;&lt;property id=&quot;20300&quot; value=&quot;Slide 6 - &amp;quot;Agenda&amp;quot;&quot;/&gt;&lt;property id=&quot;20307&quot; value=&quot;257&quot;/&gt;&lt;/object&gt;&lt;object type=&quot;3&quot; unique_id=&quot;10008&quot;&gt;&lt;property id=&quot;20148&quot; value=&quot;5&quot;/&gt;&lt;property id=&quot;20300&quot; value=&quot;Slide 7 - &amp;quot;Group Norms&amp;quot;&quot;/&gt;&lt;property id=&quot;20307&quot; value=&quot;397&quot;/&gt;&lt;/object&gt;&lt;object type=&quot;3&quot; unique_id=&quot;10009&quot;&gt;&lt;property id=&quot;20148&quot; value=&quot;5&quot;/&gt;&lt;property id=&quot;20300&quot; value=&quot;Slide 10 - &amp;quot;Social Identity&amp;quot;&quot;/&gt;&lt;property id=&quot;20307&quot; value=&quot;398&quot;/&gt;&lt;/object&gt;&lt;object type=&quot;3&quot; unique_id=&quot;10010&quot;&gt;&lt;property id=&quot;20148&quot; value=&quot;5&quot;/&gt;&lt;property id=&quot;20300&quot; value=&quot;Slide 11 - &amp;quot;Social Identity&amp;quot;&quot;/&gt;&lt;property id=&quot;20307&quot; value=&quot;411&quot;/&gt;&lt;/object&gt;&lt;object type=&quot;3&quot; unique_id=&quot;10011&quot;&gt;&lt;property id=&quot;20148&quot; value=&quot;5&quot;/&gt;&lt;property id=&quot;20300&quot; value=&quot;Slide 13 - &amp;quot;Social Identity&amp;quot;&quot;/&gt;&lt;property id=&quot;20307&quot; value=&quot;542&quot;/&gt;&lt;/object&gt;&lt;object type=&quot;3&quot; unique_id=&quot;10016&quot;&gt;&lt;property id=&quot;20148&quot; value=&quot;5&quot;/&gt;&lt;property id=&quot;20300&quot; value=&quot;Slide 15 - &amp;quot;Why do we keep saying Queer … ?    &amp;quot;&quot;/&gt;&lt;property id=&quot;20307&quot; value=&quot;399&quot;/&gt;&lt;/object&gt;&lt;object type=&quot;3&quot; unique_id=&quot;10020&quot;&gt;&lt;property id=&quot;20148&quot; value=&quot;5&quot;/&gt;&lt;property id=&quot;20300&quot; value=&quot;Slide 17 - &amp;quot;Queer&amp;quot;&quot;/&gt;&lt;property id=&quot;20307&quot; value=&quot;412&quot;/&gt;&lt;/object&gt;&lt;object type=&quot;3&quot; unique_id=&quot;10021&quot;&gt;&lt;property id=&quot;20148&quot; value=&quot;5&quot;/&gt;&lt;property id=&quot;20300&quot; value=&quot;Slide 23 - &amp;quot;Sexual Orientation&amp;quot;&quot;/&gt;&lt;property id=&quot;20307&quot; value=&quot;400&quot;/&gt;&lt;/object&gt;&lt;object type=&quot;3&quot; unique_id=&quot;10022&quot;&gt;&lt;property id=&quot;20148&quot; value=&quot;5&quot;/&gt;&lt;property id=&quot;20300&quot; value=&quot;Slide 24 - &amp;quot;Sexual Orientation&amp;quot;&quot;/&gt;&lt;property id=&quot;20307&quot; value=&quot;413&quot;/&gt;&lt;/object&gt;&lt;object type=&quot;3&quot; unique_id=&quot;10028&quot;&gt;&lt;property id=&quot;20148&quot; value=&quot;5&quot;/&gt;&lt;property id=&quot;20300&quot; value=&quot;Slide 30 - &amp;quot;Sexual Orientation&amp;quot;&quot;/&gt;&lt;property id=&quot;20307&quot; value=&quot;453&quot;/&gt;&lt;/object&gt;&lt;object type=&quot;3&quot; unique_id=&quot;10029&quot;&gt;&lt;property id=&quot;20148&quot; value=&quot;5&quot;/&gt;&lt;property id=&quot;20300&quot; value=&quot;Slide 31 - &amp;quot;Sexual Orientation&amp;quot;&quot;/&gt;&lt;property id=&quot;20307&quot; value=&quot;458&quot;/&gt;&lt;/object&gt;&lt;object type=&quot;3&quot; unique_id=&quot;10034&quot;&gt;&lt;property id=&quot;20148&quot; value=&quot;5&quot;/&gt;&lt;property id=&quot;20300&quot; value=&quot;Slide 36 - &amp;quot;Sexual Behavior&amp;quot;&quot;/&gt;&lt;property id=&quot;20307&quot; value=&quot;456&quot;/&gt;&lt;/object&gt;&lt;object type=&quot;3&quot; unique_id=&quot;10035&quot;&gt;&lt;property id=&quot;20148&quot; value=&quot;5&quot;/&gt;&lt;property id=&quot;20300&quot; value=&quot;Slide 37 - &amp;quot;Sexual Behavior&amp;quot;&quot;/&gt;&lt;property id=&quot;20307&quot; value=&quot;457&quot;/&gt;&lt;/object&gt;&lt;object type=&quot;3&quot; unique_id=&quot;10049&quot;&gt;&lt;property id=&quot;20148&quot; value=&quot;5&quot;/&gt;&lt;property id=&quot;20300&quot; value=&quot;Slide 52 - &amp;quot;Gender Identity&amp;quot;&quot;/&gt;&lt;property id=&quot;20307&quot; value=&quot;415&quot;/&gt;&lt;/object&gt;&lt;object type=&quot;3&quot; unique_id=&quot;10051&quot;&gt;&lt;property id=&quot;20148&quot; value=&quot;5&quot;/&gt;&lt;property id=&quot;20300&quot; value=&quot;Slide 54 - &amp;quot;Gender Expression&amp;quot;&quot;/&gt;&lt;property id=&quot;20307&quot; value=&quot;497&quot;/&gt;&lt;/object&gt;&lt;object type=&quot;3&quot; unique_id=&quot;10059&quot;&gt;&lt;property id=&quot;20148&quot; value=&quot;5&quot;/&gt;&lt;property id=&quot;20300&quot; value=&quot;Slide 59 - &amp;quot;Gender Expression&amp;quot;&quot;/&gt;&lt;property id=&quot;20307&quot; value=&quot;455&quot;/&gt;&lt;/object&gt;&lt;object type=&quot;3&quot; unique_id=&quot;10060&quot;&gt;&lt;property id=&quot;20148&quot; value=&quot;5&quot;/&gt;&lt;property id=&quot;20300&quot; value=&quot;Slide 60 - &amp;quot;Gender Expression&amp;quot;&quot;/&gt;&lt;property id=&quot;20307&quot; value=&quot;452&quot;/&gt;&lt;/object&gt;&lt;object type=&quot;3&quot; unique_id=&quot;10061&quot;&gt;&lt;property id=&quot;20148&quot; value=&quot;5&quot;/&gt;&lt;property id=&quot;20300&quot; value=&quot;Slide 61 - &amp;quot;Gender &amp;amp; Sexuality Norms&amp;quot;&quot;/&gt;&lt;property id=&quot;20307&quot; value=&quot;448&quot;/&gt;&lt;/object&gt;&lt;object type=&quot;3&quot; unique_id=&quot;10064&quot;&gt;&lt;property id=&quot;20148&quot; value=&quot;5&quot;/&gt;&lt;property id=&quot;20300&quot; value=&quot;Slide 70 - &amp;quot;Allyship &amp;amp; Solidarity&amp;quot;&quot;/&gt;&lt;property id=&quot;20307&quot; value=&quot;403&quot;/&gt;&lt;/object&gt;&lt;object type=&quot;3&quot; unique_id=&quot;10070&quot;&gt;&lt;property id=&quot;20148&quot; value=&quot;5&quot;/&gt;&lt;property id=&quot;20300&quot; value=&quot;Slide 69 - &amp;quot;BREAK&amp;quot;&quot;/&gt;&lt;property id=&quot;20307&quot; value=&quot;459&quot;/&gt;&lt;/object&gt;&lt;object type=&quot;3&quot; unique_id=&quot;10074&quot;&gt;&lt;property id=&quot;20148&quot; value=&quot;5&quot;/&gt;&lt;property id=&quot;20300&quot; value=&quot;Slide 67 - &amp;quot;Coming Out&amp;quot;&quot;/&gt;&lt;property id=&quot;20307&quot; value=&quot;461&quot;/&gt;&lt;/object&gt;&lt;object type=&quot;3&quot; unique_id=&quot;10075&quot;&gt;&lt;property id=&quot;20148&quot; value=&quot;5&quot;/&gt;&lt;property id=&quot;20300&quot; value=&quot;Slide 68 - &amp;quot;Coming Out&amp;quot;&quot;/&gt;&lt;property id=&quot;20307&quot; value=&quot;460&quot;/&gt;&lt;/object&gt;&lt;object type=&quot;3&quot; unique_id=&quot;10102&quot;&gt;&lt;property id=&quot;20148&quot; value=&quot;5&quot;/&gt;&lt;property id=&quot;20300&quot; value=&quot;Slide 76 - &amp;quot;Resources &amp;amp; Referral&amp;quot;&quot;/&gt;&lt;property id=&quot;20307&quot; value=&quot;408&quot;/&gt;&lt;/object&gt;&lt;object type=&quot;3&quot; unique_id=&quot;10103&quot;&gt;&lt;property id=&quot;20148&quot; value=&quot;5&quot;/&gt;&lt;property id=&quot;20300&quot; value=&quot;Slide 77 - &amp;quot;Resources &amp;amp; Referral&amp;quot;&quot;/&gt;&lt;property id=&quot;20307&quot; value=&quot;537&quot;/&gt;&lt;/object&gt;&lt;object type=&quot;3&quot; unique_id=&quot;10105&quot;&gt;&lt;property id=&quot;20148&quot; value=&quot;5&quot;/&gt;&lt;property id=&quot;20300&quot; value=&quot;Slide 78 - &amp;quot;Resources &amp;amp; Referral&amp;quot;&quot;/&gt;&lt;property id=&quot;20307&quot; value=&quot;538&quot;/&gt;&lt;/object&gt;&lt;object type=&quot;3&quot; unique_id=&quot;10107&quot;&gt;&lt;property id=&quot;20148&quot; value=&quot;5&quot;/&gt;&lt;property id=&quot;20300&quot; value=&quot;Slide 79 - &amp;quot;Resources &amp;amp; Referral&amp;quot;&quot;/&gt;&lt;property id=&quot;20307&quot; value=&quot;493&quot;/&gt;&lt;/object&gt;&lt;object type=&quot;3&quot; unique_id=&quot;10112&quot;&gt;&lt;property id=&quot;20148&quot; value=&quot;5&quot;/&gt;&lt;property id=&quot;20300&quot; value=&quot;Slide 81 - &amp;quot;Reflections&amp;quot;&quot;/&gt;&lt;property id=&quot;20307&quot; value=&quot;409&quot;/&gt;&lt;/object&gt;&lt;object type=&quot;3&quot; unique_id=&quot;10113&quot;&gt;&lt;property id=&quot;20148&quot; value=&quot;5&quot;/&gt;&lt;property id=&quot;20300&quot; value=&quot;Slide 82 - &amp;quot;Reflections&amp;quot;&quot;/&gt;&lt;property id=&quot;20307&quot; value=&quot;422&quot;/&gt;&lt;/object&gt;&lt;object type=&quot;3&quot; unique_id=&quot;10114&quot;&gt;&lt;property id=&quot;20148&quot; value=&quot;5&quot;/&gt;&lt;property id=&quot;20300&quot; value=&quot;Slide 83 - &amp;quot;Thank You. &amp;quot;&quot;/&gt;&lt;property id=&quot;20307&quot; value=&quot;280&quot;/&gt;&lt;/object&gt;&lt;object type=&quot;3&quot; unique_id=&quot;10906&quot;&gt;&lt;property id=&quot;20148&quot; value=&quot;5&quot;/&gt;&lt;property id=&quot;20300&quot; value=&quot;Slide 42 - &amp;quot;Physical Sex&amp;quot;&quot;/&gt;&lt;property id=&quot;20307&quot; value=&quot;547&quot;/&gt;&lt;/object&gt;&lt;object type=&quot;3&quot; unique_id=&quot;11239&quot;&gt;&lt;property id=&quot;20148&quot; value=&quot;5&quot;/&gt;&lt;property id=&quot;20300&quot; value=&quot;Slide 38 - &amp;quot;BREAK&amp;quot;&quot;/&gt;&lt;property id=&quot;20307&quot; value=&quot;548&quot;/&gt;&lt;/object&gt;&lt;object type=&quot;3&quot; unique_id=&quot;17502&quot;&gt;&lt;property id=&quot;20148&quot; value=&quot;5&quot;/&gt;&lt;property id=&quot;20300&quot; value=&quot;Slide 1 - &amp;quot;Setting Up&amp;quot;&quot;/&gt;&lt;property id=&quot;20307&quot; value=&quot;672&quot;/&gt;&lt;/object&gt;&lt;object type=&quot;3&quot; unique_id=&quot;17503&quot;&gt;&lt;property id=&quot;20148&quot; value=&quot;5&quot;/&gt;&lt;property id=&quot;20300&quot; value=&quot;Slide 5 - &amp;quot;Our Goals Are Less About …&amp;quot;&quot;/&gt;&lt;property id=&quot;20307&quot; value=&quot;654&quot;/&gt;&lt;/object&gt;&lt;object type=&quot;3&quot; unique_id=&quot;17504&quot;&gt;&lt;property id=&quot;20148&quot; value=&quot;5&quot;/&gt;&lt;property id=&quot;20300&quot; value=&quot;Slide 8 - &amp;quot;Group Norms&amp;quot;&quot;/&gt;&lt;property id=&quot;20307&quot; value=&quot;644&quot;/&gt;&lt;/object&gt;&lt;object type=&quot;3&quot; unique_id=&quot;17505&quot;&gt;&lt;property id=&quot;20148&quot; value=&quot;5&quot;/&gt;&lt;property id=&quot;20300&quot; value=&quot;Slide 9 - &amp;quot;Group Norms&amp;quot;&quot;/&gt;&lt;property id=&quot;20307&quot; value=&quot;645&quot;/&gt;&lt;/object&gt;&lt;object type=&quot;3&quot; unique_id=&quot;17506&quot;&gt;&lt;property id=&quot;20148&quot; value=&quot;5&quot;/&gt;&lt;property id=&quot;20300&quot; value=&quot;Slide 12&quot;/&gt;&lt;property id=&quot;20307&quot; value=&quot;616&quot;/&gt;&lt;/object&gt;&lt;object type=&quot;3&quot; unique_id=&quot;17507&quot;&gt;&lt;property id=&quot;20148&quot; value=&quot;5&quot;/&gt;&lt;property id=&quot;20300&quot; value=&quot;Slide 14&quot;/&gt;&lt;property id=&quot;20307&quot; value=&quot;652&quot;/&gt;&lt;/object&gt;&lt;object type=&quot;3&quot; unique_id=&quot;17508&quot;&gt;&lt;property id=&quot;20148&quot; value=&quot;5&quot;/&gt;&lt;property id=&quot;20300&quot; value=&quot;Slide 16 - &amp;quot;Queer&amp;quot;&quot;/&gt;&lt;property id=&quot;20307&quot; value=&quot;653&quot;/&gt;&lt;/object&gt;&lt;object type=&quot;3&quot; unique_id=&quot;17509&quot;&gt;&lt;property id=&quot;20148&quot; value=&quot;5&quot;/&gt;&lt;property id=&quot;20300&quot; value=&quot;Slide 18 - &amp;quot;Complicating Gender &amp;amp; Sexuality&amp;quot;&quot;/&gt;&lt;property id=&quot;20307&quot; value=&quot;655&quot;/&gt;&lt;/object&gt;&lt;object type=&quot;3&quot; unique_id=&quot;17510&quot;&gt;&lt;property id=&quot;20148&quot; value=&quot;5&quot;/&gt;&lt;property id=&quot;20300&quot; value=&quot;Slide 19 - &amp;quot;Complicating Gender &amp;amp; Sexuality&amp;quot;&quot;/&gt;&lt;property id=&quot;20307&quot; value=&quot;605&quot;/&gt;&lt;/object&gt;&lt;object type=&quot;3&quot; unique_id=&quot;17511&quot;&gt;&lt;property id=&quot;20148&quot; value=&quot;5&quot;/&gt;&lt;property id=&quot;20300&quot; value=&quot;Slide 20 - &amp;quot;Queer/Sexual Spectrum&amp;quot;&quot;/&gt;&lt;property id=&quot;20307&quot; value=&quot;606&quot;/&gt;&lt;/object&gt;&lt;object type=&quot;3&quot; unique_id=&quot;17512&quot;&gt;&lt;property id=&quot;20148&quot; value=&quot;5&quot;/&gt;&lt;property id=&quot;20300&quot; value=&quot;Slide 21 - &amp;quot;Sexual Identity&amp;quot;&quot;/&gt;&lt;property id=&quot;20307&quot; value=&quot;656&quot;/&gt;&lt;/object&gt;&lt;object type=&quot;3&quot; unique_id=&quot;17513&quot;&gt;&lt;property id=&quot;20148&quot; value=&quot;5&quot;/&gt;&lt;property id=&quot;20300&quot; value=&quot;Slide 22 - &amp;quot;Sexual Identity&amp;quot;&quot;/&gt;&lt;property id=&quot;20307&quot; value=&quot;615&quot;/&gt;&lt;/object&gt;&lt;object type=&quot;3&quot; unique_id=&quot;17514&quot;&gt;&lt;property id=&quot;20148&quot; value=&quot;5&quot;/&gt;&lt;property id=&quot;20300&quot; value=&quot;Slide 25 - &amp;quot;&amp;#x0D;&amp;#x0A;&amp;#x0D;&amp;#x0A;&amp;#x0D;&amp;#x0A;A person who is emotionally, physically, and/or sexually attracted to both men and women.  &amp;quot;&quot;/&gt;&lt;property id=&quot;20307&quot; value=&quot;617&quot;/&gt;&lt;/object&gt;&lt;object type=&quot;3&quot; unique_id=&quot;17515&quot;&gt;&lt;property id=&quot;20148&quot; value=&quot;5&quot;/&gt;&lt;property id=&quot;20300&quot; value=&quot;Slide 26 - &amp;quot;&amp;#x0D;&amp;#x0A;&amp;#x0D;&amp;#x0A;&amp;#x0D;&amp;#x0A;&amp;#x0D;&amp;#x0A;A person who is emotionally, physically, and/or sexually attracted to a gender or sex that is seen to be the ‘&quot;/&gt;&lt;property id=&quot;20307&quot; value=&quot;619&quot;/&gt;&lt;/object&gt;&lt;object type=&quot;3&quot; unique_id=&quot;17516&quot;&gt;&lt;property id=&quot;20148&quot; value=&quot;5&quot;/&gt;&lt;property id=&quot;20300&quot; value=&quot;Slide 27 - &amp;quot;&amp;#x0D;&amp;#x0A;&amp;#x0D;&amp;#x0A;&amp;#x0D;&amp;#x0A;&amp;#x0D;&amp;#x0A;A person who is emotionally, physically, and/or sexually attracted to people of more than one sex or gender.  &quot;/&gt;&lt;property id=&quot;20307&quot; value=&quot;618&quot;/&gt;&lt;/object&gt;&lt;object type=&quot;3&quot; unique_id=&quot;17517&quot;&gt;&lt;property id=&quot;20148&quot; value=&quot;5&quot;/&gt;&lt;property id=&quot;20300&quot; value=&quot;Slide 28 - &amp;quot;&amp;#x0D;&amp;#x0A;&amp;#x0D;&amp;#x0A;&amp;#x0D;&amp;#x0A;&amp;#x0D;&amp;#x0A;A person who is primarily and/or exclusively attracted to members of what they identify as their own sex or ge&quot;/&gt;&lt;property id=&quot;20307&quot; value=&quot;620&quot;/&gt;&lt;/object&gt;&lt;object type=&quot;3&quot; unique_id=&quot;17518&quot;&gt;&lt;property id=&quot;20148&quot; value=&quot;5&quot;/&gt;&lt;property id=&quot;20300&quot; value=&quot;Slide 29 - &amp;quot;&amp;#x0D;&amp;#x0A;&amp;#x0D;&amp;#x0A;&amp;#x0D;&amp;#x0A;&amp;#x0D;&amp;#x0A;A common and acceptable word for female homosexuals only. &amp;quot;&quot;/&gt;&lt;property id=&quot;20307&quot; value=&quot;621&quot;/&gt;&lt;/object&gt;&lt;object type=&quot;3&quot; unique_id=&quot;17519&quot;&gt;&lt;property id=&quot;20148&quot; value=&quot;5&quot;/&gt;&lt;property id=&quot;20300&quot; value=&quot;Slide 32 - &amp;quot;Sexual Behavior&amp;quot;&quot;/&gt;&lt;property id=&quot;20307&quot; value=&quot;657&quot;/&gt;&lt;/object&gt;&lt;object type=&quot;3&quot; unique_id=&quot;17520&quot;&gt;&lt;property id=&quot;20148&quot; value=&quot;5&quot;/&gt;&lt;property id=&quot;20300&quot; value=&quot;Slide 33 - &amp;quot;In research, this term is often used when discussing sexual behavior. It is inclusive of all men who participate i&quot;/&gt;&lt;property id=&quot;20307&quot; value=&quot;622&quot;/&gt;&lt;/object&gt;&lt;object type=&quot;3&quot; unique_id=&quot;17521&quot;&gt;&lt;property id=&quot;20148&quot; value=&quot;5&quot;/&gt;&lt;property id=&quot;20300&quot; value=&quot;Slide 34 - &amp;quot;A practice of having only one sexual or romantic partner at a time. &amp;quot;&quot;/&gt;&lt;property id=&quot;20307&quot; value=&quot;623&quot;/&gt;&lt;/object&gt;&lt;object type=&quot;3&quot; unique_id=&quot;17522&quot;&gt;&lt;property id=&quot;20148&quot; value=&quot;5&quot;/&gt;&lt;property id=&quot;20300&quot; value=&quot;Slide 35 - &amp;quot;The practice of having and the ability to have more than one sexual or romantic partner at a time. &amp;quot;&quot;/&gt;&lt;property id=&quot;20307&quot; value=&quot;624&quot;/&gt;&lt;/object&gt;&lt;object type=&quot;3&quot; unique_id=&quot;17523&quot;&gt;&lt;property id=&quot;20148&quot; value=&quot;5&quot;/&gt;&lt;property id=&quot;20300&quot; value=&quot;Slide 39 - &amp;quot;Trans/Gender Spectrum&amp;quot;&quot;/&gt;&lt;property id=&quot;20307&quot; value=&quot;607&quot;/&gt;&lt;/object&gt;&lt;object type=&quot;3&quot; unique_id=&quot;17524&quot;&gt;&lt;property id=&quot;20148&quot; value=&quot;5&quot;/&gt;&lt;property id=&quot;20300&quot; value=&quot;Slide 40 - &amp;quot;Physical Sex&amp;quot;&quot;/&gt;&lt;property id=&quot;20307&quot; value=&quot;658&quot;/&gt;&lt;/object&gt;&lt;object type=&quot;3&quot; unique_id=&quot;17525&quot;&gt;&lt;property id=&quot;20148&quot; value=&quot;5&quot;/&gt;&lt;property id=&quot;20300&quot; value=&quot;Slide 41 - &amp;quot;Physical Sex&amp;quot;&quot;/&gt;&lt;property id=&quot;20307&quot; value=&quot;608&quot;/&gt;&lt;/object&gt;&lt;object type=&quot;3&quot; unique_id=&quot;17526&quot;&gt;&lt;property id=&quot;20148&quot; value=&quot;5&quot;/&gt;&lt;property id=&quot;20300&quot; value=&quot;Slide 43 - &amp;quot;Gender Identity&amp;quot;&quot;/&gt;&lt;property id=&quot;20307&quot; value=&quot;659&quot;/&gt;&lt;/object&gt;&lt;object type=&quot;3&quot; unique_id=&quot;17527&quot;&gt;&lt;property id=&quot;20148&quot; value=&quot;5&quot;/&gt;&lt;property id=&quot;20300&quot; value=&quot;Slide 44 - &amp;quot;A system that defines and makes room for two and only two distinct and opposite genders [male &amp;amp; female]&amp;quot;&quot;/&gt;&lt;property id=&quot;20307&quot; value=&quot;625&quot;/&gt;&lt;/object&gt;&lt;object type=&quot;3&quot; unique_id=&quot;17529&quot;&gt;&lt;property id=&quot;20148&quot; value=&quot;5&quot;/&gt;&lt;property id=&quot;20300&quot; value=&quot;Slide 45 - &amp;quot;An intense continuous discomfort resulting from an individual’s belief in the inappropriateness of their assigned &quot;/&gt;&lt;property id=&quot;20307&quot; value=&quot;627&quot;/&gt;&lt;/object&gt;&lt;object type=&quot;3&quot; unique_id=&quot;17530&quot;&gt;&lt;property id=&quot;20148&quot; value=&quot;5&quot;/&gt;&lt;property id=&quot;20300&quot; value=&quot;Slide 46 - &amp;quot;Which of following is NOT a third person Pronoun used to designate a person operating outside the gender binary?&amp;quot;&quot;/&gt;&lt;property id=&quot;20307&quot; value=&quot;628&quot;/&gt;&lt;/object&gt;&lt;object type=&quot;3&quot; unique_id=&quot;17531&quot;&gt;&lt;property id=&quot;20148&quot; value=&quot;5&quot;/&gt;&lt;property id=&quot;20300&quot; value=&quot;Slide 47 - &amp;quot;People who possess identities which fall outside of the widely accepted gender binary. &amp;quot;&quot;/&gt;&lt;property id=&quot;20307&quot; value=&quot;629&quot;/&gt;&lt;/object&gt;&lt;object type=&quot;3&quot; unique_id=&quot;17532&quot;&gt;&lt;property id=&quot;20148&quot; value=&quot;5&quot;/&gt;&lt;property id=&quot;20300&quot; value=&quot;Slide 48 - &amp;quot;A person who, through experiencing an intense, long-term discomfort resulting from feeling the inappropriateness o&quot;/&gt;&lt;property id=&quot;20307&quot; value=&quot;630&quot;/&gt;&lt;/object&gt;&lt;object type=&quot;3&quot; unique_id=&quot;17533&quot;&gt;&lt;property id=&quot;20148&quot; value=&quot;5&quot;/&gt;&lt;property id=&quot;20300&quot; value=&quot;Slide 49 - &amp;quot;Language used to define persons who were born into and remain in their socially defined gender identity&amp;quot;&quot;/&gt;&lt;property id=&quot;20307&quot; value=&quot;631&quot;/&gt;&lt;/object&gt;&lt;object type=&quot;3&quot; unique_id=&quot;17534&quot;&gt;&lt;property id=&quot;20148&quot; value=&quot;5&quot;/&gt;&lt;property id=&quot;20300&quot; value=&quot;Slide 50 - &amp;quot;Gender Identity&amp;quot;&quot;/&gt;&lt;property id=&quot;20307&quot; value=&quot;609&quot;/&gt;&lt;/object&gt;&lt;object type=&quot;3&quot; unique_id=&quot;17535&quot;&gt;&lt;property id=&quot;20148&quot; value=&quot;5&quot;/&gt;&lt;property id=&quot;20300&quot; value=&quot;Slide 51 - &amp;quot;Gender Identity&amp;quot;&quot;/&gt;&lt;property id=&quot;20307&quot; value=&quot;610&quot;/&gt;&lt;/object&gt;&lt;object type=&quot;3&quot; unique_id=&quot;17536&quot;&gt;&lt;property id=&quot;20148&quot; value=&quot;5&quot;/&gt;&lt;property id=&quot;20300&quot; value=&quot;Slide 53 - &amp;quot;Gender Expression&amp;quot;&quot;/&gt;&lt;property id=&quot;20307&quot; value=&quot;660&quot;/&gt;&lt;/object&gt;&lt;object type=&quot;3&quot; unique_id=&quot;17537&quot;&gt;&lt;property id=&quot;20148&quot; value=&quot;5&quot;/&gt;&lt;property id=&quot;20300&quot; value=&quot;Slide 55 - &amp;quot;The socially constructed and culturally specific behavior and appearance expectations imposed on women (femininity&quot;/&gt;&lt;property id=&quot;20307&quot; value=&quot;632&quot;/&gt;&lt;/object&gt;&lt;object type=&quot;3&quot; unique_id=&quot;17538&quot;&gt;&lt;property id=&quot;20148&quot; value=&quot;5&quot;/&gt;&lt;property id=&quot;20300&quot; value=&quot;Slide 56 - &amp;quot;A slang term, describing a gay or bisexual man with a hairy body and facial hair, who is masculine and stout.&amp;quot;&quot;/&gt;&lt;property id=&quot;20307&quot; value=&quot;633&quot;/&gt;&lt;/object&gt;&lt;object type=&quot;3&quot; unique_id=&quot;17539&quot;&gt;&lt;property id=&quot;20148&quot; value=&quot;5&quot;/&gt;&lt;property id=&quot;20300&quot; value=&quot;Slide 57 - &amp;quot;A slang term, describing a person [usually a woman] who has traditionally-understood masculine traits or behavior.&quot;/&gt;&lt;property id=&quot;20307&quot; value=&quot;634&quot;/&gt;&lt;/object&gt;&lt;object type=&quot;3&quot; unique_id=&quot;17540&quot;&gt;&lt;property id=&quot;20148&quot; value=&quot;5&quot;/&gt;&lt;property id=&quot;20300&quot; value=&quot;Slide 58 - &amp;quot;Someone who enjoys wearing clothing typically assigned to a gender that the individual has not been socialized as,&quot;/&gt;&lt;property id=&quot;20307&quot; value=&quot;635&quot;/&gt;&lt;/object&gt;&lt;object type=&quot;3&quot; unique_id=&quot;17545&quot;&gt;&lt;property id=&quot;20148&quot; value=&quot;5&quot;/&gt;&lt;property id=&quot;20300&quot; value=&quot;Slide 62 - &amp;quot;Gender &amp;amp; Sexuality Norms&amp;quot;&quot;/&gt;&lt;property id=&quot;20307&quot; value=&quot;661&quot;/&gt;&lt;/object&gt;&lt;object type=&quot;3&quot; unique_id=&quot;17546&quot;&gt;&lt;property id=&quot;20148&quot; value=&quot;5&quot;/&gt;&lt;property id=&quot;20300&quot; value=&quot;Slide 63 - &amp;quot;Gender &amp;amp; Sexuality Norms&amp;quot;&quot;/&gt;&lt;property id=&quot;20307&quot; value=&quot;612&quot;/&gt;&lt;/object&gt;&lt;object type=&quot;3&quot; unique_id=&quot;17547&quot;&gt;&lt;property id=&quot;20148&quot; value=&quot;5&quot;/&gt;&lt;property id=&quot;20300&quot; value=&quot;Slide 64 - &amp;quot;Gender &amp;amp; Sexuality Norms&amp;quot;&quot;/&gt;&lt;property id=&quot;20307&quot; value=&quot;663&quot;/&gt;&lt;/object&gt;&lt;object type=&quot;3&quot; unique_id=&quot;17548&quot;&gt;&lt;property id=&quot;20148&quot; value=&quot;5&quot;/&gt;&lt;property id=&quot;20300&quot; value=&quot;Slide 65 - &amp;quot;Gender &amp;amp; Sexuality Norms&amp;quot;&quot;/&gt;&lt;property id=&quot;20307&quot; value=&quot;664&quot;/&gt;&lt;/object&gt;&lt;object type=&quot;3&quot; unique_id=&quot;17549&quot;&gt;&lt;property id=&quot;20148&quot; value=&quot;5&quot;/&gt;&lt;property id=&quot;20300&quot; value=&quot;Slide 66 - &amp;quot;Gender &amp;amp; Sexuality Norms&amp;quot;&quot;/&gt;&lt;property id=&quot;20307&quot; value=&quot;674&quot;/&gt;&lt;/object&gt;&lt;object type=&quot;3&quot; unique_id=&quot;17552&quot;&gt;&lt;property id=&quot;20148&quot; value=&quot;5&quot;/&gt;&lt;property id=&quot;20300&quot; value=&quot;Slide 71 - &amp;quot;Allyship &amp;amp; Solidarity&amp;quot;&quot;/&gt;&lt;property id=&quot;20307&quot; value=&quot;667&quot;/&gt;&lt;/object&gt;&lt;object type=&quot;3&quot; unique_id=&quot;17553&quot;&gt;&lt;property id=&quot;20148&quot; value=&quot;5&quot;/&gt;&lt;property id=&quot;20300&quot; value=&quot;Slide 72 - &amp;quot;Allyship &amp;amp; Solidarity&amp;quot;&quot;/&gt;&lt;property id=&quot;20307&quot; value=&quot;676&quot;/&gt;&lt;/object&gt;&lt;object type=&quot;3&quot; unique_id=&quot;17554&quot;&gt;&lt;property id=&quot;20148&quot; value=&quot;5&quot;/&gt;&lt;property id=&quot;20300&quot; value=&quot;Slide 73 - &amp;quot;Allyship &amp;amp; Solidarity&amp;quot;&quot;/&gt;&lt;property id=&quot;20307&quot; value=&quot;665&quot;/&gt;&lt;/object&gt;&lt;object type=&quot;3&quot; unique_id=&quot;17555&quot;&gt;&lt;property id=&quot;20148&quot; value=&quot;5&quot;/&gt;&lt;property id=&quot;20300&quot; value=&quot;Slide 74 - &amp;quot;Where to Begin&amp;quot;&quot;/&gt;&lt;property id=&quot;20307&quot; value=&quot;678&quot;/&gt;&lt;/object&gt;&lt;object type=&quot;3&quot; unique_id=&quot;17556&quot;&gt;&lt;property id=&quot;20148&quot; value=&quot;5&quot;/&gt;&lt;property id=&quot;20300&quot; value=&quot;Slide 75 - &amp;quot;Where to Begin&amp;quot;&quot;/&gt;&lt;property id=&quot;20307&quot; value=&quot;677&quot;/&gt;&lt;/object&gt;&lt;object type=&quot;3&quot; unique_id=&quot;18252&quot;&gt;&lt;property id=&quot;20148&quot; value=&quot;5&quot;/&gt;&lt;property id=&quot;20300&quot; value=&quot;Slide 80 - &amp;quot;Ally Opportunities&amp;quot;&quot;/&gt;&lt;property id=&quot;20307&quot; value=&quot;679&quot;/&gt;&lt;/object&gt;&lt;/object&gt;&lt;/object&gt;&lt;/database&gt;"/>
  <p:tag name="SECTOMILLISECCONVERTED" val="1"/>
  <p:tag name="WASPOLLED" val="72E99AA9575B4099B0D8D847CE5E329D"/>
  <p:tag name="TPVERSION" val="5"/>
  <p:tag name="TPFULLVERSION" val="5.3.1.3337"/>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SLIDEGUID" val="389D04D4A39E4F3592F3EC0B11689E95"/>
  <p:tag name="SLIDEID" val="389D04D4A39E4F3592F3EC0B11689E95"/>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   A person who is emotionally, physically, and/or sexually attracted to both men and women.  "/>
  <p:tag name="ANSWERSALIAS" val="Bisexual|smicln|Asexual|smicln|Transexual|smicln|Transgender"/>
  <p:tag name="RESPONSESGATHERED" val="False"/>
  <p:tag name="VALUES" val="No Value|smicln|No Value|smicln|No Value|smicln|No Value"/>
  <p:tag name="TYPE" val="MultiChoiceSlide"/>
  <p:tag name="TPQUESTIONXML" val="﻿&lt;?xml version=&quot;1.0&quot; encoding=&quot;utf-8&quot;?&gt;&#10;&lt;questionlist&gt;&#10;    &lt;properties&gt;&#10;        &lt;guid&gt;C0EDEFF53CD8480B89DAB3C268F4B9AC&lt;/guid&gt;&#10;        &lt;description /&gt;&#10;        &lt;date&gt;5/2/2013 9:48:26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A0395B615CA4ACC97C213C7FA074AA0&lt;/guid&gt;&#10;            &lt;repollguid&gt;118983EC98DF4D568AA7CE104A8A723B&lt;/repollguid&gt;&#10;            &lt;sourceid&gt;DD190A3EBABD4D259E32D9D8DF14E54B&lt;/sourceid&gt;&#10;            &lt;questiontext&gt;A person who is emotionally, physically, and/or sexually attracted to both men and women.  &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D027E2B939FB473CB7EC377DEB2AABC6&lt;/guid&gt;&#10;                    &lt;answertext&gt;Bisexual &lt;/answertext&gt;&#10;                    &lt;valuetype&gt;0&lt;/valuetype&gt;&#10;                &lt;/answer&gt;&#10;                &lt;answer&gt;&#10;                    &lt;guid&gt;A0EF4E5E73524038A75C11E18BFD149C&lt;/guid&gt;&#10;                    &lt;answertext&gt;Asexual &lt;/answertext&gt;&#10;                    &lt;valuetype&gt;0&lt;/valuetype&gt;&#10;                &lt;/answer&gt;&#10;                &lt;answer&gt;&#10;                    &lt;guid&gt;994D92D7C6094CE9BC2F7CAAFABBF62C&lt;/guid&gt;&#10;                    &lt;answertext&gt;Transexual &lt;/answertext&gt;&#10;                    &lt;valuetype&gt;0&lt;/valuetype&gt;&#10;                &lt;/answer&gt;&#10;                &lt;answer&gt;&#10;                    &lt;guid&gt;FA0EC1B7ED0D4055950054C6BD464BBF&lt;/guid&gt;&#10;                    &lt;answertext&gt;Transgender&lt;/answertext&gt;&#10;                    &lt;valuetype&gt;0&lt;/valuetype&gt;&#10;                &lt;/answer&gt;&#10;            &lt;/answers&gt;&#10;        &lt;/multichoice&gt;&#10;    &lt;/questions&gt;&#10;&lt;/questionlist&gt;"/>
  <p:tag name="RESULTS" val="A person who is emotionally, physically, and/or sexually attracted to both men and women.  [;crlf;]11[;]24[;]11[;]False[;]0[;][;crlf;]1[;]1[;]0[;]0[;crlf;]11[;]0[;]Bisexual1[;]Bisexual[;][;crlf;]0[;]0[;]Asexual2[;]Asexual[;][;crlf;]0[;]0[;]Transexual3[;]Transexual[;][;crlf;]0[;]0[;]Queer4[;]Queer[;]"/>
  <p:tag name="HASRESULTS" val="True"/>
  <p:tag name="LIVECHARTING" val="False"/>
  <p:tag name="AUTOOPENPOLL" val="True"/>
  <p:tag name="AUTOFORMATCHART" val="True"/>
</p:tagLst>
</file>

<file path=ppt/tags/tag15.xml><?xml version="1.0" encoding="utf-8"?>
<p:tagLst xmlns:a="http://schemas.openxmlformats.org/drawingml/2006/main" xmlns:r="http://schemas.openxmlformats.org/officeDocument/2006/relationships" xmlns:p="http://schemas.openxmlformats.org/presentationml/2006/main">
  <p:tag name="CHARTTYPE" val="3"/>
  <p:tag name="TYPE" val="1"/>
  <p:tag name="NUMBERFORMAT" val="0"/>
  <p:tag name="LABELFORMAT" val="1"/>
  <p:tag name="COLORTYPE" val="SCHEME"/>
  <p:tag name="DEFINEDCOLORS" val="3,6,10,45,32,50,13,4,9,55,1"/>
</p:tagLst>
</file>

<file path=ppt/tags/tag16.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39"/>
  <p:tag name="FONTSIZE" val="32"/>
  <p:tag name="BULLETTYPE" val="ppBulletArabicPeriod"/>
  <p:tag name="ANSWERTEXT" val="Bisexual&#10;Asexual&#10;Transexual&#10;Transgender"/>
  <p:tag name="ZEROBASED" val="False"/>
</p:tagLst>
</file>

<file path=ppt/tags/tag17.xml><?xml version="1.0" encoding="utf-8"?>
<p:tagLst xmlns:a="http://schemas.openxmlformats.org/drawingml/2006/main" xmlns:r="http://schemas.openxmlformats.org/officeDocument/2006/relationships" xmlns:p="http://schemas.openxmlformats.org/presentationml/2006/main">
  <p:tag name="SLIDEGUID" val="6739E65E82B146C8A0FDD24F6BC8E748"/>
  <p:tag name="SLIDEID" val="6739E65E82B146C8A0FDD24F6BC8E748"/>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    A person who is emotionally, physically, and/or sexually attracted to people of more than one sex or gender.  Used by some to help dismantle the binary system."/>
  <p:tag name="ANSWERSALIAS" val="Pansexual|smicln|Open|smicln|Free|smicln|Sexually Liberated"/>
  <p:tag name="RESPONSESGATHERED" val="False"/>
  <p:tag name="VALUES" val="No Value|smicln|No Value|smicln|No Value|smicln|No Value"/>
  <p:tag name="TYPE" val="MultiChoiceSlide"/>
  <p:tag name="TPQUESTIONXML" val="﻿&lt;?xml version=&quot;1.0&quot; encoding=&quot;utf-8&quot;?&gt;&#10;&lt;questionlist&gt;&#10;    &lt;properties&gt;&#10;        &lt;guid&gt;79CD15425DF94FC08B8BBA9116AA198D&lt;/guid&gt;&#10;        &lt;description /&gt;&#10;        &lt;date&gt;5/2/2013 9:48:27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9A52BC40AC341A3B68DE8737882CD49&lt;/guid&gt;&#10;            &lt;repollguid&gt;E3A6645AE2C542A7B338D96FF5C374D2&lt;/repollguid&gt;&#10;            &lt;sourceid&gt;A33FC7E1BAAC47249909D145AA256984&lt;/sourceid&gt;&#10;            &lt;questiontext&gt;A person who is emotionally, physically, and/or sexually attracted to people of more than one sex or gender.  Used by some to help dismantle the binary system.&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597605AD3370479F890EFF2FCCB70E90&lt;/guid&gt;&#10;                    &lt;answertext&gt;Pansexual &lt;/answertext&gt;&#10;                    &lt;valuetype&gt;0&lt;/valuetype&gt;&#10;                &lt;/answer&gt;&#10;                &lt;answer&gt;&#10;                    &lt;guid&gt;99E9053806D94F1FB0DCA7F033B6AC95&lt;/guid&gt;&#10;                    &lt;answertext&gt;Open &lt;/answertext&gt;&#10;                    &lt;valuetype&gt;0&lt;/valuetype&gt;&#10;                &lt;/answer&gt;&#10;                &lt;answer&gt;&#10;                    &lt;guid&gt;231E7F64688F40DEA97E321CF21E1F1B&lt;/guid&gt;&#10;                    &lt;answertext&gt;Free &lt;/answertext&gt;&#10;                    &lt;valuetype&gt;0&lt;/valuetype&gt;&#10;                &lt;/answer&gt;&#10;                &lt;answer&gt;&#10;                    &lt;guid&gt;98988AC9B3AC4CB08739694D7153EFDA&lt;/guid&gt;&#10;                    &lt;answertext&gt;Sexually Liberated&lt;/answertext&gt;&#10;                    &lt;valuetype&gt;0&lt;/valuetype&gt;&#10;                &lt;/answer&gt;&#10;            &lt;/answers&gt;&#10;        &lt;/multichoice&gt;&#10;    &lt;/questions&gt;&#10;&lt;/questionlist&gt;"/>
  <p:tag name="LIVECHARTING" val="False"/>
  <p:tag name="AUTOOPENPOLL" val="True"/>
  <p:tag name="AUTOFORMATCHART" val="True"/>
  <p:tag name="RESULTS" val="A person who is emotionally, physically, and/or sexually attracted to people of more than one sex or gender.  Used by some to help dismantle the binary system.[;crlf;]11[;]24[;]11[;]False[;]0[;][;crlf;]1.09090909090909[;]1[;]0.287479787288034[;]0.0826446280991736[;crlf;]10[;]0[;]Pansexual1[;]Pansexual[;][;crlf;]1[;]0[;]Open2[;]Open[;][;crlf;]0[;]0[;]Lesbian3[;]Lesbian[;][;crlf;]0[;]0[;]Demisexual4[;]Demisexual[;]"/>
  <p:tag name="HASRESULTS" val="True"/>
</p:tagLst>
</file>

<file path=ppt/tags/tag18.xml><?xml version="1.0" encoding="utf-8"?>
<p:tagLst xmlns:a="http://schemas.openxmlformats.org/drawingml/2006/main" xmlns:r="http://schemas.openxmlformats.org/officeDocument/2006/relationships" xmlns:p="http://schemas.openxmlformats.org/presentationml/2006/main">
  <p:tag name="CHARTTYPE" val="3"/>
  <p:tag name="TYPE" val="1"/>
  <p:tag name="NUMBERFORMAT" val="0"/>
  <p:tag name="LABELFORMAT" val="1"/>
  <p:tag name="COLORTYPE" val="SCHEME"/>
  <p:tag name="DEFINEDCOLORS" val="3,6,10,45,32,50,13,4,9,55,1"/>
</p:tagLst>
</file>

<file path=ppt/tags/tag19.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38"/>
  <p:tag name="FONTSIZE" val="32"/>
  <p:tag name="BULLETTYPE" val="ppBulletArabicPeriod"/>
  <p:tag name="ANSWERTEXT" val="Pansexual&#10;Open&#10;Free&#10;Sexually Liberated"/>
  <p:tag name="ZEROBASED" val="False"/>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SLIDEGUID" val="7E99E79854AF41ECA315A49108C4AA0C"/>
  <p:tag name="SLIDEID" val="7E99E79854AF41ECA315A49108C4AA0C"/>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RESPONSESGATHERED" val="False"/>
  <p:tag name="QUESTIONALIAS" val="    A person who is primarily and/or exclusively attracted to members of what they identify as their own sex or gender. "/>
  <p:tag name="ANSWERSALIAS" val=" Homosexual|smicln| Heterosexual |smicln| Cross Sexual|smicln| Asexual"/>
  <p:tag name="VALUES" val="No Value|smicln|No Value|smicln|No Value|smicln|No Value"/>
  <p:tag name="TYPE" val="MultiChoiceSlide"/>
  <p:tag name="TPQUESTIONXML" val="﻿&lt;?xml version=&quot;1.0&quot; encoding=&quot;utf-8&quot;?&gt;&#10;&lt;questionlist&gt;&#10;    &lt;properties&gt;&#10;        &lt;guid&gt;F7CE00AF673040B3B02A4A0A61523D00&lt;/guid&gt;&#10;        &lt;description /&gt;&#10;        &lt;date&gt;5/2/2013 9:48:2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B5A0C39D1AF47709FB143928350D6BA&lt;/guid&gt;&#10;            &lt;repollguid&gt;2B4C809BCC314C219D12E20D3DD81268&lt;/repollguid&gt;&#10;            &lt;sourceid&gt;2699023CE1214BE5B1CF74AF7A0A9525&lt;/sourceid&gt;&#10;            &lt;questiontext&gt;A person who is primarily and/or exclusively attracted to members of what they identify as their own sex or gender. &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EA45AD8C36E94B329A7BC93EE85AC4C1&lt;/guid&gt;&#10;                    &lt;answertext&gt; Homosexual &lt;/answertext&gt;&#10;                    &lt;valuetype&gt;0&lt;/valuetype&gt;&#10;                &lt;/answer&gt;&#10;                &lt;answer&gt;&#10;                    &lt;guid&gt;F496141EAA4349FCB2D766B2F5B2CE32&lt;/guid&gt;&#10;                    &lt;answertext&gt; Heterosexual  &lt;/answertext&gt;&#10;                    &lt;valuetype&gt;0&lt;/valuetype&gt;&#10;                &lt;/answer&gt;&#10;                &lt;answer&gt;&#10;                    &lt;guid&gt;62FF3EEC4D5242419BB1B7A306F06507&lt;/guid&gt;&#10;                    &lt;answertext&gt; Cross Sexual &lt;/answertext&gt;&#10;                    &lt;valuetype&gt;0&lt;/valuetype&gt;&#10;                &lt;/answer&gt;&#10;                &lt;answer&gt;&#10;                    &lt;guid&gt;B93408E618FB4D8096B194FF1EB5DD8F&lt;/guid&gt;&#10;                    &lt;answertext&gt; Asexual&lt;/answertext&gt;&#10;                    &lt;valuetype&gt;0&lt;/valuetype&gt;&#10;                &lt;/answer&gt;&#10;            &lt;/answers&gt;&#10;        &lt;/multichoice&gt;&#10;    &lt;/questions&gt;&#10;&lt;/questionlist&gt;"/>
  <p:tag name="LIVECHARTING" val="False"/>
  <p:tag name="AUTOOPENPOLL" val="True"/>
  <p:tag name="AUTOFORMATCHART" val="True"/>
  <p:tag name="RESULTS" val="A person who is primarily and/or exclusively attracted to members of what they identify as their own sex or gender. [;crlf;]11[;]24[;]11[;]False[;]0[;][;crlf;]1[;]1[;]0[;]0[;crlf;]11[;]0[;] Homosexual1[;] Homosexual[;][;crlf;]0[;]0[;] Heterosexual 2[;] Heterosexual [;][;crlf;]0[;]0[;] Straight3[;] Straight[;][;crlf;]0[;]0[;] Omnisexual4[;] Omnisexual[;]"/>
  <p:tag name="HASRESULTS" val="True"/>
</p:tagLst>
</file>

<file path=ppt/tags/tag21.xml><?xml version="1.0" encoding="utf-8"?>
<p:tagLst xmlns:a="http://schemas.openxmlformats.org/drawingml/2006/main" xmlns:r="http://schemas.openxmlformats.org/officeDocument/2006/relationships" xmlns:p="http://schemas.openxmlformats.org/presentationml/2006/main">
  <p:tag name="CHARTTYPE" val="3"/>
  <p:tag name="TYPE" val="1"/>
  <p:tag name="NUMBERFORMAT" val="0"/>
  <p:tag name="LABELFORMAT" val="1"/>
  <p:tag name="COLORTYPE" val="SCHEME"/>
  <p:tag name="DEFINEDCOLORS" val="3,6,10,45,32,50,13,4,9,55,1"/>
</p:tagLst>
</file>

<file path=ppt/tags/tag22.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9"/>
  <p:tag name="FONTSIZE" val="32"/>
  <p:tag name="BULLETTYPE" val="ppBulletArabicPeriod"/>
  <p:tag name="ANSWERTEXT" val=" Homosexual&#10; Heterosexual &#10; Cross Sexual&#10; Asexual"/>
  <p:tag name="ZEROBASED" val="False"/>
</p:tagLst>
</file>

<file path=ppt/tags/tag23.xml><?xml version="1.0" encoding="utf-8"?>
<p:tagLst xmlns:a="http://schemas.openxmlformats.org/drawingml/2006/main" xmlns:r="http://schemas.openxmlformats.org/officeDocument/2006/relationships" xmlns:p="http://schemas.openxmlformats.org/presentationml/2006/main">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26.xml><?xml version="1.0" encoding="utf-8"?>
<p:tagLst xmlns:a="http://schemas.openxmlformats.org/drawingml/2006/main" xmlns:r="http://schemas.openxmlformats.org/officeDocument/2006/relationships" xmlns:p="http://schemas.openxmlformats.org/presentationml/2006/main">
  <p:tag name="SLIDEGUID" val="7E99E79854AF41ECA315A49108C4AA0C"/>
  <p:tag name="SLIDEID" val="7E99E79854AF41ECA315A49108C4AA0C"/>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RESPONSESGATHERED" val="False"/>
  <p:tag name="QUESTIONALIAS" val="    A common and acceptable word for female homosexuals only. "/>
  <p:tag name="ANSWERSALIAS" val=" Girly Girl|smicln| Lady Gay|smicln| Femmesexual|smicln| Lesbian"/>
  <p:tag name="VALUES" val="No Value|smicln|No Value|smicln|No Value|smicln|No Value"/>
  <p:tag name="TYPE" val="MultiChoiceSlide"/>
  <p:tag name="TPQUESTIONXML" val="﻿&lt;?xml version=&quot;1.0&quot; encoding=&quot;utf-8&quot;?&gt;&#10;&lt;questionlist&gt;&#10;    &lt;properties&gt;&#10;        &lt;guid&gt;3E8D6F4187FB44ED85DAF085FFADAF53&lt;/guid&gt;&#10;        &lt;description /&gt;&#10;        &lt;date&gt;5/2/2013 9:48:2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A4F4F94EE804DFCAB25D578FFA840FA&lt;/guid&gt;&#10;            &lt;repollguid&gt;C8E9D48A6DB7443795B2F638339FA738&lt;/repollguid&gt;&#10;            &lt;sourceid&gt;41325A2160F44AB7914E8988BD0830F3&lt;/sourceid&gt;&#10;            &lt;questiontext&gt;In research, this term is often used when discussing sexual behavior. It is inclusive of all men who participate in sexual behavior with other men, regardless of how they identify their sexual orientation.&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BB1BADC2EFC6411BACF9C310421C2F05&lt;/guid&gt;&#10;                    &lt;answertext&gt; Bi-Curious&lt;/answertext&gt;&#10;                    &lt;valuetype&gt;0&lt;/valuetype&gt;&#10;                &lt;/answer&gt;&#10;                &lt;answer&gt;&#10;                    &lt;guid&gt;0427795627654427AA42599D64120B99&lt;/guid&gt;&#10;                    &lt;answertext&gt; Down Low&lt;/answertext&gt;&#10;                    &lt;valuetype&gt;0&lt;/valuetype&gt;&#10;                &lt;/answer&gt;&#10;                &lt;answer&gt;&#10;                    &lt;guid&gt;151539F7542B4A85AE5DA139358C8627&lt;/guid&gt;&#10;                    &lt;answertext&gt; Heteroflexible&lt;/answertext&gt;&#10;                    &lt;valuetype&gt;0&lt;/valuetype&gt;&#10;                &lt;/answer&gt;&#10;                &lt;answer&gt;&#10;                    &lt;guid&gt;D5E1F73770324F66A07F244DFC156CAF&lt;/guid&gt;&#10;                    &lt;answertext&gt; Men Who Have Sex with Men&lt;/answertext&gt;&#10;                    &lt;valuetype&gt;0&lt;/valuetype&gt;&#10;                &lt;/answer&gt;&#10;            &lt;/answers&gt;&#10;        &lt;/multichoice&gt;&#10;    &lt;/questions&gt;&#10;&lt;/questionlist&gt;"/>
  <p:tag name="LIVECHARTING" val="False"/>
  <p:tag name="AUTOOPENPOLL" val="True"/>
  <p:tag name="AUTOFORMATCHART" val="True"/>
  <p:tag name="RESULTS" val="In research, this term is often used when discussing sexual behavior. It is inclusive of all men who participate in sexual behavior with other men, regardless of how they identify their sexual orientation.[;crlf;]11[;]24[;]11[;]False[;]0[;][;crlf;]3.90909090909091[;]4[;]0.287479787288034[;]0.0826446280991736[;crlf;]0[;]0[;] Bi-Curious1[;] Bi-Curious[;][;crlf;]0[;]0[;] Down Low2[;] Down Low[;][;crlf;]1[;]0[;] Heteroflexible3[;] Heteroflexible[;][;crlf;]10[;]0[;] Men Who Have Sex with Men4[;] Men Who Have Sex with Men[;]"/>
  <p:tag name="HASRESULTS" val="True"/>
</p:tagLst>
</file>

<file path=ppt/tags/tag27.xml><?xml version="1.0" encoding="utf-8"?>
<p:tagLst xmlns:a="http://schemas.openxmlformats.org/drawingml/2006/main" xmlns:r="http://schemas.openxmlformats.org/officeDocument/2006/relationships" xmlns:p="http://schemas.openxmlformats.org/presentationml/2006/main">
  <p:tag name="CHARTTYPE" val="3"/>
  <p:tag name="TYPE" val="1"/>
  <p:tag name="NUMBERFORMAT" val="0"/>
  <p:tag name="LABELFORMAT" val="1"/>
  <p:tag name="COLORTYPE" val="SCHEME"/>
  <p:tag name="DEFINEDCOLORS" val="3,6,10,45,32,50,13,4,9,55,1"/>
</p:tagLst>
</file>

<file path=ppt/tags/tag28.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3"/>
  <p:tag name="FONTSIZE" val="32"/>
  <p:tag name="BULLETTYPE" val="ppBulletArabicPeriod"/>
  <p:tag name="ANSWERTEXT" val=" Girly Girl&#10; Lady Gay&#10; Femmesexual&#10; Lesbian"/>
  <p:tag name="ZEROBASED" val="False"/>
</p:tagLst>
</file>

<file path=ppt/tags/tag29.xml><?xml version="1.0" encoding="utf-8"?>
<p:tagLst xmlns:a="http://schemas.openxmlformats.org/drawingml/2006/main" xmlns:r="http://schemas.openxmlformats.org/officeDocument/2006/relationships" xmlns:p="http://schemas.openxmlformats.org/presentationml/2006/main">
  <p:tag name="SLIDEGUID" val="7E99E79854AF41ECA315A49108C4AA0C"/>
  <p:tag name="SLIDEID" val="7E99E79854AF41ECA315A49108C4AA0C"/>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RESPONSESGATHERED" val="False"/>
  <p:tag name="QUESTIONALIAS" val="    A common and acceptable word for female homosexuals only. "/>
  <p:tag name="ANSWERSALIAS" val=" Girly Girl|smicln| Lady Gay|smicln| Femmesexual|smicln| Lesbian"/>
  <p:tag name="VALUES" val="No Value|smicln|No Value|smicln|No Value|smicln|No Value"/>
  <p:tag name="TYPE" val="MultiChoiceSlide"/>
  <p:tag name="TPQUESTIONXML" val="﻿&lt;?xml version=&quot;1.0&quot; encoding=&quot;utf-8&quot;?&gt;&#10;&lt;questionlist&gt;&#10;    &lt;properties&gt;&#10;        &lt;guid&gt;3E8D6F4187FB44ED85DAF085FFADAF53&lt;/guid&gt;&#10;        &lt;description /&gt;&#10;        &lt;date&gt;5/2/2013 9:48:2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E5B0B228BB04E5C8AB4C0D2E5A9F162&lt;/guid&gt;&#10;            &lt;repollguid&gt;C8E9D48A6DB7443795B2F638339FA738&lt;/repollguid&gt;&#10;            &lt;sourceid&gt;41325A2160F44AB7914E8988BD0830F3&lt;/sourceid&gt;&#10;            &lt;questiontext&gt;The practice of having and the ability to have more than one sexual or romantic partner at a time. &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BB1BADC2EFC6411BACF9C310421C2F05&lt;/guid&gt;&#10;                    &lt;answertext&gt; Queer&lt;/answertext&gt;&#10;                    &lt;valuetype&gt;0&lt;/valuetype&gt;&#10;                &lt;/answer&gt;&#10;                &lt;answer&gt;&#10;                    &lt;guid&gt;0427795627654427AA42599D64120B99&lt;/guid&gt;&#10;                    &lt;answertext&gt; Heteroflexible&lt;/answertext&gt;&#10;                    &lt;valuetype&gt;0&lt;/valuetype&gt;&#10;                &lt;/answer&gt;&#10;                &lt;answer&gt;&#10;                    &lt;guid&gt;151539F7542B4A85AE5DA139358C8627&lt;/guid&gt;&#10;                    &lt;answertext&gt; Polyandry &lt;/answertext&gt;&#10;                    &lt;valuetype&gt;0&lt;/valuetype&gt;&#10;                &lt;/answer&gt;&#10;                &lt;answer&gt;&#10;                    &lt;guid&gt;D5E1F73770324F66A07F244DFC156CAF&lt;/guid&gt;&#10;                    &lt;answertext&gt; Polyamory&lt;/answertext&gt;&#10;                    &lt;valuetype&gt;0&lt;/valuetype&gt;&#10;                &lt;/answer&gt;&#10;            &lt;/answers&gt;&#10;        &lt;/multichoice&gt;&#10;    &lt;/questions&gt;&#10;&lt;/questionlist&gt;"/>
  <p:tag name="LIVECHARTING" val="False"/>
  <p:tag name="AUTOOPENPOLL" val="True"/>
  <p:tag name="AUTOFORMATCHART" val="True"/>
  <p:tag name="RESULTS" val="The practice of having and the ability to have more than one sexual or romantic partner at a time. [;crlf;]11[;]24[;]11[;]False[;]0[;][;crlf;]2.90909090909091[;]3[;]0.287479787288034[;]0.0826446280991736[;crlf;]0[;]0[;]Monogamy1[;]Monogamy[;][;crlf;]1[;]0[;]Polygamy2[;]Polygamy[;][;crlf;]10[;]0[;]Polyamory3[;]Polyamory[;][;crlf;]0[;]0[;]Monotony4[;]Monotony[;]"/>
  <p:tag name="HASRESULTS" val="Tru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CHARTTYPE" val="3"/>
  <p:tag name="TYPE" val="1"/>
  <p:tag name="NUMBERFORMAT" val="0"/>
  <p:tag name="LABELFORMAT" val="1"/>
  <p:tag name="COLORTYPE" val="SCHEME"/>
  <p:tag name="DEFINEDCOLORS" val="3,6,10,45,32,50,13,4,9,55,1"/>
</p:tagLst>
</file>

<file path=ppt/tags/tag31.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3"/>
  <p:tag name="FONTSIZE" val="32"/>
  <p:tag name="BULLETTYPE" val="ppBulletArabicPeriod"/>
  <p:tag name="ANSWERTEXT" val=" Girly Girl&#10; Lady Gay&#10; Femmesexual&#10; Lesbian"/>
  <p:tag name="ZEROBASED" val="False"/>
</p:tagLst>
</file>

<file path=ppt/tags/tag32.xml><?xml version="1.0" encoding="utf-8"?>
<p:tagLst xmlns:a="http://schemas.openxmlformats.org/drawingml/2006/main" xmlns:r="http://schemas.openxmlformats.org/officeDocument/2006/relationships" xmlns:p="http://schemas.openxmlformats.org/presentationml/2006/main">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35.xml><?xml version="1.0" encoding="utf-8"?>
<p:tagLst xmlns:a="http://schemas.openxmlformats.org/drawingml/2006/main" xmlns:r="http://schemas.openxmlformats.org/officeDocument/2006/relationships" xmlns:p="http://schemas.openxmlformats.org/presentationml/2006/main">
  <p:tag name="DELIMITERS" val="3.1"/>
</p:tagLst>
</file>

<file path=ppt/tags/tag36.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37.xml><?xml version="1.0" encoding="utf-8"?>
<p:tagLst xmlns:a="http://schemas.openxmlformats.org/drawingml/2006/main" xmlns:r="http://schemas.openxmlformats.org/officeDocument/2006/relationships" xmlns:p="http://schemas.openxmlformats.org/presentationml/2006/main">
  <p:tag name="SLIDEGUID" val="7E99E79854AF41ECA315A49108C4AA0C"/>
  <p:tag name="SLIDEID" val="7E99E79854AF41ECA315A49108C4AA0C"/>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RESPONSESGATHERED" val="False"/>
  <p:tag name="QUESTIONALIAS" val="    A common and acceptable word for female homosexuals only. "/>
  <p:tag name="ANSWERSALIAS" val=" Girly Girl|smicln| Lady Gay|smicln| Femmesexual|smicln| Lesbian"/>
  <p:tag name="VALUES" val="No Value|smicln|No Value|smicln|No Value|smicln|No Value"/>
  <p:tag name="TYPE" val="MultiChoiceSlide"/>
  <p:tag name="TPQUESTIONXML" val="﻿&lt;?xml version=&quot;1.0&quot; encoding=&quot;utf-8&quot;?&gt;&#10;&lt;questionlist&gt;&#10;    &lt;properties&gt;&#10;        &lt;guid&gt;3E8D6F4187FB44ED85DAF085FFADAF53&lt;/guid&gt;&#10;        &lt;description /&gt;&#10;        &lt;date&gt;5/2/2013 9:48:2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CB336614DE44A718B01AF559B5BC60E&lt;/guid&gt;&#10;            &lt;repollguid&gt;C8E9D48A6DB7443795B2F638339FA738&lt;/repollguid&gt;&#10;            &lt;sourceid&gt;41325A2160F44AB7914E8988BD0830F3&lt;/sourceid&gt;&#10;            &lt;questiontext&gt;A system that defines and makes room for two and only two distinct and opposite genders [male &amp;amp; female]&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BB1BADC2EFC6411BACF9C310421C2F05&lt;/guid&gt;&#10;                    &lt;answertext&gt;Status Quo&lt;/answertext&gt;&#10;                    &lt;valuetype&gt;0&lt;/valuetype&gt;&#10;                &lt;/answer&gt;&#10;                &lt;answer&gt;&#10;                    &lt;guid&gt;0427795627654427AA42599D64120B99&lt;/guid&gt;&#10;                    &lt;answertext&gt;Heterosexism&lt;/answertext&gt;&#10;                    &lt;valuetype&gt;0&lt;/valuetype&gt;&#10;                &lt;/answer&gt;&#10;                &lt;answer&gt;&#10;                    &lt;guid&gt;151539F7542B4A85AE5DA139358C8627&lt;/guid&gt;&#10;                    &lt;answertext&gt;Gender Binary&lt;/answertext&gt;&#10;                    &lt;valuetype&gt;0&lt;/valuetype&gt;&#10;                &lt;/answer&gt;&#10;                &lt;answer&gt;&#10;                    &lt;guid&gt;D5E1F73770324F66A07F244DFC156CAF&lt;/guid&gt;&#10;                    &lt;answertext&gt;Homophobia&lt;/answertext&gt;&#10;                    &lt;valuetype&gt;0&lt;/valuetype&gt;&#10;                &lt;/answer&gt;&#10;            &lt;/answers&gt;&#10;        &lt;/multichoice&gt;&#10;    &lt;/questions&gt;&#10;&lt;/questionlist&gt;"/>
  <p:tag name="LIVECHARTING" val="False"/>
  <p:tag name="AUTOOPENPOLL" val="True"/>
  <p:tag name="AUTOFORMATCHART" val="True"/>
  <p:tag name="RESULTS" val="A system that defines and makes room for two and only two distinct and opposite genders [male &amp; female][;crlf;]12[;]24[;]12[;]False[;]0[;][;crlf;]2.58333333333333[;]3[;]0.640095478989051[;]0.409722222222222[;crlf;]1[;]0[;]Gender Roles1[;]Gender Roles[;][;crlf;]3[;]0[;]Heterosexism2[;]Heterosexism[;][;crlf;]8[;]0[;]Gender Binary3[;]Gender Binary[;][;crlf;]0[;]0[;]Homophobia4[;]Homophobia[;]"/>
  <p:tag name="HASRESULTS" val="True"/>
</p:tagLst>
</file>

<file path=ppt/tags/tag38.xml><?xml version="1.0" encoding="utf-8"?>
<p:tagLst xmlns:a="http://schemas.openxmlformats.org/drawingml/2006/main" xmlns:r="http://schemas.openxmlformats.org/officeDocument/2006/relationships" xmlns:p="http://schemas.openxmlformats.org/presentationml/2006/main">
  <p:tag name="CHARTTYPE" val="3"/>
  <p:tag name="TYPE" val="1"/>
  <p:tag name="NUMBERFORMAT" val="0"/>
  <p:tag name="LABELFORMAT" val="1"/>
  <p:tag name="COLORTYPE" val="SCHEME"/>
  <p:tag name="DEFINEDCOLORS" val="3,6,10,45,32,50,13,4,9,55,1"/>
</p:tagLst>
</file>

<file path=ppt/tags/tag39.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3"/>
  <p:tag name="FONTSIZE" val="32"/>
  <p:tag name="BULLETTYPE" val="ppBulletArabicPeriod"/>
  <p:tag name="ANSWERTEXT" val=" Girly Girl&#10; Lady Gay&#10; Femmesexual&#10; Lesbia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SLIDEGUID" val="7E99E79854AF41ECA315A49108C4AA0C"/>
  <p:tag name="SLIDEID" val="7E99E79854AF41ECA315A49108C4AA0C"/>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RESPONSESGATHERED" val="False"/>
  <p:tag name="QUESTIONALIAS" val="    A common and acceptable word for female homosexuals only. "/>
  <p:tag name="ANSWERSALIAS" val=" Girly Girl|smicln| Lady Gay|smicln| Femmesexual|smicln| Lesbian"/>
  <p:tag name="VALUES" val="No Value|smicln|No Value|smicln|No Value|smicln|No Value"/>
  <p:tag name="TYPE" val="MultiChoiceSlide"/>
  <p:tag name="TPQUESTIONXML" val="﻿&lt;?xml version=&quot;1.0&quot; encoding=&quot;utf-8&quot;?&gt;&#10;&lt;questionlist&gt;&#10;    &lt;properties&gt;&#10;        &lt;guid&gt;3E8D6F4187FB44ED85DAF085FFADAF53&lt;/guid&gt;&#10;        &lt;description /&gt;&#10;        &lt;date&gt;5/2/2013 9:48:2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B41B129347641C6BFB93B305B76AB2E&lt;/guid&gt;&#10;            &lt;repollguid&gt;C8E9D48A6DB7443795B2F638339FA738&lt;/repollguid&gt;&#10;            &lt;sourceid&gt;41325A2160F44AB7914E8988BD0830F3&lt;/sourceid&gt;&#10;            &lt;questiontext&gt;An intense continuous distress resulting from an individual’s belief in the inappropriateness of their assigned gender at birth and resulting gender role expectations.&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BB1BADC2EFC6411BACF9C310421C2F05&lt;/guid&gt;&#10;                    &lt;answertext&gt;Gender Dysphoria&lt;/answertext&gt;&#10;                    &lt;valuetype&gt;0&lt;/valuetype&gt;&#10;                &lt;/answer&gt;&#10;                &lt;answer&gt;&#10;                    &lt;guid&gt;0427795627654427AA42599D64120B99&lt;/guid&gt;&#10;                    &lt;answertext&gt;Gender non-conforming&lt;/answertext&gt;&#10;                    &lt;valuetype&gt;0&lt;/valuetype&gt;&#10;                &lt;/answer&gt;&#10;                &lt;answer&gt;&#10;                    &lt;guid&gt;151539F7542B4A85AE5DA139358C8627&lt;/guid&gt;&#10;                    &lt;answertext&gt;Gender Queer&lt;/answertext&gt;&#10;                    &lt;valuetype&gt;0&lt;/valuetype&gt;&#10;                &lt;/answer&gt;&#10;                &lt;answer&gt;&#10;                    &lt;guid&gt;D5E1F73770324F66A07F244DFC156CAF&lt;/guid&gt;&#10;                    &lt;answertext&gt;Transgender&lt;/answertext&gt;&#10;                    &lt;valuetype&gt;0&lt;/valuetype&gt;&#10;                &lt;/answer&gt;&#10;            &lt;/answers&gt;&#10;        &lt;/multichoice&gt;&#10;    &lt;/questions&gt;&#10;&lt;/questionlist&gt;"/>
  <p:tag name="LIVECHARTING" val="False"/>
  <p:tag name="AUTOOPENPOLL" val="True"/>
  <p:tag name="AUTOFORMATCHART" val="True"/>
  <p:tag name="RESULTS" val="An intense continuous distress resulting from an individual’s belief in the inappropriateness of their assigned gender at birth and resulting gender role expectations.[;crlf;]11[;]24[;]11[;]False[;]0[;][;crlf;]1.36363636363636[;]1[;]0.88139633771206[;]0.776859504132231[;crlf;]9[;]0[;]Gender Dysphoria1[;]Gender Dysphoria[;][;crlf;]1[;]0[;]Gender non-conforming2[;]Gender non-conforming[;][;crlf;]0[;]0[;]Gender Queer3[;]Gender Queer[;][;crlf;]1[;]0[;]Transgender4[;]Transgender[;]"/>
  <p:tag name="HASRESULTS" val="True"/>
</p:tagLst>
</file>

<file path=ppt/tags/tag41.xml><?xml version="1.0" encoding="utf-8"?>
<p:tagLst xmlns:a="http://schemas.openxmlformats.org/drawingml/2006/main" xmlns:r="http://schemas.openxmlformats.org/officeDocument/2006/relationships" xmlns:p="http://schemas.openxmlformats.org/presentationml/2006/main">
  <p:tag name="CHARTTYPE" val="3"/>
  <p:tag name="TYPE" val="1"/>
  <p:tag name="NUMBERFORMAT" val="0"/>
  <p:tag name="LABELFORMAT" val="1"/>
  <p:tag name="COLORTYPE" val="SCHEME"/>
  <p:tag name="DEFINEDCOLORS" val="3,6,10,45,32,50,13,4,9,55,1"/>
</p:tagLst>
</file>

<file path=ppt/tags/tag42.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3"/>
  <p:tag name="FONTSIZE" val="32"/>
  <p:tag name="BULLETTYPE" val="ppBulletArabicPeriod"/>
  <p:tag name="ANSWERTEXT" val=" Girly Girl&#10; Lady Gay&#10; Femmesexual&#10; Lesbian"/>
  <p:tag name="ZEROBASED" val="False"/>
</p:tagLst>
</file>

<file path=ppt/tags/tag43.xml><?xml version="1.0" encoding="utf-8"?>
<p:tagLst xmlns:a="http://schemas.openxmlformats.org/drawingml/2006/main" xmlns:r="http://schemas.openxmlformats.org/officeDocument/2006/relationships" xmlns:p="http://schemas.openxmlformats.org/presentationml/2006/main">
  <p:tag name="SLIDEGUID" val="7E99E79854AF41ECA315A49108C4AA0C"/>
  <p:tag name="SLIDEID" val="7E99E79854AF41ECA315A49108C4AA0C"/>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RESPONSESGATHERED" val="False"/>
  <p:tag name="QUESTIONALIAS" val="    A common and acceptable word for female homosexuals only. "/>
  <p:tag name="ANSWERSALIAS" val=" Girly Girl|smicln| Lady Gay|smicln| Femmesexual|smicln| Lesbian"/>
  <p:tag name="VALUES" val="No Value|smicln|No Value|smicln|No Value|smicln|No Value"/>
  <p:tag name="TYPE" val="MultiChoiceSlide"/>
  <p:tag name="TPQUESTIONXML" val="﻿&lt;?xml version=&quot;1.0&quot; encoding=&quot;utf-8&quot;?&gt;&#10;&lt;questionlist&gt;&#10;    &lt;properties&gt;&#10;        &lt;guid&gt;3E8D6F4187FB44ED85DAF085FFADAF53&lt;/guid&gt;&#10;        &lt;description /&gt;&#10;        &lt;date&gt;5/2/2013 9:48:2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EFC2F277A984484AA0115E763308662&lt;/guid&gt;&#10;            &lt;repollguid&gt;C8E9D48A6DB7443795B2F638339FA738&lt;/repollguid&gt;&#10;            &lt;sourceid&gt;41325A2160F44AB7914E8988BD0830F3&lt;/sourceid&gt;&#10;            &lt;questiontext&gt;A person who, possibly through experiencing gender dysphoria, may choose (or desire) to make adaptations to reflect and be congruent with their gender identity.&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BB1BADC2EFC6411BACF9C310421C2F05&lt;/guid&gt;&#10;                    &lt;answertext&gt;M2F/MTF&lt;/answertext&gt;&#10;                    &lt;valuetype&gt;0&lt;/valuetype&gt;&#10;                &lt;/answer&gt;&#10;                &lt;answer&gt;&#10;                    &lt;guid&gt;0427795627654427AA42599D64120B99&lt;/guid&gt;&#10;                    &lt;answertext&gt;Cisgender&lt;/answertext&gt;&#10;                    &lt;valuetype&gt;0&lt;/valuetype&gt;&#10;                &lt;/answer&gt;&#10;                &lt;answer&gt;&#10;                    &lt;guid&gt;151539F7542B4A85AE5DA139358C8627&lt;/guid&gt;&#10;                    &lt;answertext&gt;Transgender&lt;/answertext&gt;&#10;                    &lt;valuetype&gt;0&lt;/valuetype&gt;&#10;                &lt;/answer&gt;&#10;                &lt;answer&gt;&#10;                    &lt;guid&gt;D5E1F73770324F66A07F244DFC156CAF&lt;/guid&gt;&#10;                    &lt;answertext&gt;Androgyny&lt;/answertext&gt;&#10;                    &lt;valuetype&gt;0&lt;/valuetype&gt;&#10;                &lt;/answer&gt;&#10;            &lt;/answers&gt;&#10;        &lt;/multichoice&gt;&#10;    &lt;/questions&gt;&#10;&lt;/questionlist&gt;"/>
  <p:tag name="LIVECHARTING" val="False"/>
  <p:tag name="AUTOOPENPOLL" val="True"/>
  <p:tag name="AUTOFORMATCHART" val="True"/>
  <p:tag name="RESULTS" val="A person who, possibly through experiencing gender dysphoria, may choose (or desire) to make adaptations to reflect and be congruent with their gender identity.[;crlf;]11[;]24[;]11[;]False[;]0[;][;crlf;]2.36363636363636[;]3[;]0.88139633771206[;]0.776859504132231[;crlf;]3[;]0[;]M2F/MTF1[;]M2F/MTF[;][;crlf;]1[;]0[;]Cisgender2[;]Cisgender[;][;crlf;]7[;]0[;]Transgender3[;]Transgender[;][;crlf;]0[;]0[;]Androgyny4[;]Androgyny[;]"/>
  <p:tag name="HASRESULTS" val="True"/>
</p:tagLst>
</file>

<file path=ppt/tags/tag44.xml><?xml version="1.0" encoding="utf-8"?>
<p:tagLst xmlns:a="http://schemas.openxmlformats.org/drawingml/2006/main" xmlns:r="http://schemas.openxmlformats.org/officeDocument/2006/relationships" xmlns:p="http://schemas.openxmlformats.org/presentationml/2006/main">
  <p:tag name="CHARTTYPE" val="3"/>
  <p:tag name="TYPE" val="1"/>
  <p:tag name="NUMBERFORMAT" val="0"/>
  <p:tag name="LABELFORMAT" val="1"/>
  <p:tag name="COLORTYPE" val="SCHEME"/>
  <p:tag name="DEFINEDCOLORS" val="3,6,10,45,32,50,13,4,9,55,1"/>
</p:tagLst>
</file>

<file path=ppt/tags/tag45.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3"/>
  <p:tag name="FONTSIZE" val="32"/>
  <p:tag name="BULLETTYPE" val="ppBulletArabicPeriod"/>
  <p:tag name="ANSWERTEXT" val=" Girly Girl&#10; Lady Gay&#10; Femmesexual&#10; Lesbian"/>
  <p:tag name="ZEROBASED" val="False"/>
</p:tagLst>
</file>

<file path=ppt/tags/tag46.xml><?xml version="1.0" encoding="utf-8"?>
<p:tagLst xmlns:a="http://schemas.openxmlformats.org/drawingml/2006/main" xmlns:r="http://schemas.openxmlformats.org/officeDocument/2006/relationships" xmlns:p="http://schemas.openxmlformats.org/presentationml/2006/main">
  <p:tag name="SLIDEGUID" val="7E99E79854AF41ECA315A49108C4AA0C"/>
  <p:tag name="SLIDEID" val="7E99E79854AF41ECA315A49108C4AA0C"/>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RESPONSESGATHERED" val="False"/>
  <p:tag name="QUESTIONALIAS" val="    A common and acceptable word for female homosexuals only. "/>
  <p:tag name="ANSWERSALIAS" val=" Girly Girl|smicln| Lady Gay|smicln| Femmesexual|smicln| Lesbian"/>
  <p:tag name="VALUES" val="No Value|smicln|No Value|smicln|No Value|smicln|No Value"/>
  <p:tag name="TYPE" val="MultiChoiceSlide"/>
  <p:tag name="TPQUESTIONXML" val="﻿&lt;?xml version=&quot;1.0&quot; encoding=&quot;utf-8&quot;?&gt;&#10;&lt;questionlist&gt;&#10;    &lt;properties&gt;&#10;        &lt;guid&gt;3E8D6F4187FB44ED85DAF085FFADAF53&lt;/guid&gt;&#10;        &lt;description /&gt;&#10;        &lt;date&gt;5/2/2013 9:48:2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BF7FDC5E6E8412F96A687A8FD5FAF22&lt;/guid&gt;&#10;            &lt;repollguid&gt;C8E9D48A6DB7443795B2F638339FA738&lt;/repollguid&gt;&#10;            &lt;sourceid&gt;41325A2160F44AB7914E8988BD0830F3&lt;/sourceid&gt;&#10;            &lt;questiontext&gt;Which of following is NOT a grouping of pronouns used to designate a person operating outside the gender binary?&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BB1BADC2EFC6411BACF9C310421C2F05&lt;/guid&gt;&#10;                    &lt;answertext&gt;Thee/thou/they&lt;/answertext&gt;&#10;                    &lt;valuetype&gt;0&lt;/valuetype&gt;&#10;                &lt;/answer&gt;&#10;                &lt;answer&gt;&#10;                    &lt;guid&gt;0427795627654427AA42599D64120B99&lt;/guid&gt;&#10;                    &lt;answertext&gt;Ze/Hir/Hirs&lt;/answertext&gt;&#10;                    &lt;valuetype&gt;0&lt;/valuetype&gt;&#10;                &lt;/answer&gt;&#10;                &lt;answer&gt;&#10;                    &lt;guid&gt;151539F7542B4A85AE5DA139358C8627&lt;/guid&gt;&#10;                    &lt;answertext&gt;Ze/Zir/Zirs&lt;/answertext&gt;&#10;                    &lt;valuetype&gt;0&lt;/valuetype&gt;&#10;                &lt;/answer&gt;&#10;                &lt;answer&gt;&#10;                    &lt;guid&gt;D5E1F73770324F66A07F244DFC156CAF&lt;/guid&gt;&#10;                    &lt;answertext&gt;They/Them/Theirs&lt;/answertext&gt;&#10;                    &lt;valuetype&gt;0&lt;/valuetype&gt;&#10;                &lt;/answer&gt;&#10;            &lt;/answers&gt;&#10;        &lt;/multichoice&gt;&#10;    &lt;/questions&gt;&#10;&lt;/questionlist&gt;"/>
  <p:tag name="LIVECHARTING" val="False"/>
  <p:tag name="AUTOOPENPOLL" val="True"/>
  <p:tag name="AUTOFORMATCHART" val="True"/>
  <p:tag name="RESULTS" val="Which of following is NOT a grouping of pronouns used to designate a person operating outside the gender binary?[;crlf;]11[;]24[;]11[;]False[;]0[;][;crlf;]1.81818181818182[;]1[;]1.02851895445316[;]1.05785123966942[;crlf;]6[;]0[;]Thee/thou/they1[;]Thee/thou/they[;][;crlf;]2[;]0[;]Ze/Hir/Hirs2[;]Ze/Hir/Hirs[;][;crlf;]2[;]0[;]Ze/Zir/Zirs3[;]Ze/Zir/Zirs[;][;crlf;]1[;]0[;]They/Them/Theirs4[;]They/Them/Theirs[;]"/>
  <p:tag name="HASRESULTS" val="True"/>
</p:tagLst>
</file>

<file path=ppt/tags/tag47.xml><?xml version="1.0" encoding="utf-8"?>
<p:tagLst xmlns:a="http://schemas.openxmlformats.org/drawingml/2006/main" xmlns:r="http://schemas.openxmlformats.org/officeDocument/2006/relationships" xmlns:p="http://schemas.openxmlformats.org/presentationml/2006/main">
  <p:tag name="CHARTTYPE" val="3"/>
  <p:tag name="TYPE" val="1"/>
  <p:tag name="NUMBERFORMAT" val="0"/>
  <p:tag name="LABELFORMAT" val="1"/>
  <p:tag name="COLORTYPE" val="SCHEME"/>
  <p:tag name="DEFINEDCOLORS" val="3,6,10,45,32,50,13,4,9,55,1"/>
</p:tagLst>
</file>

<file path=ppt/tags/tag48.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3"/>
  <p:tag name="FONTSIZE" val="32"/>
  <p:tag name="BULLETTYPE" val="ppBulletArabicPeriod"/>
  <p:tag name="ANSWERTEXT" val=" Girly Girl&#10; Lady Gay&#10; Femmesexual&#10; Lesbian"/>
  <p:tag name="ZEROBASED" val="False"/>
</p:tagLst>
</file>

<file path=ppt/tags/tag49.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DELIMITERS" val="3.1"/>
</p:tagLst>
</file>

<file path=ppt/tags/tag51.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52.xml><?xml version="1.0" encoding="utf-8"?>
<p:tagLst xmlns:a="http://schemas.openxmlformats.org/drawingml/2006/main" xmlns:r="http://schemas.openxmlformats.org/officeDocument/2006/relationships" xmlns:p="http://schemas.openxmlformats.org/presentationml/2006/main">
  <p:tag name="DELIMITERS" val="3.1"/>
</p:tagLst>
</file>

<file path=ppt/tags/tag53.xml><?xml version="1.0" encoding="utf-8"?>
<p:tagLst xmlns:a="http://schemas.openxmlformats.org/drawingml/2006/main" xmlns:r="http://schemas.openxmlformats.org/officeDocument/2006/relationships" xmlns:p="http://schemas.openxmlformats.org/presentationml/2006/main">
  <p:tag name="SLIDEGUID" val="7E99E79854AF41ECA315A49108C4AA0C"/>
  <p:tag name="SLIDEID" val="7E99E79854AF41ECA315A49108C4AA0C"/>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RESPONSESGATHERED" val="False"/>
  <p:tag name="QUESTIONALIAS" val="    A common and acceptable word for female homosexuals only. "/>
  <p:tag name="ANSWERSALIAS" val=" Girly Girl|smicln| Lady Gay|smicln| Femmesexual|smicln| Lesbian"/>
  <p:tag name="VALUES" val="No Value|smicln|No Value|smicln|No Value|smicln|No Value"/>
  <p:tag name="TYPE" val="MultiChoiceSlide"/>
  <p:tag name="TPQUESTIONXML" val="﻿&lt;?xml version=&quot;1.0&quot; encoding=&quot;utf-8&quot;?&gt;&#10;&lt;questionlist&gt;&#10;    &lt;properties&gt;&#10;        &lt;guid&gt;3E8D6F4187FB44ED85DAF085FFADAF53&lt;/guid&gt;&#10;        &lt;description /&gt;&#10;        &lt;date&gt;5/2/2013 9:48:2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60C5FA1F4DE430CA8203C7536040657&lt;/guid&gt;&#10;            &lt;repollguid&gt;C8E9D48A6DB7443795B2F638339FA738&lt;/repollguid&gt;&#10;            &lt;sourceid&gt;41325A2160F44AB7914E8988BD0830F3&lt;/sourceid&gt;&#10;            &lt;questiontext&gt;The socially constructed and culturally specific behavior and appearance expectations imposed on women (femininity) and men (masculinity)&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BB1BADC2EFC6411BACF9C310421C2F05&lt;/guid&gt;&#10;                    &lt;answertext&gt;Customs&lt;/answertext&gt;&#10;                    &lt;valuetype&gt;0&lt;/valuetype&gt;&#10;                &lt;/answer&gt;&#10;                &lt;answer&gt;&#10;                    &lt;guid&gt;0427795627654427AA42599D64120B99&lt;/guid&gt;&#10;                    &lt;answertext&gt;Culture&lt;/answertext&gt;&#10;                    &lt;valuetype&gt;0&lt;/valuetype&gt;&#10;                &lt;/answer&gt;&#10;                &lt;answer&gt;&#10;                    &lt;guid&gt;151539F7542B4A85AE5DA139358C8627&lt;/guid&gt;&#10;                    &lt;answertext&gt;Gender Roles&lt;/answertext&gt;&#10;                    &lt;valuetype&gt;0&lt;/valuetype&gt;&#10;                &lt;/answer&gt;&#10;                &lt;answer&gt;&#10;                    &lt;guid&gt;D5E1F73770324F66A07F244DFC156CAF&lt;/guid&gt;&#10;                    &lt;answertext&gt;Faith Tradition&lt;/answertext&gt;&#10;                    &lt;valuetype&gt;0&lt;/valuetype&gt;&#10;                &lt;/answer&gt;&#10;            &lt;/answers&gt;&#10;        &lt;/multichoice&gt;&#10;    &lt;/questions&gt;&#10;&lt;/questionlist&gt;"/>
  <p:tag name="LIVECHARTING" val="False"/>
  <p:tag name="AUTOOPENPOLL" val="True"/>
  <p:tag name="AUTOFORMATCHART" val="True"/>
  <p:tag name="RESULTS" val="The socially constructed and culturally specific behavior and appearance expectations imposed on women (femininity) and men (masculinity)[;crlf;]11[;]24[;]11[;]False[;]0[;][;crlf;]2.81818181818182[;]3[;]0.385694607919935[;]0.148760330578512[;crlf;]0[;]0[;]Customs1[;]Customs[;][;crlf;]2[;]0[;]Culture2[;]Culture[;][;crlf;]9[;]0[;]Gender Roles3[;]Gender Roles[;][;crlf;]0[;]0[;]Faith Tradition4[;]Faith Tradition[;]"/>
  <p:tag name="HASRESULTS" val="True"/>
</p:tagLst>
</file>

<file path=ppt/tags/tag54.xml><?xml version="1.0" encoding="utf-8"?>
<p:tagLst xmlns:a="http://schemas.openxmlformats.org/drawingml/2006/main" xmlns:r="http://schemas.openxmlformats.org/officeDocument/2006/relationships" xmlns:p="http://schemas.openxmlformats.org/presentationml/2006/main">
  <p:tag name="CHARTTYPE" val="3"/>
  <p:tag name="TYPE" val="1"/>
  <p:tag name="NUMBERFORMAT" val="0"/>
  <p:tag name="LABELFORMAT" val="1"/>
  <p:tag name="COLORTYPE" val="SCHEME"/>
  <p:tag name="DEFINEDCOLORS" val="3,6,10,45,32,50,13,4,9,55,1"/>
</p:tagLst>
</file>

<file path=ppt/tags/tag55.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3"/>
  <p:tag name="FONTSIZE" val="32"/>
  <p:tag name="BULLETTYPE" val="ppBulletArabicPeriod"/>
  <p:tag name="ANSWERTEXT" val=" Girly Girl&#10; Lady Gay&#10; Femmesexual&#10; Lesbian"/>
  <p:tag name="ZEROBASED" val="False"/>
</p:tagLst>
</file>

<file path=ppt/tags/tag56.xml><?xml version="1.0" encoding="utf-8"?>
<p:tagLst xmlns:a="http://schemas.openxmlformats.org/drawingml/2006/main" xmlns:r="http://schemas.openxmlformats.org/officeDocument/2006/relationships" xmlns:p="http://schemas.openxmlformats.org/presentationml/2006/main">
  <p:tag name="SLIDEGUID" val="7E99E79854AF41ECA315A49108C4AA0C"/>
  <p:tag name="SLIDEID" val="7E99E79854AF41ECA315A49108C4AA0C"/>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RESPONSESGATHERED" val="False"/>
  <p:tag name="QUESTIONALIAS" val="    A common and acceptable word for female homosexuals only. "/>
  <p:tag name="ANSWERSALIAS" val=" Girly Girl|smicln| Lady Gay|smicln| Femmesexual|smicln| Lesbian"/>
  <p:tag name="VALUES" val="No Value|smicln|No Value|smicln|No Value|smicln|No Value"/>
  <p:tag name="TYPE" val="MultiChoiceSlide"/>
  <p:tag name="TPQUESTIONXML" val="﻿&lt;?xml version=&quot;1.0&quot; encoding=&quot;utf-8&quot;?&gt;&#10;&lt;questionlist&gt;&#10;    &lt;properties&gt;&#10;        &lt;guid&gt;3E8D6F4187FB44ED85DAF085FFADAF53&lt;/guid&gt;&#10;        &lt;description /&gt;&#10;        &lt;date&gt;5/2/2013 9:48:2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1783DB3AB4742878C7313B324611DC9&lt;/guid&gt;&#10;            &lt;repollguid&gt;C8E9D48A6DB7443795B2F638339FA738&lt;/repollguid&gt;&#10;            &lt;sourceid&gt;41325A2160F44AB7914E8988BD0830F3&lt;/sourceid&gt;&#10;            &lt;questiontext&gt;A slang term, describing a gay or bisexual man with a hairy body and facial hair, who is masculine and stout.&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BB1BADC2EFC6411BACF9C310421C2F05&lt;/guid&gt;&#10;                    &lt;answertext&gt; Bear&lt;/answertext&gt;&#10;                    &lt;valuetype&gt;0&lt;/valuetype&gt;&#10;                &lt;/answer&gt;&#10;                &lt;answer&gt;&#10;                    &lt;guid&gt;0427795627654427AA42599D64120B99&lt;/guid&gt;&#10;                    &lt;answertext&gt; Cougar&lt;/answertext&gt;&#10;                    &lt;valuetype&gt;0&lt;/valuetype&gt;&#10;                &lt;/answer&gt;&#10;                &lt;answer&gt;&#10;                    &lt;guid&gt;151539F7542B4A85AE5DA139358C8627&lt;/guid&gt;&#10;                    &lt;answertext&gt; Panther&lt;/answertext&gt;&#10;                    &lt;valuetype&gt;0&lt;/valuetype&gt;&#10;                &lt;/answer&gt;&#10;                &lt;answer&gt;&#10;                    &lt;guid&gt;D5E1F73770324F66A07F244DFC156CAF&lt;/guid&gt;&#10;                    &lt;answertext&gt; Lion&lt;/answertext&gt;&#10;                    &lt;valuetype&gt;0&lt;/valuetype&gt;&#10;                &lt;/answer&gt;&#10;            &lt;/answers&gt;&#10;        &lt;/multichoice&gt;&#10;    &lt;/questions&gt;&#10;&lt;/questionlist&gt;"/>
  <p:tag name="LIVECHARTING" val="False"/>
  <p:tag name="AUTOOPENPOLL" val="True"/>
  <p:tag name="AUTOFORMATCHART" val="True"/>
  <p:tag name="RESULTS" val="A slang term, describing a gay or bisexual man with a hairy body and facial hair, who is masculine and stout.[;crlf;]11[;]24[;]11[;]False[;]0[;][;crlf;]1.36363636363636[;]1[;]0.77138921583987[;]0.59504132231405[;crlf;]9[;]0[;] Bear1[;] Bear[;][;crlf;]0[;]0[;] Twink2[;] Twink[;][;crlf;]2[;]0[;] Butch3[;] Butch[;][;crlf;]0[;]0[;] Femme4[;] Femme[;]"/>
  <p:tag name="HASRESULTS" val="True"/>
</p:tagLst>
</file>

<file path=ppt/tags/tag57.xml><?xml version="1.0" encoding="utf-8"?>
<p:tagLst xmlns:a="http://schemas.openxmlformats.org/drawingml/2006/main" xmlns:r="http://schemas.openxmlformats.org/officeDocument/2006/relationships" xmlns:p="http://schemas.openxmlformats.org/presentationml/2006/main">
  <p:tag name="CHARTTYPE" val="3"/>
  <p:tag name="TYPE" val="1"/>
  <p:tag name="NUMBERFORMAT" val="0"/>
  <p:tag name="LABELFORMAT" val="1"/>
  <p:tag name="COLORTYPE" val="SCHEME"/>
  <p:tag name="DEFINEDCOLORS" val="3,6,10,45,32,50,13,4,9,55,1"/>
</p:tagLst>
</file>

<file path=ppt/tags/tag58.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3"/>
  <p:tag name="FONTSIZE" val="32"/>
  <p:tag name="BULLETTYPE" val="ppBulletArabicPeriod"/>
  <p:tag name="ANSWERTEXT" val=" Girly Girl&#10; Lady Gay&#10; Femmesexual&#10; Lesbian"/>
  <p:tag name="ZEROBASED" val="False"/>
</p:tagLst>
</file>

<file path=ppt/tags/tag59.xml><?xml version="1.0" encoding="utf-8"?>
<p:tagLst xmlns:a="http://schemas.openxmlformats.org/drawingml/2006/main" xmlns:r="http://schemas.openxmlformats.org/officeDocument/2006/relationships" xmlns:p="http://schemas.openxmlformats.org/presentationml/2006/main">
  <p:tag name="SLIDEGUID" val="7E99E79854AF41ECA315A49108C4AA0C"/>
  <p:tag name="SLIDEID" val="7E99E79854AF41ECA315A49108C4AA0C"/>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RESPONSESGATHERED" val="False"/>
  <p:tag name="QUESTIONALIAS" val="    A common and acceptable word for female homosexuals only. "/>
  <p:tag name="ANSWERSALIAS" val=" Girly Girl|smicln| Lady Gay|smicln| Femmesexual|smicln| Lesbian"/>
  <p:tag name="VALUES" val="No Value|smicln|No Value|smicln|No Value|smicln|No Value"/>
  <p:tag name="TYPE" val="MultiChoiceSlide"/>
  <p:tag name="TPQUESTIONXML" val="﻿&lt;?xml version=&quot;1.0&quot; encoding=&quot;utf-8&quot;?&gt;&#10;&lt;questionlist&gt;&#10;    &lt;properties&gt;&#10;        &lt;guid&gt;3E8D6F4187FB44ED85DAF085FFADAF53&lt;/guid&gt;&#10;        &lt;description /&gt;&#10;        &lt;date&gt;5/2/2013 9:48:2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D5E987CA26B4297AA43040B83745F26&lt;/guid&gt;&#10;            &lt;repollguid&gt;C8E9D48A6DB7443795B2F638339FA738&lt;/repollguid&gt;&#10;            &lt;sourceid&gt;41325A2160F44AB7914E8988BD0830F3&lt;/sourceid&gt;&#10;            &lt;questiontext&gt;Someone who enjoys wearing clothing typically assigned to a gender that the individual has not been socialized as, or does not identify as. &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BB1BADC2EFC6411BACF9C310421C2F05&lt;/guid&gt;&#10;                    &lt;answertext&gt; Confused&lt;/answertext&gt;&#10;                    &lt;valuetype&gt;0&lt;/valuetype&gt;&#10;                &lt;/answer&gt;&#10;                &lt;answer&gt;&#10;                    &lt;guid&gt;0427795627654427AA42599D64120B99&lt;/guid&gt;&#10;                    &lt;answertext&gt; Tranny&lt;/answertext&gt;&#10;                    &lt;valuetype&gt;0&lt;/valuetype&gt;&#10;                &lt;/answer&gt;&#10;                &lt;answer&gt;&#10;                    &lt;guid&gt;151539F7542B4A85AE5DA139358C8627&lt;/guid&gt;&#10;                    &lt;answertext&gt; Cross-dresser&lt;/answertext&gt;&#10;                    &lt;valuetype&gt;0&lt;/valuetype&gt;&#10;                &lt;/answer&gt;&#10;                &lt;answer&gt;&#10;                    &lt;guid&gt;D5E1F73770324F66A07F244DFC156CAF&lt;/guid&gt;&#10;                    &lt;answertext&gt; Transvestite &lt;/answertext&gt;&#10;                    &lt;valuetype&gt;0&lt;/valuetype&gt;&#10;                &lt;/answer&gt;&#10;            &lt;/answers&gt;&#10;        &lt;/multichoice&gt;&#10;    &lt;/questions&gt;&#10;&lt;/questionlist&gt;"/>
  <p:tag name="LIVECHARTING" val="False"/>
  <p:tag name="AUTOOPENPOLL" val="True"/>
  <p:tag name="AUTOFORMATCHART" val="True"/>
  <p:tag name="RESULTS" val="Someone who enjoys wearing clothing typically assigned to a gender that the individual has not been socialized as, or does not identify as. [;crlf;]10[;]24[;]10[;]False[;]0[;][;crlf;]3.2[;]3[;]0.4[;]0.16[;crlf;]0[;]0[;] Drag Queen1[;] Drag Queen[;][;crlf;]0[;]0[;] Drag King2[;] Drag King[;][;crlf;]8[;]0[;] Cross-dresser3[;] Cross-dresser[;][;crlf;]2[;]0[;] Transvestite 4[;] Transvestite [;]"/>
  <p:tag name="HASRESULTS" val="True"/>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60.xml><?xml version="1.0" encoding="utf-8"?>
<p:tagLst xmlns:a="http://schemas.openxmlformats.org/drawingml/2006/main" xmlns:r="http://schemas.openxmlformats.org/officeDocument/2006/relationships" xmlns:p="http://schemas.openxmlformats.org/presentationml/2006/main">
  <p:tag name="CHARTTYPE" val="3"/>
  <p:tag name="TYPE" val="1"/>
  <p:tag name="NUMBERFORMAT" val="0"/>
  <p:tag name="LABELFORMAT" val="1"/>
  <p:tag name="COLORTYPE" val="SCHEME"/>
  <p:tag name="DEFINEDCOLORS" val="3,6,10,45,32,50,13,4,9,55,1"/>
</p:tagLst>
</file>

<file path=ppt/tags/tag61.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3"/>
  <p:tag name="FONTSIZE" val="32"/>
  <p:tag name="BULLETTYPE" val="ppBulletArabicPeriod"/>
  <p:tag name="ANSWERTEXT" val=" Girly Girl&#10; Lady Gay&#10; Femmesexual&#10; Lesbian"/>
  <p:tag name="ZEROBASED" val="False"/>
</p:tagLst>
</file>

<file path=ppt/tags/tag62.xml><?xml version="1.0" encoding="utf-8"?>
<p:tagLst xmlns:a="http://schemas.openxmlformats.org/drawingml/2006/main" xmlns:r="http://schemas.openxmlformats.org/officeDocument/2006/relationships" xmlns:p="http://schemas.openxmlformats.org/presentationml/2006/main">
  <p:tag name="DELIMITERS" val="3.1"/>
</p:tagLst>
</file>

<file path=ppt/tags/tag63.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64.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65.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66.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67.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68.xml><?xml version="1.0" encoding="utf-8"?>
<p:tagLst xmlns:a="http://schemas.openxmlformats.org/drawingml/2006/main" xmlns:r="http://schemas.openxmlformats.org/officeDocument/2006/relationships" xmlns:p="http://schemas.openxmlformats.org/presentationml/2006/main">
  <p:tag name="DELIMITERS" val="3.1"/>
</p:tagLst>
</file>

<file path=ppt/tags/tag69.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70.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71.xml><?xml version="1.0" encoding="utf-8"?>
<p:tagLst xmlns:a="http://schemas.openxmlformats.org/drawingml/2006/main" xmlns:r="http://schemas.openxmlformats.org/officeDocument/2006/relationships" xmlns:p="http://schemas.openxmlformats.org/presentationml/2006/main">
  <p:tag name="DELIMITERS" val="3.1"/>
</p:tagLst>
</file>

<file path=ppt/tags/tag72.xml><?xml version="1.0" encoding="utf-8"?>
<p:tagLst xmlns:a="http://schemas.openxmlformats.org/drawingml/2006/main" xmlns:r="http://schemas.openxmlformats.org/officeDocument/2006/relationships" xmlns:p="http://schemas.openxmlformats.org/presentationml/2006/main">
  <p:tag name="DELIMITERS" val="3.1"/>
</p:tagLst>
</file>

<file path=ppt/tags/tag73.xml><?xml version="1.0" encoding="utf-8"?>
<p:tagLst xmlns:a="http://schemas.openxmlformats.org/drawingml/2006/main" xmlns:r="http://schemas.openxmlformats.org/officeDocument/2006/relationships" xmlns:p="http://schemas.openxmlformats.org/presentationml/2006/main">
  <p:tag name="DELIMITERS" val="3.1"/>
</p:tagLst>
</file>

<file path=ppt/tags/tag74.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75.xml><?xml version="1.0" encoding="utf-8"?>
<p:tagLst xmlns:a="http://schemas.openxmlformats.org/drawingml/2006/main" xmlns:r="http://schemas.openxmlformats.org/officeDocument/2006/relationships" xmlns:p="http://schemas.openxmlformats.org/presentationml/2006/main">
  <p:tag name="DELIMITERS" val="3.1"/>
</p:tagLst>
</file>

<file path=ppt/tags/tag76.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10937</TotalTime>
  <Words>2787</Words>
  <Application>Microsoft Office PowerPoint</Application>
  <PresentationFormat>On-screen Show (4:3)</PresentationFormat>
  <Paragraphs>749</Paragraphs>
  <Slides>78</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78</vt:i4>
      </vt:variant>
    </vt:vector>
  </HeadingPairs>
  <TitlesOfParts>
    <vt:vector size="85" baseType="lpstr">
      <vt:lpstr>Calibri</vt:lpstr>
      <vt:lpstr>Century Gothic</vt:lpstr>
      <vt:lpstr>Times New Roman</vt:lpstr>
      <vt:lpstr>Verdana</vt:lpstr>
      <vt:lpstr>Wingdings 2</vt:lpstr>
      <vt:lpstr>Verve</vt:lpstr>
      <vt:lpstr>Chart</vt:lpstr>
      <vt:lpstr>Setting Up</vt:lpstr>
      <vt:lpstr>Ally Training</vt:lpstr>
      <vt:lpstr>Introductions… </vt:lpstr>
      <vt:lpstr>Our Goals Are More About…</vt:lpstr>
      <vt:lpstr>Our Goals Are Less About …</vt:lpstr>
      <vt:lpstr>Agenda</vt:lpstr>
      <vt:lpstr>Group Norms</vt:lpstr>
      <vt:lpstr>Group Norms</vt:lpstr>
      <vt:lpstr>Group Norms</vt:lpstr>
      <vt:lpstr>Another way of looking at it</vt:lpstr>
      <vt:lpstr>Why do we keep saying Queer … ?    </vt:lpstr>
      <vt:lpstr>Queer</vt:lpstr>
      <vt:lpstr>Complicating Gender &amp; Sexuality</vt:lpstr>
      <vt:lpstr>Complicating Gender &amp; Sexuality</vt:lpstr>
      <vt:lpstr>Queer/Sexual Spectrum</vt:lpstr>
      <vt:lpstr>Sexual Identity</vt:lpstr>
      <vt:lpstr>Sexual Identity</vt:lpstr>
      <vt:lpstr>Sexual Orientation</vt:lpstr>
      <vt:lpstr>Sexual Orientation</vt:lpstr>
      <vt:lpstr>   A person who is emotionally, physically, and/or sexually attracted to both men and women.  </vt:lpstr>
      <vt:lpstr>    A person who is emotionally, physically, and/or sexually attracted to people of more than one sex or gender.  Used by some to help dismantle the binary system.</vt:lpstr>
      <vt:lpstr>    A person who is primarily and/or exclusively attracted to members of what they identify as their own sex or gender. </vt:lpstr>
      <vt:lpstr>Sexual Orientation</vt:lpstr>
      <vt:lpstr>Sexual Orientation</vt:lpstr>
      <vt:lpstr>Sexual Behavior</vt:lpstr>
      <vt:lpstr>In research, this term is often used when discussing sexual behavior. It is inclusive of all men who participate in sexual behavior with other men, regardless of how they identify their sexual orientation.</vt:lpstr>
      <vt:lpstr>The practice of having and the ability to have more than one sexual or romantic partner at a time. </vt:lpstr>
      <vt:lpstr>Sexual Behavior</vt:lpstr>
      <vt:lpstr>Sexual Behavior</vt:lpstr>
      <vt:lpstr>BREAK</vt:lpstr>
      <vt:lpstr>Trans/Gender Spectrum</vt:lpstr>
      <vt:lpstr>Physical Sex</vt:lpstr>
      <vt:lpstr>Physical Sex</vt:lpstr>
      <vt:lpstr>Physical Sex</vt:lpstr>
      <vt:lpstr>Gender Identity</vt:lpstr>
      <vt:lpstr>A system that defines and makes room for two and only two distinct and opposite genders [male &amp; female]</vt:lpstr>
      <vt:lpstr>An intense continuous distress resulting from an individual’s belief in the inappropriateness of their assigned gender at birth and resulting gender role expectations.</vt:lpstr>
      <vt:lpstr>A person who, possibly through experiencing gender dysphoria, may choose (or desire) to make adaptations to reflect and be congruent with their gender identity.</vt:lpstr>
      <vt:lpstr>Which of following is NOT a grouping of pronouns used to designate a person operating outside the gender binary?</vt:lpstr>
      <vt:lpstr>Pronoun Conjugations</vt:lpstr>
      <vt:lpstr>Gender Identity</vt:lpstr>
      <vt:lpstr>Gender Identity</vt:lpstr>
      <vt:lpstr>Gender Identity</vt:lpstr>
      <vt:lpstr>Gender Expression</vt:lpstr>
      <vt:lpstr>Gender Expression</vt:lpstr>
      <vt:lpstr>The socially constructed and culturally specific behavior and appearance expectations imposed on women (femininity) and men (masculinity)</vt:lpstr>
      <vt:lpstr>A slang term, describing a gay or bisexual man with a hairy body and facial hair, who is masculine and stout.</vt:lpstr>
      <vt:lpstr>Someone who enjoys wearing clothing typically assigned to a gender that the individual has not been socialized as, or does not identify as. </vt:lpstr>
      <vt:lpstr>Gender Expression</vt:lpstr>
      <vt:lpstr>Spectrum Wrap-Up</vt:lpstr>
      <vt:lpstr>Gender &amp; Sexuality Norms</vt:lpstr>
      <vt:lpstr>Gender &amp; Sexuality Norms</vt:lpstr>
      <vt:lpstr>Gender &amp; Sexuality Norms</vt:lpstr>
      <vt:lpstr>Gender &amp; Sexuality Norms</vt:lpstr>
      <vt:lpstr>Gender &amp; Sexuality Norms</vt:lpstr>
      <vt:lpstr>Gender &amp; Sexuality Norms</vt:lpstr>
      <vt:lpstr>Coming Out</vt:lpstr>
      <vt:lpstr>BREAK</vt:lpstr>
      <vt:lpstr>Allyship, Solidarity &amp; Where to Begin</vt:lpstr>
      <vt:lpstr>Moving past marriage</vt:lpstr>
      <vt:lpstr>Moving past marriage</vt:lpstr>
      <vt:lpstr>Moving past marriage</vt:lpstr>
      <vt:lpstr>Moving past marriage</vt:lpstr>
      <vt:lpstr>Moving past marriage</vt:lpstr>
      <vt:lpstr>Moving past marriage</vt:lpstr>
      <vt:lpstr>Moving past marriage</vt:lpstr>
      <vt:lpstr>Moving past marriage</vt:lpstr>
      <vt:lpstr>Moving past marriage</vt:lpstr>
      <vt:lpstr>10 Tips for Allyship in Practice</vt:lpstr>
      <vt:lpstr>Where to Begin</vt:lpstr>
      <vt:lpstr>State of Change</vt:lpstr>
      <vt:lpstr>Resources &amp; Referral</vt:lpstr>
      <vt:lpstr>Resources &amp; Referral</vt:lpstr>
      <vt:lpstr>Resources &amp; Referral</vt:lpstr>
      <vt:lpstr>Ally Opportunities</vt:lpstr>
      <vt:lpstr>Reflections</vt:lpstr>
      <vt:lpstr>Reflections</vt:lpstr>
      <vt:lpstr>Thank You. </vt:lpstr>
    </vt:vector>
  </TitlesOfParts>
  <Company>Clemson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Your Consideration</dc:title>
  <dc:creator>Clemson User</dc:creator>
  <cp:lastModifiedBy>Kristy Snider</cp:lastModifiedBy>
  <cp:revision>433</cp:revision>
  <cp:lastPrinted>2016-11-16T16:08:02Z</cp:lastPrinted>
  <dcterms:created xsi:type="dcterms:W3CDTF">2010-09-15T23:01:59Z</dcterms:created>
  <dcterms:modified xsi:type="dcterms:W3CDTF">2017-04-05T15:19:42Z</dcterms:modified>
</cp:coreProperties>
</file>